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4" r:id="rId3"/>
  </p:sldMasterIdLst>
  <p:notesMasterIdLst>
    <p:notesMasterId r:id="rId48"/>
  </p:notesMasterIdLst>
  <p:sldIdLst>
    <p:sldId id="256" r:id="rId4"/>
    <p:sldId id="257" r:id="rId5"/>
    <p:sldId id="293" r:id="rId6"/>
    <p:sldId id="286" r:id="rId7"/>
    <p:sldId id="287" r:id="rId8"/>
    <p:sldId id="288" r:id="rId9"/>
    <p:sldId id="318" r:id="rId10"/>
    <p:sldId id="290" r:id="rId11"/>
    <p:sldId id="301" r:id="rId12"/>
    <p:sldId id="294" r:id="rId13"/>
    <p:sldId id="268" r:id="rId14"/>
    <p:sldId id="292" r:id="rId15"/>
    <p:sldId id="266" r:id="rId16"/>
    <p:sldId id="297" r:id="rId17"/>
    <p:sldId id="267" r:id="rId18"/>
    <p:sldId id="298" r:id="rId19"/>
    <p:sldId id="296" r:id="rId20"/>
    <p:sldId id="269" r:id="rId21"/>
    <p:sldId id="270" r:id="rId22"/>
    <p:sldId id="306" r:id="rId23"/>
    <p:sldId id="309" r:id="rId24"/>
    <p:sldId id="310" r:id="rId25"/>
    <p:sldId id="313" r:id="rId26"/>
    <p:sldId id="271" r:id="rId27"/>
    <p:sldId id="302" r:id="rId28"/>
    <p:sldId id="304" r:id="rId29"/>
    <p:sldId id="273" r:id="rId30"/>
    <p:sldId id="305" r:id="rId31"/>
    <p:sldId id="307" r:id="rId32"/>
    <p:sldId id="308" r:id="rId33"/>
    <p:sldId id="274" r:id="rId34"/>
    <p:sldId id="314" r:id="rId35"/>
    <p:sldId id="317" r:id="rId36"/>
    <p:sldId id="316" r:id="rId37"/>
    <p:sldId id="303" r:id="rId38"/>
    <p:sldId id="295" r:id="rId39"/>
    <p:sldId id="275" r:id="rId40"/>
    <p:sldId id="279" r:id="rId41"/>
    <p:sldId id="280" r:id="rId42"/>
    <p:sldId id="281" r:id="rId43"/>
    <p:sldId id="282" r:id="rId44"/>
    <p:sldId id="283" r:id="rId45"/>
    <p:sldId id="284" r:id="rId46"/>
    <p:sldId id="285" r:id="rId4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7434"/>
    <a:srgbClr val="E9F8FD"/>
    <a:srgbClr val="207380"/>
    <a:srgbClr val="206080"/>
    <a:srgbClr val="2D7EB3"/>
    <a:srgbClr val="2C7FB1"/>
    <a:srgbClr val="2C7FB3"/>
    <a:srgbClr val="30699C"/>
    <a:srgbClr val="347B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95" autoAdjust="0"/>
    <p:restoredTop sz="66329" autoAdjust="0"/>
  </p:normalViewPr>
  <p:slideViewPr>
    <p:cSldViewPr snapToGrid="0">
      <p:cViewPr varScale="1">
        <p:scale>
          <a:sx n="56" d="100"/>
          <a:sy n="56" d="100"/>
        </p:scale>
        <p:origin x="42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EC0C6D-768D-4DEF-ADCB-0F4288FFA812}" type="datetimeFigureOut">
              <a:rPr lang="zh-CN" altLang="en-US" smtClean="0"/>
              <a:t>2022/3/7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A1DF6A-4F38-4432-BA51-FAB368FF179C}" type="slidenum">
              <a:rPr lang="zh-CN" altLang="en-US" smtClean="0"/>
              <a:t>‹#›</a:t>
            </a:fld>
            <a:endParaRPr lang="zh-CN" altLang="en-US"/>
          </a:p>
        </p:txBody>
      </p:sp>
    </p:spTree>
    <p:extLst>
      <p:ext uri="{BB962C8B-B14F-4D97-AF65-F5344CB8AC3E}">
        <p14:creationId xmlns:p14="http://schemas.microsoft.com/office/powerpoint/2010/main" val="2816453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85689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该研究点的研究背景是已有的研究成果不适用于现实世界中动态加密网络内的主机属性发现任务上。技术原理是基于开发者在实现网络协议栈，初始化协议参数时的差异。主要识别目标是占比超过</a:t>
            </a:r>
            <a:r>
              <a:rPr lang="en-US" altLang="zh-CN" dirty="0"/>
              <a:t>95%</a:t>
            </a:r>
            <a:r>
              <a:rPr lang="zh-CN" altLang="en-US" dirty="0"/>
              <a:t>市场份额的主流操作系统和浏览器。并结合实验结果，均衡识别精度和效率，从</a:t>
            </a:r>
            <a:r>
              <a:rPr lang="en-US" altLang="zh-CN" dirty="0"/>
              <a:t>5</a:t>
            </a:r>
            <a:r>
              <a:rPr lang="zh-CN" altLang="en-US" dirty="0"/>
              <a:t>种机器学习模型中选出表现最佳的模型。</a:t>
            </a:r>
            <a:endParaRPr lang="en-US" altLang="zh-CN" dirty="0"/>
          </a:p>
          <a:p>
            <a:r>
              <a:rPr lang="zh-CN" altLang="en-US" dirty="0"/>
              <a:t>技术路线是从因特网中过滤出</a:t>
            </a:r>
            <a:r>
              <a:rPr lang="en-US" altLang="zh-CN" dirty="0"/>
              <a:t>TLS</a:t>
            </a:r>
            <a:r>
              <a:rPr lang="zh-CN" altLang="en-US" dirty="0"/>
              <a:t>会话，以流为单位，提取每条</a:t>
            </a:r>
            <a:r>
              <a:rPr lang="en-US" altLang="zh-CN" dirty="0"/>
              <a:t>TLS</a:t>
            </a:r>
            <a:r>
              <a:rPr lang="zh-CN" altLang="en-US" dirty="0"/>
              <a:t>流的</a:t>
            </a:r>
            <a:r>
              <a:rPr lang="en-US" altLang="zh-CN" dirty="0"/>
              <a:t>TCP/IP</a:t>
            </a:r>
            <a:r>
              <a:rPr lang="zh-CN" altLang="en-US" dirty="0"/>
              <a:t>协议字段特征、</a:t>
            </a:r>
            <a:r>
              <a:rPr lang="en-US" altLang="zh-CN" dirty="0"/>
              <a:t>TLS</a:t>
            </a:r>
            <a:r>
              <a:rPr lang="zh-CN" altLang="en-US" dirty="0"/>
              <a:t>协议字段特征以及流统计特征，在经过数据处理后作为机器学习模型的输入，最终得到多维主机属性。</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15980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研究思路是首先从高速网络中采集含上百万个主机的</a:t>
            </a:r>
            <a:r>
              <a:rPr lang="en-US" altLang="zh-CN" dirty="0"/>
              <a:t>SSL/TLS</a:t>
            </a:r>
            <a:r>
              <a:rPr lang="zh-CN" altLang="en-US" dirty="0"/>
              <a:t>会话数据，然后结合先验知识和决策树模型，分析不同协议字段特征在主机属性发现任务中的有效性。并通过分组实验，确定提取流统计特征所需要的最佳报文数目。最后结合实验结果，分析比较</a:t>
            </a:r>
            <a:r>
              <a:rPr lang="en-US" altLang="zh-CN" dirty="0"/>
              <a:t>5</a:t>
            </a:r>
            <a:r>
              <a:rPr lang="zh-CN" altLang="en-US" dirty="0"/>
              <a:t>类机器学习算法，上百种超参数组合模型的性能指标，选择最佳模型。</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15525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在数据收集阶段，我们于今年</a:t>
            </a:r>
            <a:r>
              <a:rPr lang="en-US" altLang="zh-CN" dirty="0"/>
              <a:t>5</a:t>
            </a:r>
            <a:r>
              <a:rPr lang="zh-CN" altLang="en-US" dirty="0"/>
              <a:t>月</a:t>
            </a:r>
            <a:r>
              <a:rPr lang="en-US" altLang="zh-CN" dirty="0"/>
              <a:t>6</a:t>
            </a:r>
            <a:r>
              <a:rPr lang="zh-CN" altLang="en-US" dirty="0"/>
              <a:t>号到</a:t>
            </a:r>
            <a:r>
              <a:rPr lang="en-US" altLang="zh-CN" dirty="0"/>
              <a:t>10</a:t>
            </a:r>
            <a:r>
              <a:rPr lang="zh-CN" altLang="en-US" dirty="0"/>
              <a:t>号在</a:t>
            </a:r>
            <a:r>
              <a:rPr lang="en-US" altLang="zh-CN" dirty="0"/>
              <a:t>1G</a:t>
            </a:r>
            <a:r>
              <a:rPr lang="zh-CN" altLang="en-US" dirty="0"/>
              <a:t>小</a:t>
            </a:r>
            <a:r>
              <a:rPr lang="en-US" altLang="zh-CN" dirty="0"/>
              <a:t>b</a:t>
            </a:r>
            <a:r>
              <a:rPr lang="zh-CN" altLang="en-US" dirty="0"/>
              <a:t>每秒的高速网络中采集了共计</a:t>
            </a:r>
            <a:r>
              <a:rPr lang="en-US" altLang="zh-CN" dirty="0"/>
              <a:t>928</a:t>
            </a:r>
            <a:r>
              <a:rPr lang="zh-CN" altLang="en-US" dirty="0"/>
              <a:t>万条</a:t>
            </a:r>
            <a:r>
              <a:rPr lang="en-US" altLang="zh-CN" dirty="0"/>
              <a:t>TLS</a:t>
            </a:r>
            <a:r>
              <a:rPr lang="zh-CN" altLang="en-US" dirty="0"/>
              <a:t>会话数据，包含</a:t>
            </a:r>
            <a:r>
              <a:rPr lang="en-US" altLang="zh-CN" dirty="0"/>
              <a:t>96</a:t>
            </a:r>
            <a:r>
              <a:rPr lang="zh-CN" altLang="en-US" dirty="0"/>
              <a:t>万个主机，</a:t>
            </a:r>
            <a:r>
              <a:rPr lang="en-US" altLang="zh-CN" dirty="0"/>
              <a:t>5</a:t>
            </a:r>
            <a:r>
              <a:rPr lang="zh-CN" altLang="en-US" dirty="0"/>
              <a:t>类操作系统，</a:t>
            </a:r>
            <a:r>
              <a:rPr lang="en-US" altLang="zh-CN" dirty="0"/>
              <a:t>21</a:t>
            </a:r>
            <a:r>
              <a:rPr lang="zh-CN" altLang="en-US" dirty="0"/>
              <a:t>类操作系统主版本以及</a:t>
            </a:r>
            <a:r>
              <a:rPr lang="en-US" altLang="zh-CN" dirty="0"/>
              <a:t>5</a:t>
            </a:r>
            <a:r>
              <a:rPr lang="zh-CN" altLang="en-US" dirty="0"/>
              <a:t>类浏览器。</a:t>
            </a:r>
            <a:endParaRPr lang="en-US" altLang="zh-CN" dirty="0"/>
          </a:p>
          <a:p>
            <a:r>
              <a:rPr lang="zh-CN" altLang="en-US" dirty="0"/>
              <a:t>它们在数据集中的分布如条形图所示，可以看到，在操作系统类型中，安卓和</a:t>
            </a:r>
            <a:r>
              <a:rPr lang="en-US" altLang="zh-CN" dirty="0"/>
              <a:t>windows</a:t>
            </a:r>
            <a:r>
              <a:rPr lang="zh-CN" altLang="en-US" dirty="0"/>
              <a:t>占比最多，在浏览器类型中，谷歌浏览器和苹果</a:t>
            </a:r>
            <a:r>
              <a:rPr lang="en-US" altLang="zh-CN" dirty="0"/>
              <a:t>safari</a:t>
            </a:r>
            <a:r>
              <a:rPr lang="zh-CN" altLang="en-US" dirty="0"/>
              <a:t>浏览器占比最多，这些基本符合国际市场操作系统和浏览器份额占比状况。</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81656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在特征有效性分析阶段，我们先分析了协议头部字段特征，结合前人研究成果和实验结果，我们选取了</a:t>
            </a:r>
            <a:r>
              <a:rPr lang="en-US" altLang="zh-CN" dirty="0"/>
              <a:t>IP</a:t>
            </a:r>
            <a:r>
              <a:rPr lang="zh-CN" altLang="en-US" dirty="0"/>
              <a:t>协议头部的跳数、包长和分片标志等字段，</a:t>
            </a:r>
            <a:r>
              <a:rPr lang="en-US" altLang="zh-CN" dirty="0"/>
              <a:t>TCP</a:t>
            </a:r>
            <a:r>
              <a:rPr lang="zh-CN" altLang="en-US" dirty="0"/>
              <a:t>协议的</a:t>
            </a:r>
            <a:r>
              <a:rPr lang="en-US" altLang="zh-CN" dirty="0"/>
              <a:t>…</a:t>
            </a:r>
            <a:r>
              <a:rPr lang="zh-CN" altLang="en-US" dirty="0"/>
              <a:t>字段以及</a:t>
            </a:r>
            <a:r>
              <a:rPr lang="en-US" altLang="zh-CN" dirty="0"/>
              <a:t>TLS</a:t>
            </a:r>
            <a:r>
              <a:rPr lang="zh-CN" altLang="en-US" dirty="0"/>
              <a:t>协议包含密钥算法套件序列在内的</a:t>
            </a:r>
            <a:r>
              <a:rPr lang="en-US" altLang="zh-CN" dirty="0"/>
              <a:t>6</a:t>
            </a:r>
            <a:r>
              <a:rPr lang="zh-CN" altLang="en-US" dirty="0"/>
              <a:t>种字段作为特征。然后利用基尼指数计算</a:t>
            </a:r>
            <a:r>
              <a:rPr lang="zh-CN" altLang="en-US" sz="1200" b="0" i="0" kern="1200" dirty="0">
                <a:solidFill>
                  <a:schemeClr val="tx1"/>
                </a:solidFill>
                <a:effectLst/>
                <a:latin typeface="+mn-lt"/>
                <a:ea typeface="+mn-ea"/>
                <a:cs typeface="+mn-cs"/>
              </a:rPr>
              <a:t>每个特征在随机森林模型的生成过程中的贡献大小，便可得到所有特征的重要性分数。</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28811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从协议字段特征重要性柱状图中可以看到，</a:t>
            </a:r>
            <a:r>
              <a:rPr lang="en-US" altLang="zh-CN" dirty="0"/>
              <a:t>TCP</a:t>
            </a:r>
            <a:r>
              <a:rPr lang="zh-CN" altLang="en-US" dirty="0"/>
              <a:t>窗口大小和可选项序列以及</a:t>
            </a:r>
            <a:r>
              <a:rPr lang="en-US" altLang="zh-CN" dirty="0"/>
              <a:t>IP</a:t>
            </a:r>
            <a:r>
              <a:rPr lang="zh-CN" altLang="en-US" dirty="0"/>
              <a:t>包长是最重要的三维特征。下图是这三维特征在</a:t>
            </a:r>
            <a:r>
              <a:rPr lang="en-US" altLang="zh-CN" dirty="0"/>
              <a:t>5</a:t>
            </a:r>
            <a:r>
              <a:rPr lang="zh-CN" altLang="en-US" dirty="0"/>
              <a:t>类操作系统类型中的分布，颜色越深表示在该点处的样本数越多。对于</a:t>
            </a:r>
            <a:r>
              <a:rPr lang="en-US" altLang="zh-CN" dirty="0" err="1"/>
              <a:t>tcp</a:t>
            </a:r>
            <a:r>
              <a:rPr lang="zh-CN" altLang="en-US" dirty="0"/>
              <a:t>窗口大小，安卓和</a:t>
            </a:r>
            <a:r>
              <a:rPr lang="en-US" altLang="zh-CN" dirty="0"/>
              <a:t>mac</a:t>
            </a:r>
            <a:r>
              <a:rPr lang="zh-CN" altLang="en-US" dirty="0"/>
              <a:t>系统均是集中在一个值附近，尤其是</a:t>
            </a:r>
            <a:r>
              <a:rPr lang="en-US" altLang="zh-CN" dirty="0"/>
              <a:t>MAC</a:t>
            </a:r>
            <a:r>
              <a:rPr lang="zh-CN" altLang="en-US" dirty="0"/>
              <a:t>系统，它的初始化窗口大小总是最大值</a:t>
            </a:r>
            <a:r>
              <a:rPr lang="en-US" altLang="zh-CN" dirty="0"/>
              <a:t>65535</a:t>
            </a:r>
            <a:r>
              <a:rPr lang="zh-CN" altLang="en-US" dirty="0"/>
              <a:t>，而在</a:t>
            </a:r>
            <a:r>
              <a:rPr lang="en-US" altLang="zh-CN" dirty="0"/>
              <a:t>TCP</a:t>
            </a:r>
            <a:r>
              <a:rPr lang="zh-CN" altLang="en-US" dirty="0"/>
              <a:t>可选项序列分布和</a:t>
            </a:r>
            <a:r>
              <a:rPr lang="en-US" altLang="zh-CN" dirty="0"/>
              <a:t>IP</a:t>
            </a:r>
            <a:r>
              <a:rPr lang="zh-CN" altLang="en-US" dirty="0"/>
              <a:t>包长分布中，安卓和</a:t>
            </a:r>
            <a:r>
              <a:rPr lang="en-US" altLang="zh-CN" dirty="0" err="1"/>
              <a:t>linux</a:t>
            </a:r>
            <a:r>
              <a:rPr lang="zh-CN" altLang="en-US" dirty="0"/>
              <a:t>的相应值分布同样较为集中。</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2370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然后再看流统计特征，主要分为三大类特征，空间、时间以及速率。空间特征集主要包括包数、字节数、包长均值、均方差，从包长序列中提取出的直方图分布和</a:t>
            </a:r>
            <a:r>
              <a:rPr lang="en-US" altLang="zh-CN" dirty="0"/>
              <a:t>MRF</a:t>
            </a:r>
            <a:r>
              <a:rPr lang="zh-CN" altLang="en-US" dirty="0"/>
              <a:t>状态转移矩阵，时间特征主要包括均值、均方差，从到达时间间隔序列中提取出的直方图分布和</a:t>
            </a:r>
            <a:r>
              <a:rPr lang="en-US" altLang="zh-CN" dirty="0"/>
              <a:t>MRF</a:t>
            </a:r>
            <a:r>
              <a:rPr lang="zh-CN" altLang="en-US" dirty="0"/>
              <a:t>状态转移矩阵，速率特征主要是。。。在从会话中提取直方图分布特征和</a:t>
            </a:r>
            <a:r>
              <a:rPr lang="en-US" altLang="zh-CN" dirty="0"/>
              <a:t>MRF</a:t>
            </a:r>
            <a:r>
              <a:rPr lang="zh-CN" altLang="en-US" dirty="0"/>
              <a:t>矩阵特征时，存在一个问题，就是应该从流中的前多少个包中提取上述特征。</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92938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我们接下来分别从</a:t>
            </a:r>
            <a:r>
              <a:rPr lang="zh-CN" altLang="en-US" sz="1200" dirty="0"/>
              <a:t>每条流的前</a:t>
            </a:r>
            <a:r>
              <a:rPr lang="en-US" altLang="zh-CN" sz="1200" dirty="0">
                <a:solidFill>
                  <a:srgbClr val="C00000"/>
                </a:solidFill>
              </a:rPr>
              <a:t>20</a:t>
            </a:r>
            <a:r>
              <a:rPr lang="zh-CN" altLang="en-US" sz="1200" dirty="0"/>
              <a:t>、</a:t>
            </a:r>
            <a:r>
              <a:rPr lang="en-US" altLang="zh-CN" sz="1200" dirty="0">
                <a:solidFill>
                  <a:srgbClr val="C00000"/>
                </a:solidFill>
              </a:rPr>
              <a:t>50</a:t>
            </a:r>
            <a:r>
              <a:rPr lang="zh-CN" altLang="en-US" sz="1200" dirty="0"/>
              <a:t>、</a:t>
            </a:r>
            <a:r>
              <a:rPr lang="en-US" altLang="zh-CN" sz="1200" dirty="0">
                <a:solidFill>
                  <a:srgbClr val="C00000"/>
                </a:solidFill>
              </a:rPr>
              <a:t>80</a:t>
            </a:r>
            <a:r>
              <a:rPr lang="zh-CN" altLang="en-US" sz="1200" dirty="0"/>
              <a:t>、</a:t>
            </a:r>
            <a:r>
              <a:rPr lang="en-US" altLang="zh-CN" sz="1200" dirty="0">
                <a:solidFill>
                  <a:srgbClr val="C00000"/>
                </a:solidFill>
              </a:rPr>
              <a:t>100</a:t>
            </a:r>
            <a:r>
              <a:rPr lang="zh-CN" altLang="en-US" sz="1200" dirty="0"/>
              <a:t>个包的</a:t>
            </a:r>
            <a:r>
              <a:rPr lang="zh-CN" altLang="en-US" sz="1200" dirty="0">
                <a:solidFill>
                  <a:srgbClr val="C00000"/>
                </a:solidFill>
              </a:rPr>
              <a:t>长度序列</a:t>
            </a:r>
            <a:r>
              <a:rPr lang="zh-CN" altLang="en-US" sz="1200" dirty="0"/>
              <a:t>和</a:t>
            </a:r>
            <a:r>
              <a:rPr lang="zh-CN" altLang="en-US" sz="1200" dirty="0">
                <a:solidFill>
                  <a:srgbClr val="C00000"/>
                </a:solidFill>
              </a:rPr>
              <a:t>到达时间序列</a:t>
            </a:r>
            <a:r>
              <a:rPr lang="zh-CN" altLang="en-US" sz="1200" dirty="0"/>
              <a:t>中提取流统计特征，并</a:t>
            </a:r>
            <a:r>
              <a:rPr lang="zh-CN" altLang="en-US" dirty="0"/>
              <a:t>结合</a:t>
            </a:r>
            <a:r>
              <a:rPr lang="en-US" altLang="zh-CN" dirty="0"/>
              <a:t>5</a:t>
            </a:r>
            <a:r>
              <a:rPr lang="zh-CN" altLang="en-US" dirty="0"/>
              <a:t>类机器学习算法，</a:t>
            </a:r>
            <a:r>
              <a:rPr lang="zh-CN" altLang="en-US" sz="1200" dirty="0"/>
              <a:t>进行不同识别目标的分组实验。</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从下表的实验结果中可以观察到，</a:t>
            </a:r>
            <a:r>
              <a:rPr lang="zh-CN" altLang="en-US" dirty="0"/>
              <a:t>在选取的包数较少时，随着包数的增多，流统计特征更为有效。而当包数增长到一定大小时，由于短流的包长序列和到达时间序列会过于稀疏，从而导致提取出的流统计特征整体分布发生了偏移，进而影响了总的识别效果。</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10492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接下来介绍五种模型的对比结果。我们所有的实验都是在表中所示的实验环境中完成，这样可以避免因环境不同导致结果对比不准确。所采用的评估指标主要是准确率，精度，召回率，</a:t>
            </a:r>
            <a:r>
              <a:rPr lang="en-US" altLang="zh-CN" dirty="0"/>
              <a:t>PR</a:t>
            </a:r>
            <a:r>
              <a:rPr lang="zh-CN" altLang="en-US" dirty="0"/>
              <a:t>曲线以及模型预测速率。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23270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我们选取的五类机器学习算法分别是。。右边三张图是这五类模型在三个识别任务中的准确率、精度以及召回率对比图。显然，</a:t>
            </a:r>
            <a:r>
              <a:rPr lang="en-US" altLang="zh-CN" dirty="0" err="1"/>
              <a:t>LightGBM</a:t>
            </a:r>
            <a:r>
              <a:rPr lang="zh-CN" altLang="en-US" dirty="0"/>
              <a:t>模型的表型均是最佳。</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6108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在</a:t>
            </a:r>
            <a:r>
              <a:rPr lang="en-US" altLang="zh-CN" dirty="0"/>
              <a:t>PR</a:t>
            </a:r>
            <a:r>
              <a:rPr lang="zh-CN" altLang="en-US" dirty="0"/>
              <a:t>曲线和识别速率指标对比中，</a:t>
            </a:r>
            <a:r>
              <a:rPr lang="en-US" altLang="zh-CN" dirty="0" err="1"/>
              <a:t>lightGBM</a:t>
            </a:r>
            <a:r>
              <a:rPr lang="zh-CN" altLang="en-US" dirty="0"/>
              <a:t>模型的表现基本也是最好的。因此，我们确定了将</a:t>
            </a:r>
            <a:r>
              <a:rPr lang="en-US" altLang="zh-CN" dirty="0" err="1"/>
              <a:t>LightGBM</a:t>
            </a:r>
            <a:r>
              <a:rPr lang="zh-CN" altLang="en-US" dirty="0"/>
              <a:t>算法作为最终的分类模型。</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33377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接下来我将从</a:t>
            </a:r>
            <a:r>
              <a:rPr lang="en-US" altLang="zh-CN" dirty="0"/>
              <a:t>5</a:t>
            </a:r>
            <a:r>
              <a:rPr lang="zh-CN" altLang="en-US" dirty="0"/>
              <a:t>个方面介绍下我的毕业设计工作</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69209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本研究内容存在一个难点，就是一半以上的字段特征都是类别特征，如果用</a:t>
            </a:r>
            <a:r>
              <a:rPr lang="en-US" altLang="zh-CN" sz="1200" dirty="0"/>
              <a:t>one-hot</a:t>
            </a:r>
            <a:r>
              <a:rPr lang="zh-CN" altLang="en-US" sz="1200" dirty="0"/>
              <a:t>编码处理的话，就会出行维度爆炸和数据稀疏问题。而</a:t>
            </a:r>
            <a:r>
              <a:rPr lang="en-US" altLang="zh-CN" sz="1200" dirty="0" err="1"/>
              <a:t>LightGBM</a:t>
            </a:r>
            <a:r>
              <a:rPr lang="zh-CN" altLang="en-US" sz="1200" dirty="0"/>
              <a:t>模型基于直方图生成决策树的特点使其可以直接将类别特征作为输入，解决了上述问题，提高了识别精度。同时，基于直方图生成决策树的另一优点是可以分布式训练模型，极大提高大数据背景下的机器学习任务效率。</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右侧表格是经过多轮调参后，针对主机属性发现任务的最适</a:t>
            </a:r>
            <a:r>
              <a:rPr lang="en-US" altLang="zh-CN" sz="1200" b="0" i="0" kern="1200" dirty="0" err="1">
                <a:solidFill>
                  <a:schemeClr val="tx1"/>
                </a:solidFill>
                <a:effectLst/>
                <a:latin typeface="+mn-lt"/>
                <a:ea typeface="+mn-ea"/>
                <a:cs typeface="+mn-cs"/>
              </a:rPr>
              <a:t>LightGBM</a:t>
            </a:r>
            <a:r>
              <a:rPr lang="zh-CN" altLang="en-US" sz="1200" b="0" i="0" kern="1200" dirty="0">
                <a:solidFill>
                  <a:schemeClr val="tx1"/>
                </a:solidFill>
                <a:effectLst/>
                <a:latin typeface="+mn-lt"/>
                <a:ea typeface="+mn-ea"/>
                <a:cs typeface="+mn-cs"/>
              </a:rPr>
              <a:t>模型参数。</a:t>
            </a:r>
            <a:endParaRPr lang="zh-CN" altLang="en-US" sz="12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16220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在确定了特征和模型之后，接下来展示三个识别任务的最终结果。</a:t>
            </a:r>
            <a:endParaRPr lang="en-US" altLang="zh-CN" dirty="0"/>
          </a:p>
          <a:p>
            <a:r>
              <a:rPr lang="zh-CN" altLang="en-US" dirty="0"/>
              <a:t>我们将数据集按照日期进行了切分，以前四天的数据作为训练集，最后一天的数据作为测试集，观察了最终模型在两个数据集上的性能表现差异。</a:t>
            </a:r>
            <a:endParaRPr lang="en-US" altLang="zh-CN" dirty="0"/>
          </a:p>
          <a:p>
            <a:r>
              <a:rPr lang="zh-CN" altLang="en-US" dirty="0"/>
              <a:t>可以看到，在</a:t>
            </a:r>
            <a:r>
              <a:rPr lang="zh-CN" altLang="en-US" sz="1200" dirty="0">
                <a:solidFill>
                  <a:srgbClr val="C00000"/>
                </a:solidFill>
              </a:rPr>
              <a:t>操作系统类型识别任务中，训练集和测试集的识别结果差异性非常小，四个指标的最大差异不超过</a:t>
            </a:r>
            <a:r>
              <a:rPr lang="en-US" altLang="zh-CN" sz="1200" dirty="0">
                <a:solidFill>
                  <a:srgbClr val="C00000"/>
                </a:solidFill>
              </a:rPr>
              <a:t>2%</a:t>
            </a:r>
            <a:r>
              <a:rPr lang="zh-CN" altLang="en-US" sz="1200" dirty="0">
                <a:solidFill>
                  <a:srgbClr val="C00000"/>
                </a:solidFill>
              </a:rPr>
              <a:t>，说明模型具有很强的泛化能力。</a:t>
            </a:r>
            <a:endParaRPr lang="en-US" altLang="zh-CN" sz="1200" dirty="0">
              <a:solidFill>
                <a:srgbClr val="C00000"/>
              </a:solidFill>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37936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C00000"/>
                </a:solidFill>
              </a:rPr>
              <a:t>操作系统版本识别结果的差异性同样比较小。</a:t>
            </a:r>
            <a:endParaRPr lang="en-US" altLang="zh-CN" sz="1200" dirty="0">
              <a:solidFill>
                <a:srgbClr val="C00000"/>
              </a:solidFill>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0485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C00000"/>
                </a:solidFill>
              </a:rPr>
              <a:t>以及浏览器类型识别结果进一步验证了模型具有很强的泛化能力。</a:t>
            </a:r>
            <a:endParaRPr lang="en-US" altLang="zh-CN" sz="1200" dirty="0">
              <a:solidFill>
                <a:srgbClr val="C00000"/>
              </a:solidFill>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75861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研究点一小结如下，首先从</a:t>
            </a:r>
            <a:r>
              <a:rPr lang="en-US" altLang="zh-CN" dirty="0"/>
              <a:t>TLS</a:t>
            </a:r>
            <a:r>
              <a:rPr lang="zh-CN" altLang="en-US" dirty="0"/>
              <a:t>会话中提取，，，然后经过数据预处理后作为</a:t>
            </a:r>
            <a:r>
              <a:rPr lang="en-US" altLang="zh-CN" dirty="0" err="1"/>
              <a:t>LightGBM</a:t>
            </a:r>
            <a:r>
              <a:rPr lang="zh-CN" altLang="en-US" dirty="0"/>
              <a:t>模型的输入，最终得到三个维度的主机属性，从而实现了精度较高的细粒度主机属性发现。</a:t>
            </a:r>
            <a:endParaRPr lang="en-US" altLang="zh-CN" dirty="0"/>
          </a:p>
          <a:p>
            <a:r>
              <a:rPr lang="zh-CN" altLang="en-US" dirty="0"/>
              <a:t>相关成果已发表在</a:t>
            </a:r>
            <a:r>
              <a:rPr lang="en-US" altLang="zh-CN" dirty="0"/>
              <a:t>IPCCC2019</a:t>
            </a:r>
            <a:r>
              <a:rPr lang="zh-CN" altLang="en-US" dirty="0"/>
              <a:t>会议上，同时已申请专利。。。</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44452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接下来介绍研究点二，</a:t>
            </a:r>
            <a:r>
              <a:rPr lang="zh-CN" altLang="en-US" sz="1200" dirty="0"/>
              <a:t>基于加密流原始载荷的主机属性发现。</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68801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该研究点的研究背景是随着理论的成熟和机器性能的提升，深度学习模型在流量分类领域里的表现越来越出色。技术原理是利用</a:t>
            </a:r>
            <a:r>
              <a:rPr lang="en-US" altLang="zh-CN" sz="1200" dirty="0">
                <a:latin typeface="Arial" panose="020B0604020202020204" pitchFamily="34" charset="0"/>
                <a:ea typeface="黑体" panose="02010609060101010101" pitchFamily="49" charset="-122"/>
              </a:rPr>
              <a:t>CNN</a:t>
            </a:r>
            <a:r>
              <a:rPr lang="zh-CN" altLang="en-US" sz="1200" dirty="0">
                <a:latin typeface="Arial" panose="020B0604020202020204" pitchFamily="34" charset="0"/>
                <a:ea typeface="黑体" panose="02010609060101010101" pitchFamily="49" charset="-122"/>
              </a:rPr>
              <a:t>、</a:t>
            </a:r>
            <a:r>
              <a:rPr lang="en-US" altLang="zh-CN" sz="1200" dirty="0">
                <a:latin typeface="Arial" panose="020B0604020202020204" pitchFamily="34" charset="0"/>
                <a:ea typeface="黑体" panose="02010609060101010101" pitchFamily="49" charset="-122"/>
              </a:rPr>
              <a:t>RNN</a:t>
            </a:r>
            <a:r>
              <a:rPr lang="zh-CN" altLang="en-US" sz="1200" dirty="0">
                <a:latin typeface="Arial" panose="020B0604020202020204" pitchFamily="34" charset="0"/>
                <a:ea typeface="黑体" panose="02010609060101010101" pitchFamily="49" charset="-122"/>
              </a:rPr>
              <a:t>等深度神经网络模型</a:t>
            </a:r>
            <a:r>
              <a:rPr lang="zh-CN" altLang="en-US" sz="1200" dirty="0">
                <a:solidFill>
                  <a:srgbClr val="C00000"/>
                </a:solidFill>
                <a:latin typeface="Arial" panose="020B0604020202020204" pitchFamily="34" charset="0"/>
                <a:ea typeface="黑体" panose="02010609060101010101" pitchFamily="49" charset="-122"/>
              </a:rPr>
              <a:t>自动挖掘</a:t>
            </a:r>
            <a:r>
              <a:rPr lang="zh-CN" altLang="en-US" sz="1200" dirty="0">
                <a:latin typeface="Arial" panose="020B0604020202020204" pitchFamily="34" charset="0"/>
                <a:ea typeface="黑体" panose="02010609060101010101" pitchFamily="49" charset="-122"/>
              </a:rPr>
              <a:t>原始流量中的</a:t>
            </a:r>
            <a:r>
              <a:rPr lang="zh-CN" altLang="en-US" sz="1200" dirty="0">
                <a:solidFill>
                  <a:srgbClr val="C00000"/>
                </a:solidFill>
                <a:latin typeface="Arial" panose="020B0604020202020204" pitchFamily="34" charset="0"/>
                <a:ea typeface="黑体" panose="02010609060101010101" pitchFamily="49" charset="-122"/>
              </a:rPr>
              <a:t>序列信息</a:t>
            </a:r>
            <a:r>
              <a:rPr lang="zh-CN" altLang="en-US" sz="1200" dirty="0">
                <a:latin typeface="Arial" panose="020B0604020202020204" pitchFamily="34" charset="0"/>
                <a:ea typeface="黑体" panose="02010609060101010101" pitchFamily="49" charset="-122"/>
              </a:rPr>
              <a:t>和</a:t>
            </a:r>
            <a:r>
              <a:rPr lang="zh-CN" altLang="en-US" sz="1200" dirty="0">
                <a:solidFill>
                  <a:srgbClr val="C00000"/>
                </a:solidFill>
                <a:latin typeface="Arial" panose="020B0604020202020204" pitchFamily="34" charset="0"/>
                <a:ea typeface="黑体" panose="02010609060101010101" pitchFamily="49" charset="-122"/>
              </a:rPr>
              <a:t>局部特征</a:t>
            </a:r>
            <a:r>
              <a:rPr lang="zh-CN" altLang="en-US" dirty="0"/>
              <a:t>。主要识别目标依然是操作系统和浏览器。用到的算法模型主要是</a:t>
            </a:r>
            <a:r>
              <a:rPr lang="zh-CN" altLang="en-US" sz="1200" dirty="0">
                <a:latin typeface="Arial" panose="020B0604020202020204" pitchFamily="34" charset="0"/>
                <a:ea typeface="黑体" panose="02010609060101010101" pitchFamily="49" charset="-122"/>
              </a:rPr>
              <a:t>全连接网络、</a:t>
            </a:r>
            <a:r>
              <a:rPr lang="en-US" altLang="zh-CN" sz="1200" dirty="0">
                <a:latin typeface="Arial" panose="020B0604020202020204" pitchFamily="34" charset="0"/>
                <a:ea typeface="黑体" panose="02010609060101010101" pitchFamily="49" charset="-122"/>
              </a:rPr>
              <a:t>1D-CNN</a:t>
            </a:r>
            <a:r>
              <a:rPr lang="zh-CN" altLang="en-US" sz="1200" dirty="0">
                <a:latin typeface="Arial" panose="020B0604020202020204" pitchFamily="34" charset="0"/>
                <a:ea typeface="黑体" panose="02010609060101010101" pitchFamily="49" charset="-122"/>
              </a:rPr>
              <a:t>、</a:t>
            </a:r>
            <a:r>
              <a:rPr lang="en-US" altLang="zh-CN" sz="1200" dirty="0">
                <a:latin typeface="Arial" panose="020B0604020202020204" pitchFamily="34" charset="0"/>
                <a:ea typeface="黑体" panose="02010609060101010101" pitchFamily="49" charset="-122"/>
              </a:rPr>
              <a:t>2D-CNN</a:t>
            </a:r>
            <a:r>
              <a:rPr lang="zh-CN" altLang="en-US" sz="1200" dirty="0">
                <a:latin typeface="Arial" panose="020B0604020202020204" pitchFamily="34" charset="0"/>
                <a:ea typeface="黑体" panose="02010609060101010101" pitchFamily="49" charset="-122"/>
              </a:rPr>
              <a:t>和长短期记忆模型</a:t>
            </a:r>
            <a:r>
              <a:rPr lang="zh-CN" altLang="en-US" dirty="0"/>
              <a:t>。</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38933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我们首先来观察下一些操作系统的原始流量灰度图，灰度图中的像素点越亮表示字节值越大。可以看到，在</a:t>
            </a:r>
            <a:r>
              <a:rPr lang="en-US" altLang="zh-CN" sz="1200" dirty="0">
                <a:latin typeface="Helvetica" panose="020B0604020202020204" pitchFamily="34" charset="0"/>
                <a:ea typeface="黑体" panose="02010609060101010101" pitchFamily="49" charset="-122"/>
              </a:rPr>
              <a:t>iOS</a:t>
            </a:r>
            <a:r>
              <a:rPr lang="zh-CN" altLang="en-US" sz="1200" dirty="0">
                <a:latin typeface="Helvetica" panose="020B0604020202020204" pitchFamily="34" charset="0"/>
                <a:ea typeface="黑体" panose="02010609060101010101" pitchFamily="49" charset="-122"/>
              </a:rPr>
              <a:t>系统发出的</a:t>
            </a:r>
            <a:r>
              <a:rPr lang="en-US" altLang="zh-CN" sz="1200" dirty="0">
                <a:latin typeface="Helvetica" panose="020B0604020202020204" pitchFamily="34" charset="0"/>
                <a:ea typeface="黑体" panose="02010609060101010101" pitchFamily="49" charset="-122"/>
              </a:rPr>
              <a:t>Client Hello</a:t>
            </a:r>
            <a:r>
              <a:rPr lang="zh-CN" altLang="en-US" sz="1200" dirty="0">
                <a:latin typeface="Helvetica" panose="020B0604020202020204" pitchFamily="34" charset="0"/>
                <a:ea typeface="黑体" panose="02010609060101010101" pitchFamily="49" charset="-122"/>
              </a:rPr>
              <a:t>握手报文中存在有高频的大小值交错序列片段。而在</a:t>
            </a:r>
            <a:r>
              <a:rPr lang="en-US" altLang="zh-CN" sz="1200" dirty="0">
                <a:latin typeface="Helvetica" panose="020B0604020202020204" pitchFamily="34" charset="0"/>
                <a:ea typeface="黑体" panose="02010609060101010101" pitchFamily="49" charset="-122"/>
              </a:rPr>
              <a:t>Linux</a:t>
            </a:r>
            <a:r>
              <a:rPr lang="zh-CN" altLang="en-US" sz="1200" dirty="0">
                <a:latin typeface="Helvetica" panose="020B0604020202020204" pitchFamily="34" charset="0"/>
                <a:ea typeface="黑体" panose="02010609060101010101" pitchFamily="49" charset="-122"/>
              </a:rPr>
              <a:t>系统发出的</a:t>
            </a:r>
            <a:r>
              <a:rPr lang="en-US" altLang="zh-CN" sz="1200" dirty="0">
                <a:latin typeface="Helvetica" panose="020B0604020202020204" pitchFamily="34" charset="0"/>
                <a:ea typeface="黑体" panose="02010609060101010101" pitchFamily="49" charset="-122"/>
              </a:rPr>
              <a:t>Client Hello</a:t>
            </a:r>
            <a:r>
              <a:rPr lang="zh-CN" altLang="en-US" sz="1200" dirty="0">
                <a:latin typeface="Helvetica" panose="020B0604020202020204" pitchFamily="34" charset="0"/>
                <a:ea typeface="黑体" panose="02010609060101010101" pitchFamily="49" charset="-122"/>
              </a:rPr>
              <a:t>握手报文中，其大量信息主要存在于报文中部。并且有一个引人瞩目的尾部独立亮点，就是</a:t>
            </a:r>
            <a:r>
              <a:rPr lang="en-US" altLang="zh-CN" sz="1200" dirty="0">
                <a:latin typeface="Helvetica" panose="020B0604020202020204" pitchFamily="34" charset="0"/>
                <a:ea typeface="黑体" panose="02010609060101010101" pitchFamily="49" charset="-122"/>
              </a:rPr>
              <a:t>TLS</a:t>
            </a:r>
            <a:r>
              <a:rPr lang="zh-CN" altLang="en-US" sz="1200" dirty="0">
                <a:latin typeface="Helvetica" panose="020B0604020202020204" pitchFamily="34" charset="0"/>
                <a:ea typeface="黑体" panose="02010609060101010101" pitchFamily="49" charset="-122"/>
              </a:rPr>
              <a:t>扩展重协商信息扩展，该扩展类型代码是</a:t>
            </a:r>
            <a:r>
              <a:rPr lang="en-US" altLang="zh-CN" sz="1200" dirty="0">
                <a:latin typeface="Helvetica" panose="020B0604020202020204" pitchFamily="34" charset="0"/>
                <a:ea typeface="黑体" panose="02010609060101010101" pitchFamily="49" charset="-122"/>
              </a:rPr>
              <a:t>0xff01</a:t>
            </a:r>
            <a:r>
              <a:rPr lang="zh-CN" altLang="en-US" sz="1200" dirty="0">
                <a:latin typeface="Helvetica" panose="020B0604020202020204" pitchFamily="34" charset="0"/>
                <a:ea typeface="黑体" panose="02010609060101010101" pitchFamily="49" charset="-122"/>
              </a:rPr>
              <a:t>。</a:t>
            </a:r>
          </a:p>
          <a:p>
            <a:r>
              <a:rPr lang="zh-CN" altLang="en-US" dirty="0"/>
              <a:t>由此可见，将图像识别领域中成熟的深度学习模型迁移到流量分类领域是合适的。</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78513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而图像识别领域中应用最广泛的模型就是</a:t>
            </a:r>
            <a:r>
              <a:rPr lang="en-US" altLang="zh-CN" dirty="0"/>
              <a:t>CNN</a:t>
            </a:r>
            <a:r>
              <a:rPr lang="zh-CN" altLang="en-US" dirty="0"/>
              <a:t>模型，该模型具有三个特点，</a:t>
            </a:r>
            <a:r>
              <a:rPr lang="zh-CN" altLang="en-US" sz="1200" dirty="0">
                <a:solidFill>
                  <a:srgbClr val="C00000"/>
                </a:solidFill>
              </a:rPr>
              <a:t>局部连接</a:t>
            </a:r>
            <a:r>
              <a:rPr lang="zh-CN" altLang="en-US" sz="1200" dirty="0"/>
              <a:t>、</a:t>
            </a:r>
            <a:r>
              <a:rPr lang="zh-CN" altLang="en-US" sz="1200" dirty="0">
                <a:solidFill>
                  <a:srgbClr val="C00000"/>
                </a:solidFill>
              </a:rPr>
              <a:t>权重共享</a:t>
            </a:r>
            <a:r>
              <a:rPr lang="zh-CN" altLang="en-US" sz="1200" dirty="0"/>
              <a:t>和</a:t>
            </a:r>
            <a:r>
              <a:rPr lang="zh-CN" altLang="en-US" sz="1200" dirty="0">
                <a:solidFill>
                  <a:srgbClr val="C00000"/>
                </a:solidFill>
              </a:rPr>
              <a:t>汇聚特性。这些特点</a:t>
            </a:r>
            <a:r>
              <a:rPr lang="zh-CN" altLang="en-US" sz="1200" dirty="0"/>
              <a:t>极大地减少了模型参数数量，加快了训练效率，减少了监督学习中的过拟合现象。</a:t>
            </a: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940630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对于流量数据而言，由于其结构关系类似自然语言和数字信号信息，同属于一维数据。因从我们构造对比了两类</a:t>
            </a:r>
            <a:r>
              <a:rPr lang="en-US" altLang="zh-CN" sz="1200" dirty="0"/>
              <a:t>CNN</a:t>
            </a:r>
            <a:r>
              <a:rPr lang="zh-CN" altLang="en-US" sz="1200" dirty="0"/>
              <a:t>模型：一维</a:t>
            </a:r>
            <a:r>
              <a:rPr lang="en-US" altLang="zh-CN" sz="1200" dirty="0"/>
              <a:t>CNN</a:t>
            </a:r>
            <a:r>
              <a:rPr lang="zh-CN" altLang="en-US" sz="1200" dirty="0"/>
              <a:t>模型和二维</a:t>
            </a:r>
            <a:r>
              <a:rPr lang="en-US" altLang="zh-CN" sz="1200" dirty="0"/>
              <a:t>CNN</a:t>
            </a:r>
            <a:r>
              <a:rPr lang="zh-CN" altLang="en-US" sz="1200" dirty="0"/>
              <a:t>模型。一维</a:t>
            </a:r>
            <a:r>
              <a:rPr lang="en-US" altLang="zh-CN" sz="1200" dirty="0"/>
              <a:t>CNN</a:t>
            </a:r>
            <a:r>
              <a:rPr lang="zh-CN" altLang="en-US" sz="1200" dirty="0"/>
              <a:t>模型主要是一个</a:t>
            </a:r>
            <a:r>
              <a:rPr lang="en-US" altLang="zh-CN" sz="1200" dirty="0"/>
              <a:t>10</a:t>
            </a:r>
            <a:r>
              <a:rPr lang="zh-CN" altLang="en-US" sz="1200" dirty="0"/>
              <a:t>层网络，包括</a:t>
            </a:r>
            <a:r>
              <a:rPr lang="en-US" altLang="zh-CN" sz="1200" dirty="0"/>
              <a:t>4</a:t>
            </a:r>
            <a:r>
              <a:rPr lang="zh-CN" altLang="en-US" sz="1200" dirty="0"/>
              <a:t>层卷积层，</a:t>
            </a:r>
            <a:r>
              <a:rPr lang="en-US" altLang="zh-CN" sz="1200" dirty="0"/>
              <a:t>3</a:t>
            </a:r>
            <a:r>
              <a:rPr lang="zh-CN" altLang="en-US" sz="1200" dirty="0"/>
              <a:t>层汇聚层，</a:t>
            </a:r>
            <a:r>
              <a:rPr lang="en-US" altLang="zh-CN" sz="1200" dirty="0"/>
              <a:t>2</a:t>
            </a:r>
            <a:r>
              <a:rPr lang="zh-CN" altLang="en-US" sz="1200" dirty="0"/>
              <a:t>层全连接层以及</a:t>
            </a:r>
            <a:r>
              <a:rPr lang="en-US" altLang="zh-CN" sz="1200" dirty="0" err="1"/>
              <a:t>softmax</a:t>
            </a:r>
            <a:r>
              <a:rPr lang="zh-CN" altLang="en-US" sz="1200" dirty="0"/>
              <a:t>层，其中对卷积层做了批正则处理。二维</a:t>
            </a:r>
            <a:r>
              <a:rPr lang="en-US" altLang="zh-CN" sz="1200" dirty="0"/>
              <a:t>CNN</a:t>
            </a:r>
            <a:r>
              <a:rPr lang="zh-CN" altLang="en-US" sz="1200" dirty="0"/>
              <a:t>模型主要是一个</a:t>
            </a:r>
            <a:r>
              <a:rPr lang="en-US" altLang="zh-CN" sz="1200" dirty="0"/>
              <a:t>8</a:t>
            </a:r>
            <a:r>
              <a:rPr lang="zh-CN" altLang="en-US" sz="1200" dirty="0"/>
              <a:t>层网络，包括</a:t>
            </a:r>
            <a:r>
              <a:rPr lang="en-US" altLang="zh-CN" sz="1200" dirty="0"/>
              <a:t>3</a:t>
            </a:r>
            <a:r>
              <a:rPr lang="zh-CN" altLang="en-US" sz="1200" dirty="0"/>
              <a:t>层卷积层，</a:t>
            </a:r>
            <a:r>
              <a:rPr lang="en-US" altLang="zh-CN" sz="1200" dirty="0"/>
              <a:t>2</a:t>
            </a:r>
            <a:r>
              <a:rPr lang="zh-CN" altLang="en-US" sz="1200" dirty="0"/>
              <a:t>层汇聚层，</a:t>
            </a:r>
            <a:r>
              <a:rPr lang="en-US" altLang="zh-CN" sz="1200" dirty="0"/>
              <a:t>2</a:t>
            </a:r>
            <a:r>
              <a:rPr lang="zh-CN" altLang="en-US" sz="1200" dirty="0"/>
              <a:t>层全连接层以及</a:t>
            </a:r>
            <a:r>
              <a:rPr lang="en-US" altLang="zh-CN" sz="1200" dirty="0" err="1"/>
              <a:t>softmax</a:t>
            </a:r>
            <a:r>
              <a:rPr lang="zh-CN" altLang="en-US" sz="1200" dirty="0"/>
              <a:t>层，同样，对卷积层做了批正则处理。</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42163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首先时学位论文进展情况</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39485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dirty="0"/>
              <a:t>由于原始流量中的全部字节存在一定的序列关系，我们也分析了自然语言处理问题中经常被用到的</a:t>
            </a:r>
            <a:r>
              <a:rPr lang="en-US" altLang="zh-CN" sz="1200" dirty="0"/>
              <a:t>LSTM</a:t>
            </a:r>
            <a:r>
              <a:rPr lang="zh-CN" altLang="en-US" sz="1200" dirty="0"/>
              <a:t>模型。该模型通过三种门：遗忘门、输入门和输出门实现了门控机制，解决了</a:t>
            </a:r>
            <a:r>
              <a:rPr lang="zh-CN" altLang="en-US" sz="1200" dirty="0">
                <a:solidFill>
                  <a:srgbClr val="C00000"/>
                </a:solidFill>
              </a:rPr>
              <a:t>长程依赖</a:t>
            </a:r>
            <a:r>
              <a:rPr lang="zh-CN" altLang="en-US" sz="1200" dirty="0"/>
              <a:t>问题，即当输入序列较长时存在的梯度爆炸和消失问题，因此</a:t>
            </a:r>
            <a:r>
              <a:rPr lang="en-US" altLang="zh-CN" sz="1200" dirty="0"/>
              <a:t>LSTM</a:t>
            </a:r>
            <a:r>
              <a:rPr lang="zh-CN" altLang="en-US" sz="1200" dirty="0"/>
              <a:t>模型比</a:t>
            </a:r>
            <a:r>
              <a:rPr lang="en-US" altLang="zh-CN" sz="1200" dirty="0"/>
              <a:t>RNN</a:t>
            </a:r>
            <a:r>
              <a:rPr lang="zh-CN" altLang="en-US" sz="1200" dirty="0"/>
              <a:t>模型更适合原始流量分类任务。</a:t>
            </a:r>
            <a:endParaRPr lang="en-US" altLang="zh-CN" sz="12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24729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我们将以上介绍到的深度学习模型和研究点一中的</a:t>
            </a:r>
            <a:r>
              <a:rPr lang="en-US" altLang="zh-CN" dirty="0" err="1"/>
              <a:t>LightGBM</a:t>
            </a:r>
            <a:r>
              <a:rPr lang="zh-CN" altLang="en-US" dirty="0"/>
              <a:t>模型进行了实验结果对比，从准确率、精度、召回率和</a:t>
            </a:r>
            <a:r>
              <a:rPr lang="en-US" altLang="zh-CN" dirty="0"/>
              <a:t>PR</a:t>
            </a:r>
            <a:r>
              <a:rPr lang="zh-CN" altLang="en-US" dirty="0"/>
              <a:t>曲线等评估指标来看，一维</a:t>
            </a:r>
            <a:r>
              <a:rPr lang="en-US" altLang="zh-CN" dirty="0"/>
              <a:t>CNN</a:t>
            </a:r>
            <a:r>
              <a:rPr lang="zh-CN" altLang="en-US" dirty="0"/>
              <a:t>模型表现出了最佳的性能。</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25390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接下来是一维</a:t>
            </a:r>
            <a:r>
              <a:rPr lang="en-US" altLang="zh-CN" dirty="0"/>
              <a:t>CNN</a:t>
            </a:r>
            <a:r>
              <a:rPr lang="zh-CN" altLang="en-US" dirty="0"/>
              <a:t>模型在三个识别任务中的最终结果和泛化能力验证。可以看出，其在训练集和测试集上的性能差异维持在</a:t>
            </a:r>
            <a:r>
              <a:rPr lang="en-US" altLang="zh-CN" dirty="0"/>
              <a:t>1%</a:t>
            </a:r>
            <a:r>
              <a:rPr lang="zh-CN" altLang="en-US" dirty="0"/>
              <a:t>之内，泛化能力比</a:t>
            </a:r>
            <a:r>
              <a:rPr lang="en-US" altLang="zh-CN" dirty="0" err="1"/>
              <a:t>LightGBM</a:t>
            </a:r>
            <a:r>
              <a:rPr lang="zh-CN" altLang="en-US" dirty="0"/>
              <a:t>模型还要更好一些。</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02093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61772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898989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接下来介绍研究点三，</a:t>
            </a:r>
            <a:r>
              <a:rPr lang="zh-CN" altLang="en-US" sz="1200" dirty="0"/>
              <a:t>大规模网络中的海量主机属性发现 </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758921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该研究点主要是设计并开发一个原型系统，集成前两个研究点的成果并部署在高速网络中，实现大规模主机的多维度属性实时发现、结果储存以及可视化展示。</a:t>
            </a:r>
            <a:endParaRPr lang="en-US" altLang="zh-CN" dirty="0"/>
          </a:p>
          <a:p>
            <a:r>
              <a:rPr lang="zh-CN" altLang="en-US" dirty="0"/>
              <a:t>在集成过程中，主要是利用</a:t>
            </a:r>
            <a:r>
              <a:rPr lang="en-US" altLang="zh-CN" dirty="0"/>
              <a:t>Stacking</a:t>
            </a:r>
            <a:r>
              <a:rPr lang="zh-CN" altLang="en-US" dirty="0"/>
              <a:t>技术将</a:t>
            </a:r>
            <a:r>
              <a:rPr lang="en-US" altLang="zh-CN" sz="1200" dirty="0" err="1">
                <a:latin typeface="Arial" panose="020B0604020202020204" pitchFamily="34" charset="0"/>
                <a:ea typeface="黑体" panose="02010609060101010101" pitchFamily="49" charset="-122"/>
              </a:rPr>
              <a:t>LightGBM</a:t>
            </a:r>
            <a:r>
              <a:rPr lang="zh-CN" altLang="en-US" sz="1200" dirty="0">
                <a:latin typeface="Arial" panose="020B0604020202020204" pitchFamily="34" charset="0"/>
                <a:ea typeface="黑体" panose="02010609060101010101" pitchFamily="49" charset="-122"/>
              </a:rPr>
              <a:t>模型和深度学习模型</a:t>
            </a:r>
            <a:r>
              <a:rPr lang="zh-CN" altLang="en-US" sz="1200" dirty="0">
                <a:solidFill>
                  <a:srgbClr val="C00000"/>
                </a:solidFill>
                <a:latin typeface="Arial" panose="020B0604020202020204" pitchFamily="34" charset="0"/>
                <a:ea typeface="黑体" panose="02010609060101010101" pitchFamily="49" charset="-122"/>
              </a:rPr>
              <a:t>进行融合，</a:t>
            </a:r>
            <a:r>
              <a:rPr lang="zh-CN" altLang="en-US" sz="1200" dirty="0">
                <a:latin typeface="Arial" panose="020B0604020202020204" pitchFamily="34" charset="0"/>
                <a:ea typeface="黑体" panose="02010609060101010101" pitchFamily="49" charset="-122"/>
              </a:rPr>
              <a:t>进一步提升识别效果。</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33401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algn="just">
              <a:lnSpc>
                <a:spcPts val="2500"/>
              </a:lnSpc>
              <a:spcAft>
                <a:spcPts val="1000"/>
              </a:spcAft>
            </a:pPr>
            <a:r>
              <a:rPr lang="zh-CN" altLang="en-US" dirty="0"/>
              <a:t>最后是对</a:t>
            </a:r>
            <a:r>
              <a:rPr lang="zh-CN" altLang="en-US" dirty="0">
                <a:latin typeface="微软雅黑" panose="020B0503020204020204" pitchFamily="34" charset="-122"/>
              </a:rPr>
              <a:t>已完成内容的总结。在两个研究点中，我们研究了两类模型，分别是基于字段特征、流统计特征的机器学习模型</a:t>
            </a:r>
            <a:r>
              <a:rPr lang="zh-CN" altLang="en-US" dirty="0">
                <a:latin typeface="+mn-lt"/>
              </a:rPr>
              <a:t>和基于加密流原始载荷的深度学习模型</a:t>
            </a:r>
            <a:r>
              <a:rPr lang="zh-CN" altLang="en-US" dirty="0">
                <a:latin typeface="微软雅黑" panose="020B0503020204020204" pitchFamily="34" charset="-122"/>
              </a:rPr>
              <a:t>。机器学习模型的优点是。。深度学习模型优点是。。接下来我们拟利用</a:t>
            </a:r>
            <a:r>
              <a:rPr lang="en-US" altLang="zh-CN" dirty="0">
                <a:latin typeface="微软雅黑" panose="020B0503020204020204" pitchFamily="34" charset="-122"/>
              </a:rPr>
              <a:t>Stacking</a:t>
            </a:r>
            <a:r>
              <a:rPr lang="zh-CN" altLang="en-US" dirty="0">
                <a:latin typeface="微软雅黑" panose="020B0503020204020204" pitchFamily="34" charset="-122"/>
              </a:rPr>
              <a:t>技术将以上两类模型进行融合，</a:t>
            </a:r>
            <a:r>
              <a:rPr lang="zh-CN" altLang="en-US" sz="1200" dirty="0">
                <a:solidFill>
                  <a:srgbClr val="005BAC"/>
                </a:solidFill>
                <a:latin typeface="Arial" panose="020B0604020202020204" pitchFamily="34" charset="0"/>
                <a:ea typeface="黑体" panose="02010609060101010101" pitchFamily="49" charset="-122"/>
              </a:rPr>
              <a:t>开发原型系统，部署在高速网络中，实时发现</a:t>
            </a:r>
            <a:r>
              <a:rPr lang="zh-CN" altLang="en-US" sz="1200" dirty="0">
                <a:solidFill>
                  <a:srgbClr val="C00000"/>
                </a:solidFill>
                <a:latin typeface="Arial" panose="020B0604020202020204" pitchFamily="34" charset="0"/>
                <a:ea typeface="黑体" panose="02010609060101010101" pitchFamily="49" charset="-122"/>
              </a:rPr>
              <a:t>大规模主机</a:t>
            </a:r>
            <a:r>
              <a:rPr lang="zh-CN" altLang="en-US" sz="1200" dirty="0">
                <a:solidFill>
                  <a:srgbClr val="005BAC"/>
                </a:solidFill>
                <a:latin typeface="Arial" panose="020B0604020202020204" pitchFamily="34" charset="0"/>
                <a:ea typeface="黑体" panose="02010609060101010101" pitchFamily="49" charset="-122"/>
              </a:rPr>
              <a:t>的</a:t>
            </a:r>
            <a:r>
              <a:rPr lang="zh-CN" altLang="en-US" sz="1200" dirty="0">
                <a:solidFill>
                  <a:srgbClr val="C00000"/>
                </a:solidFill>
                <a:latin typeface="Arial" panose="020B0604020202020204" pitchFamily="34" charset="0"/>
                <a:ea typeface="黑体" panose="02010609060101010101" pitchFamily="49" charset="-122"/>
              </a:rPr>
              <a:t>操作系统</a:t>
            </a:r>
            <a:r>
              <a:rPr lang="zh-CN" altLang="en-US" sz="1200" dirty="0">
                <a:solidFill>
                  <a:srgbClr val="005BAC"/>
                </a:solidFill>
                <a:latin typeface="Arial" panose="020B0604020202020204" pitchFamily="34" charset="0"/>
                <a:ea typeface="黑体" panose="02010609060101010101" pitchFamily="49" charset="-122"/>
              </a:rPr>
              <a:t>类型、版本以及</a:t>
            </a:r>
            <a:r>
              <a:rPr lang="zh-CN" altLang="en-US" sz="1200" dirty="0">
                <a:solidFill>
                  <a:srgbClr val="C00000"/>
                </a:solidFill>
                <a:latin typeface="Arial" panose="020B0604020202020204" pitchFamily="34" charset="0"/>
                <a:ea typeface="黑体" panose="02010609060101010101" pitchFamily="49" charset="-122"/>
              </a:rPr>
              <a:t>浏览器</a:t>
            </a:r>
            <a:r>
              <a:rPr lang="zh-CN" altLang="en-US" sz="1200" dirty="0">
                <a:solidFill>
                  <a:srgbClr val="005BAC"/>
                </a:solidFill>
                <a:latin typeface="Arial" panose="020B0604020202020204" pitchFamily="34" charset="0"/>
                <a:ea typeface="黑体" panose="02010609060101010101" pitchFamily="49" charset="-122"/>
              </a:rPr>
              <a:t>类型等属性，并进行</a:t>
            </a:r>
            <a:r>
              <a:rPr lang="zh-CN" altLang="en-US" sz="1200" dirty="0">
                <a:solidFill>
                  <a:srgbClr val="C00000"/>
                </a:solidFill>
                <a:latin typeface="Arial" panose="020B0604020202020204" pitchFamily="34" charset="0"/>
                <a:ea typeface="黑体" panose="02010609060101010101" pitchFamily="49" charset="-122"/>
              </a:rPr>
              <a:t>可视化</a:t>
            </a:r>
            <a:r>
              <a:rPr lang="zh-CN" altLang="en-US" sz="1200" dirty="0">
                <a:solidFill>
                  <a:srgbClr val="005BAC"/>
                </a:solidFill>
                <a:latin typeface="Arial" panose="020B0604020202020204" pitchFamily="34" charset="0"/>
                <a:ea typeface="黑体" panose="02010609060101010101" pitchFamily="49" charset="-122"/>
              </a:rPr>
              <a:t>分析。</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400119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145112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主要是修改了研究点二的表述，修改前是</a:t>
            </a:r>
            <a:r>
              <a:rPr lang="zh-CN" altLang="en-US" sz="1200" dirty="0"/>
              <a:t>基于流原始加密载荷的深度学习模型研究，修改后是基于加密流原始载荷的主机属性发现。</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修改的原因是原表述存在歧义，而本研究点主要是基于加密流的控制报文数据识别主机属性，经过更改，现表述更加准确。</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40350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由于加密技术的成熟和网络安全的需求，近些年来因特网中的加密流量规模高速增长，</a:t>
            </a:r>
            <a:r>
              <a:rPr lang="zh-CN" altLang="en-US" sz="1200" b="0" i="0" kern="1200" dirty="0">
                <a:solidFill>
                  <a:schemeClr val="tx1"/>
                </a:solidFill>
                <a:effectLst/>
                <a:latin typeface="+mn-lt"/>
                <a:ea typeface="+mn-ea"/>
                <a:cs typeface="+mn-cs"/>
              </a:rPr>
              <a:t>据知名</a:t>
            </a:r>
            <a:r>
              <a:rPr lang="en-US" altLang="zh-CN" sz="1200" b="0" i="0" kern="1200" dirty="0">
                <a:solidFill>
                  <a:schemeClr val="tx1"/>
                </a:solidFill>
                <a:effectLst/>
                <a:latin typeface="+mn-lt"/>
                <a:ea typeface="+mn-ea"/>
                <a:cs typeface="+mn-cs"/>
              </a:rPr>
              <a:t>IT</a:t>
            </a:r>
            <a:r>
              <a:rPr lang="zh-CN" altLang="en-US" sz="1200" b="0" i="0" kern="1200" dirty="0">
                <a:solidFill>
                  <a:schemeClr val="tx1"/>
                </a:solidFill>
                <a:effectLst/>
                <a:latin typeface="+mn-lt"/>
                <a:ea typeface="+mn-ea"/>
                <a:cs typeface="+mn-cs"/>
              </a:rPr>
              <a:t>调研与咨询服务公司</a:t>
            </a:r>
            <a:r>
              <a:rPr lang="en-US" altLang="zh-CN" sz="1200" b="0" i="0" kern="1200" dirty="0">
                <a:solidFill>
                  <a:schemeClr val="tx1"/>
                </a:solidFill>
                <a:effectLst/>
                <a:latin typeface="+mn-lt"/>
                <a:ea typeface="+mn-ea"/>
                <a:cs typeface="+mn-cs"/>
              </a:rPr>
              <a:t>garter</a:t>
            </a:r>
            <a:r>
              <a:rPr lang="zh-CN" altLang="en-US" sz="1200" b="0" i="0" kern="1200" dirty="0">
                <a:solidFill>
                  <a:schemeClr val="tx1"/>
                </a:solidFill>
                <a:effectLst/>
                <a:latin typeface="+mn-lt"/>
                <a:ea typeface="+mn-ea"/>
                <a:cs typeface="+mn-cs"/>
              </a:rPr>
              <a:t>预估，截止到</a:t>
            </a:r>
            <a:r>
              <a:rPr lang="en-US" altLang="zh-CN" sz="1200" b="0" i="0" kern="1200" dirty="0">
                <a:solidFill>
                  <a:schemeClr val="tx1"/>
                </a:solidFill>
                <a:effectLst/>
                <a:latin typeface="+mn-lt"/>
                <a:ea typeface="+mn-ea"/>
                <a:cs typeface="+mn-cs"/>
              </a:rPr>
              <a:t>2020</a:t>
            </a:r>
            <a:r>
              <a:rPr lang="zh-CN" altLang="en-US" sz="1200" b="0" i="0" kern="1200" dirty="0">
                <a:solidFill>
                  <a:schemeClr val="tx1"/>
                </a:solidFill>
                <a:effectLst/>
                <a:latin typeface="+mn-lt"/>
                <a:ea typeface="+mn-ea"/>
                <a:cs typeface="+mn-cs"/>
              </a:rPr>
              <a:t>年全球将有超过九成的</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流量采用</a:t>
            </a:r>
            <a:r>
              <a:rPr lang="en-US" altLang="zh-CN" sz="1200" b="0" i="0" kern="1200" dirty="0">
                <a:solidFill>
                  <a:schemeClr val="tx1"/>
                </a:solidFill>
                <a:effectLst/>
                <a:latin typeface="+mn-lt"/>
                <a:ea typeface="+mn-ea"/>
                <a:cs typeface="+mn-cs"/>
              </a:rPr>
              <a:t>HTTPS</a:t>
            </a:r>
            <a:r>
              <a:rPr lang="zh-CN" altLang="en-US" sz="1200" b="0" i="0" kern="1200" dirty="0">
                <a:solidFill>
                  <a:schemeClr val="tx1"/>
                </a:solidFill>
                <a:effectLst/>
                <a:latin typeface="+mn-lt"/>
                <a:ea typeface="+mn-ea"/>
                <a:cs typeface="+mn-cs"/>
              </a:rPr>
              <a:t>加密服务。</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与此同时，针对不同种类操作系统和浏览器漏洞的恶意攻击数量也在持续增长。据</a:t>
            </a:r>
            <a:r>
              <a:rPr lang="en-US" altLang="zh-CN" sz="1200" b="0" i="0" kern="1200" dirty="0">
                <a:solidFill>
                  <a:schemeClr val="tx1"/>
                </a:solidFill>
                <a:effectLst/>
                <a:latin typeface="+mn-lt"/>
                <a:ea typeface="+mn-ea"/>
                <a:cs typeface="+mn-cs"/>
              </a:rPr>
              <a:t>CNVD</a:t>
            </a:r>
            <a:r>
              <a:rPr lang="zh-CN" altLang="en-US" sz="1200" b="0" i="0" kern="1200" dirty="0">
                <a:solidFill>
                  <a:schemeClr val="tx1"/>
                </a:solidFill>
                <a:effectLst/>
                <a:latin typeface="+mn-lt"/>
                <a:ea typeface="+mn-ea"/>
                <a:cs typeface="+mn-cs"/>
              </a:rPr>
              <a:t>收录的漏洞报告显示，</a:t>
            </a:r>
            <a:r>
              <a:rPr lang="en-US" altLang="zh-CN" sz="1200" b="0" i="0" kern="1200" dirty="0">
                <a:solidFill>
                  <a:schemeClr val="tx1"/>
                </a:solidFill>
                <a:effectLst/>
                <a:latin typeface="+mn-lt"/>
                <a:ea typeface="+mn-ea"/>
                <a:cs typeface="+mn-cs"/>
              </a:rPr>
              <a:t>2018</a:t>
            </a:r>
            <a:r>
              <a:rPr lang="zh-CN" altLang="en-US" sz="1200" b="0" i="0" kern="1200" dirty="0">
                <a:solidFill>
                  <a:schemeClr val="tx1"/>
                </a:solidFill>
                <a:effectLst/>
                <a:latin typeface="+mn-lt"/>
                <a:ea typeface="+mn-ea"/>
                <a:cs typeface="+mn-cs"/>
              </a:rPr>
              <a:t>全年大约有</a:t>
            </a:r>
            <a:r>
              <a:rPr lang="en-US" altLang="zh-CN" sz="1200" b="0" i="0" kern="1200" dirty="0">
                <a:solidFill>
                  <a:schemeClr val="tx1"/>
                </a:solidFill>
                <a:effectLst/>
                <a:latin typeface="+mn-lt"/>
                <a:ea typeface="+mn-ea"/>
                <a:cs typeface="+mn-cs"/>
              </a:rPr>
              <a:t>30%</a:t>
            </a:r>
            <a:r>
              <a:rPr lang="zh-CN" altLang="en-US" sz="1200" b="0" i="0" kern="1200" dirty="0">
                <a:solidFill>
                  <a:schemeClr val="tx1"/>
                </a:solidFill>
                <a:effectLst/>
                <a:latin typeface="+mn-lt"/>
                <a:ea typeface="+mn-ea"/>
                <a:cs typeface="+mn-cs"/>
              </a:rPr>
              <a:t>的漏洞是操作系统漏洞和浏览器漏洞。</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近十年也出现了多种影响较大、知名度较高的漏洞攻击，如针对</a:t>
            </a:r>
            <a:r>
              <a:rPr lang="en-US" altLang="zh-CN" sz="1200" b="0" i="0" kern="1200" dirty="0">
                <a:solidFill>
                  <a:schemeClr val="tx1"/>
                </a:solidFill>
                <a:effectLst/>
                <a:latin typeface="+mn-lt"/>
                <a:ea typeface="+mn-ea"/>
                <a:cs typeface="+mn-cs"/>
              </a:rPr>
              <a:t>iOS</a:t>
            </a:r>
            <a:r>
              <a:rPr lang="zh-CN" altLang="en-US" sz="1200" b="0" i="0" kern="1200" dirty="0">
                <a:solidFill>
                  <a:schemeClr val="tx1"/>
                </a:solidFill>
                <a:effectLst/>
                <a:latin typeface="+mn-lt"/>
                <a:ea typeface="+mn-ea"/>
                <a:cs typeface="+mn-cs"/>
              </a:rPr>
              <a:t>系统的三叉戟漏洞攻击，针对</a:t>
            </a:r>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系统的永恒之蓝漏洞攻击，针对</a:t>
            </a:r>
            <a:r>
              <a:rPr lang="en-US" altLang="zh-CN" sz="1200" b="0" i="0" kern="1200" dirty="0" err="1">
                <a:solidFill>
                  <a:schemeClr val="tx1"/>
                </a:solidFill>
                <a:effectLst/>
                <a:latin typeface="+mn-lt"/>
                <a:ea typeface="+mn-ea"/>
                <a:cs typeface="+mn-cs"/>
              </a:rPr>
              <a:t>linux</a:t>
            </a:r>
            <a:r>
              <a:rPr lang="zh-CN" altLang="en-US" sz="1200" b="0" i="0" kern="1200" dirty="0">
                <a:solidFill>
                  <a:schemeClr val="tx1"/>
                </a:solidFill>
                <a:effectLst/>
                <a:latin typeface="+mn-lt"/>
                <a:ea typeface="+mn-ea"/>
                <a:cs typeface="+mn-cs"/>
              </a:rPr>
              <a:t>系统的幽灵漏洞攻击。</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173664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830054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由于研究点三已部分完成，计划于一月底完成</a:t>
            </a:r>
            <a:r>
              <a:rPr lang="zh-CN" altLang="en-US" sz="1200" dirty="0">
                <a:solidFill>
                  <a:srgbClr val="C00000"/>
                </a:solidFill>
                <a:latin typeface="Arial" panose="020B0604020202020204" pitchFamily="34" charset="0"/>
                <a:ea typeface="黑体" panose="02010609060101010101" pitchFamily="49" charset="-122"/>
              </a:rPr>
              <a:t>实时主机属性发现原型系统构建。</a:t>
            </a:r>
            <a:r>
              <a:rPr lang="zh-CN" altLang="en-US" sz="1200" dirty="0">
                <a:solidFill>
                  <a:schemeClr val="tx1"/>
                </a:solidFill>
                <a:latin typeface="+mn-lt"/>
                <a:ea typeface="+mn-ea"/>
              </a:rPr>
              <a:t>并于</a:t>
            </a:r>
            <a:r>
              <a:rPr lang="en-US" altLang="zh-CN" sz="1200" dirty="0">
                <a:solidFill>
                  <a:schemeClr val="tx1"/>
                </a:solidFill>
                <a:latin typeface="+mn-lt"/>
                <a:ea typeface="+mn-ea"/>
              </a:rPr>
              <a:t>2</a:t>
            </a:r>
            <a:r>
              <a:rPr lang="zh-CN" altLang="en-US" sz="1200" dirty="0">
                <a:solidFill>
                  <a:schemeClr val="tx1"/>
                </a:solidFill>
                <a:latin typeface="+mn-lt"/>
                <a:ea typeface="+mn-ea"/>
              </a:rPr>
              <a:t>月份到</a:t>
            </a:r>
            <a:r>
              <a:rPr lang="en-US" altLang="zh-CN" sz="1200" dirty="0">
                <a:solidFill>
                  <a:schemeClr val="tx1"/>
                </a:solidFill>
                <a:latin typeface="+mn-lt"/>
                <a:ea typeface="+mn-ea"/>
              </a:rPr>
              <a:t>4</a:t>
            </a:r>
            <a:r>
              <a:rPr lang="zh-CN" altLang="en-US" sz="1200" dirty="0">
                <a:solidFill>
                  <a:schemeClr val="tx1"/>
                </a:solidFill>
                <a:latin typeface="+mn-lt"/>
                <a:ea typeface="+mn-ea"/>
              </a:rPr>
              <a:t>月份</a:t>
            </a:r>
            <a:r>
              <a:rPr lang="zh-CN" altLang="en-US" sz="1200" dirty="0">
                <a:solidFill>
                  <a:srgbClr val="C00000"/>
                </a:solidFill>
                <a:latin typeface="Arial" panose="020B0604020202020204" pitchFamily="34" charset="0"/>
                <a:ea typeface="黑体" panose="02010609060101010101" pitchFamily="49" charset="-122"/>
              </a:rPr>
              <a:t>整理、完善已有工作，撰写学位论文。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700197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485201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目前我主要参与过四个大型项目，并以第一作者发表了一篇论文，申请了一项专利。</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901257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以上就是我毕业设计中期答辩的全部内容，</a:t>
            </a:r>
            <a:r>
              <a:rPr lang="zh-CN" altLang="en-US" sz="1200" dirty="0"/>
              <a:t>欢迎各位老师批评指正！</a:t>
            </a:r>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t>44</a:t>
            </a:fld>
            <a:endParaRPr lang="zh-CN" altLang="en-US"/>
          </a:p>
        </p:txBody>
      </p:sp>
    </p:spTree>
    <p:extLst>
      <p:ext uri="{BB962C8B-B14F-4D97-AF65-F5344CB8AC3E}">
        <p14:creationId xmlns:p14="http://schemas.microsoft.com/office/powerpoint/2010/main" val="3031710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由此可见，如果可以及时发现网络中的主机属性，提前修补系统漏洞与隐患，是保障网络安全的有效手段之一。</a:t>
            </a:r>
            <a:endParaRPr lang="en-US" altLang="zh-CN" dirty="0"/>
          </a:p>
          <a:p>
            <a:r>
              <a:rPr lang="zh-CN" altLang="en-US" dirty="0"/>
              <a:t>此外，识别主机属性也有利于网络管理员更加高效的进行网络资源分配和网络服务质量优化。</a:t>
            </a:r>
            <a:endParaRPr lang="en-US" altLang="zh-CN" dirty="0"/>
          </a:p>
          <a:p>
            <a:r>
              <a:rPr lang="zh-CN" altLang="en-US" dirty="0"/>
              <a:t>然而，本问题也存在以下研究难点：</a:t>
            </a:r>
            <a:endParaRPr lang="en-US" altLang="zh-CN" dirty="0"/>
          </a:p>
          <a:p>
            <a:pPr marL="360000" indent="-342900" algn="just">
              <a:lnSpc>
                <a:spcPts val="2500"/>
              </a:lnSpc>
              <a:spcAft>
                <a:spcPts val="1000"/>
              </a:spcAft>
              <a:buFont typeface="+mj-lt"/>
              <a:buAutoNum type="arabicPeriod"/>
            </a:pPr>
            <a:r>
              <a:rPr lang="zh-CN" altLang="en-US" sz="1200" dirty="0">
                <a:latin typeface="Arial" panose="020B0604020202020204" pitchFamily="34" charset="0"/>
                <a:ea typeface="黑体" panose="02010609060101010101" pitchFamily="49" charset="-122"/>
              </a:rPr>
              <a:t>如何在动态加密网络中识别</a:t>
            </a:r>
            <a:r>
              <a:rPr lang="zh-CN" altLang="en-US" sz="1200" dirty="0">
                <a:solidFill>
                  <a:srgbClr val="C00000"/>
                </a:solidFill>
                <a:latin typeface="Arial" panose="020B0604020202020204" pitchFamily="34" charset="0"/>
                <a:ea typeface="黑体" panose="02010609060101010101" pitchFamily="49" charset="-122"/>
              </a:rPr>
              <a:t>大规模</a:t>
            </a:r>
            <a:r>
              <a:rPr lang="zh-CN" altLang="en-US" sz="1200" dirty="0">
                <a:latin typeface="Arial" panose="020B0604020202020204" pitchFamily="34" charset="0"/>
                <a:ea typeface="黑体" panose="02010609060101010101" pitchFamily="49" charset="-122"/>
              </a:rPr>
              <a:t>的主机属性</a:t>
            </a:r>
            <a:endParaRPr lang="en-US" altLang="zh-CN" sz="1200" dirty="0">
              <a:latin typeface="Arial" panose="020B0604020202020204" pitchFamily="34" charset="0"/>
              <a:ea typeface="黑体" panose="02010609060101010101" pitchFamily="49" charset="-122"/>
            </a:endParaRPr>
          </a:p>
          <a:p>
            <a:pPr marL="360000" indent="-342900" algn="just">
              <a:lnSpc>
                <a:spcPts val="2500"/>
              </a:lnSpc>
              <a:spcAft>
                <a:spcPts val="1000"/>
              </a:spcAft>
              <a:buFont typeface="+mj-lt"/>
              <a:buAutoNum type="arabicPeriod"/>
            </a:pPr>
            <a:r>
              <a:rPr lang="zh-CN" altLang="en-US" sz="1200" dirty="0">
                <a:latin typeface="Arial" panose="020B0604020202020204" pitchFamily="34" charset="0"/>
                <a:ea typeface="黑体" panose="02010609060101010101" pitchFamily="49" charset="-122"/>
              </a:rPr>
              <a:t>如何在不降低性能的前提下，将已有研究成果应用到更</a:t>
            </a:r>
            <a:r>
              <a:rPr lang="zh-CN" altLang="en-US" sz="1200" dirty="0">
                <a:solidFill>
                  <a:srgbClr val="C00000"/>
                </a:solidFill>
                <a:latin typeface="Arial" panose="020B0604020202020204" pitchFamily="34" charset="0"/>
                <a:ea typeface="黑体" panose="02010609060101010101" pitchFamily="49" charset="-122"/>
              </a:rPr>
              <a:t>细粒度</a:t>
            </a:r>
            <a:r>
              <a:rPr lang="zh-CN" altLang="en-US" sz="1200" dirty="0">
                <a:latin typeface="Arial" panose="020B0604020202020204" pitchFamily="34" charset="0"/>
                <a:ea typeface="黑体" panose="02010609060101010101" pitchFamily="49" charset="-122"/>
              </a:rPr>
              <a:t>的主机属性发现问题上</a:t>
            </a:r>
            <a:endParaRPr lang="en-US" altLang="zh-CN" sz="1200" dirty="0">
              <a:latin typeface="Arial" panose="020B0604020202020204" pitchFamily="34" charset="0"/>
              <a:ea typeface="黑体" panose="02010609060101010101" pitchFamily="49" charset="-122"/>
            </a:endParaRPr>
          </a:p>
          <a:p>
            <a:pPr marL="360000" indent="-342900" algn="just">
              <a:lnSpc>
                <a:spcPts val="2500"/>
              </a:lnSpc>
              <a:spcAft>
                <a:spcPts val="1000"/>
              </a:spcAft>
              <a:buFont typeface="+mj-lt"/>
              <a:buAutoNum type="arabicPeriod"/>
            </a:pPr>
            <a:r>
              <a:rPr lang="zh-CN" altLang="en-US" sz="1200" dirty="0">
                <a:latin typeface="Arial" panose="020B0604020202020204" pitchFamily="34" charset="0"/>
                <a:ea typeface="黑体" panose="02010609060101010101" pitchFamily="49" charset="-122"/>
              </a:rPr>
              <a:t>如何利用</a:t>
            </a:r>
            <a:r>
              <a:rPr lang="zh-CN" altLang="en-US" sz="1200" dirty="0">
                <a:solidFill>
                  <a:srgbClr val="C00000"/>
                </a:solidFill>
                <a:latin typeface="Arial" panose="020B0604020202020204" pitchFamily="34" charset="0"/>
                <a:ea typeface="黑体" panose="02010609060101010101" pitchFamily="49" charset="-122"/>
              </a:rPr>
              <a:t>深度学习</a:t>
            </a:r>
            <a:r>
              <a:rPr lang="zh-CN" altLang="en-US" sz="1200" dirty="0">
                <a:latin typeface="Arial" panose="020B0604020202020204" pitchFamily="34" charset="0"/>
                <a:ea typeface="黑体" panose="02010609060101010101" pitchFamily="49" charset="-122"/>
              </a:rPr>
              <a:t>自动挖掘加密流量中的主机属性信息</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44729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当前，本领域的研究成果可以归类为两类方法，一类是传统的模式匹配算法，主要利用</a:t>
            </a:r>
            <a:r>
              <a:rPr lang="en-US" altLang="zh-CN" dirty="0"/>
              <a:t>UA</a:t>
            </a:r>
            <a:r>
              <a:rPr lang="zh-CN" altLang="en-US" dirty="0"/>
              <a:t>字段、</a:t>
            </a:r>
            <a:r>
              <a:rPr lang="en-US" altLang="zh-CN" dirty="0"/>
              <a:t>IP</a:t>
            </a:r>
            <a:r>
              <a:rPr lang="zh-CN" altLang="en-US" dirty="0"/>
              <a:t>协议、</a:t>
            </a:r>
            <a:r>
              <a:rPr lang="en-US" altLang="zh-CN" dirty="0"/>
              <a:t>TCP</a:t>
            </a:r>
            <a:r>
              <a:rPr lang="zh-CN" altLang="en-US" dirty="0"/>
              <a:t>协议以及</a:t>
            </a:r>
            <a:r>
              <a:rPr lang="en-US" altLang="zh-CN" dirty="0"/>
              <a:t>TLS</a:t>
            </a:r>
            <a:r>
              <a:rPr lang="zh-CN" altLang="en-US" dirty="0"/>
              <a:t>协议的字段特征进行规则匹配，识别效率较高，但缺点是准确率较低、可扩展性差。另一类是当下流行的机器学习算法，它弥补了传统方法的不足，但此类研究普遍存在数据集规模过小和识别效率低的问题。</a:t>
            </a:r>
            <a:endParaRPr lang="en-US" altLang="zh-CN" dirty="0"/>
          </a:p>
          <a:p>
            <a:r>
              <a:rPr lang="zh-CN" altLang="en-US" dirty="0"/>
              <a:t>总体而言，当前领域面临以下挑战。</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69766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针对上述挑战，我们提出了三个研究点。分别是</a:t>
            </a:r>
            <a:r>
              <a:rPr lang="zh-CN" altLang="en-US" sz="1200" dirty="0"/>
              <a:t>复杂网络中的细粒度主机属性发现，基于加密流原始载荷的主机属性发现以及大规模网络中的海量主机属性发现。目前，前两个研究点的工作已经完成，研究点三的工作部分完成。</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20647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38217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首先介绍研究点一，</a:t>
            </a:r>
            <a:r>
              <a:rPr lang="zh-CN" altLang="en-US" sz="1200" dirty="0"/>
              <a:t>复杂网络中的细粒度主机属性发现。</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90689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p>
        </p:txBody>
      </p:sp>
      <p:sp>
        <p:nvSpPr>
          <p:cNvPr id="4" name="日期占位符 3"/>
          <p:cNvSpPr>
            <a:spLocks noGrp="1"/>
          </p:cNvSpPr>
          <p:nvPr>
            <p:ph type="dt" sz="half" idx="10"/>
          </p:nvPr>
        </p:nvSpPr>
        <p:spPr/>
        <p:txBody>
          <a:bodyPr/>
          <a:lstStyle/>
          <a:p>
            <a:fld id="{D3903364-500E-4552-9E4A-41CF11D911B3}" type="datetimeFigureOut">
              <a:rPr lang="zh-CN" altLang="en-US" smtClean="0"/>
              <a:t>2022/3/7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787ECAA-C6D8-4950-A905-2A1FA829376E}" type="slidenum">
              <a:rPr lang="zh-CN" altLang="en-US" smtClean="0"/>
              <a:t>‹#›</a:t>
            </a:fld>
            <a:endParaRPr lang="zh-CN" altLang="en-US"/>
          </a:p>
        </p:txBody>
      </p:sp>
    </p:spTree>
    <p:extLst>
      <p:ext uri="{BB962C8B-B14F-4D97-AF65-F5344CB8AC3E}">
        <p14:creationId xmlns:p14="http://schemas.microsoft.com/office/powerpoint/2010/main" val="728569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903364-500E-4552-9E4A-41CF11D911B3}" type="datetimeFigureOut">
              <a:rPr lang="zh-CN" altLang="en-US" smtClean="0"/>
              <a:t>2022/3/7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787ECAA-C6D8-4950-A905-2A1FA829376E}" type="slidenum">
              <a:rPr lang="zh-CN" altLang="en-US" smtClean="0"/>
              <a:t>‹#›</a:t>
            </a:fld>
            <a:endParaRPr lang="zh-CN" altLang="en-US"/>
          </a:p>
        </p:txBody>
      </p:sp>
    </p:spTree>
    <p:extLst>
      <p:ext uri="{BB962C8B-B14F-4D97-AF65-F5344CB8AC3E}">
        <p14:creationId xmlns:p14="http://schemas.microsoft.com/office/powerpoint/2010/main" val="921669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1"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903364-500E-4552-9E4A-41CF11D911B3}" type="datetimeFigureOut">
              <a:rPr lang="zh-CN" altLang="en-US" smtClean="0"/>
              <a:t>2022/3/7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787ECAA-C6D8-4950-A905-2A1FA829376E}" type="slidenum">
              <a:rPr lang="zh-CN" altLang="en-US" smtClean="0"/>
              <a:t>‹#›</a:t>
            </a:fld>
            <a:endParaRPr lang="zh-CN" altLang="en-US"/>
          </a:p>
        </p:txBody>
      </p:sp>
    </p:spTree>
    <p:extLst>
      <p:ext uri="{BB962C8B-B14F-4D97-AF65-F5344CB8AC3E}">
        <p14:creationId xmlns:p14="http://schemas.microsoft.com/office/powerpoint/2010/main" val="2830270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solidFill>
                  <a:prstClr val="black">
                    <a:tint val="75000"/>
                  </a:prstClr>
                </a:solidFill>
              </a:rPr>
              <a:pPr/>
              <a:t>3/7/2022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8F63A3B-78C7-47BE-AE5E-E10140E04643}" type="slidenum">
              <a:rPr lang="en-US" smtClean="0">
                <a:solidFill>
                  <a:prstClr val="black">
                    <a:tint val="75000"/>
                  </a:prstClr>
                </a:solidFill>
              </a:rPr>
              <a:pPr/>
              <a:t>‹#›</a:t>
            </a:fld>
            <a:endParaRPr lang="en-US" dirty="0">
              <a:solidFill>
                <a:prstClr val="black">
                  <a:tint val="75000"/>
                </a:prstClr>
              </a:solidFill>
            </a:endParaRPr>
          </a:p>
        </p:txBody>
      </p:sp>
      <p:pic>
        <p:nvPicPr>
          <p:cNvPr id="7" name="Picture 5" descr="E:\工作\中科院\VI设计\ppt\ppt03-1.jpg"/>
          <p:cNvPicPr>
            <a:picLocks noChangeAspect="1" noChangeArrowheads="1"/>
          </p:cNvPicPr>
          <p:nvPr userDrawn="1"/>
        </p:nvPicPr>
        <p:blipFill>
          <a:blip r:embed="rId2"/>
          <a:srcRect/>
          <a:stretch>
            <a:fillRect/>
          </a:stretch>
        </p:blipFill>
        <p:spPr bwMode="auto">
          <a:xfrm>
            <a:off x="0" y="3"/>
            <a:ext cx="9144000" cy="6858001"/>
          </a:xfrm>
          <a:prstGeom prst="rect">
            <a:avLst/>
          </a:prstGeom>
          <a:noFill/>
        </p:spPr>
      </p:pic>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38670" y="6303279"/>
            <a:ext cx="3466667" cy="438095"/>
          </a:xfrm>
          <a:prstGeom prst="rect">
            <a:avLst/>
          </a:prstGeom>
        </p:spPr>
      </p:pic>
    </p:spTree>
    <p:extLst>
      <p:ext uri="{BB962C8B-B14F-4D97-AF65-F5344CB8AC3E}">
        <p14:creationId xmlns:p14="http://schemas.microsoft.com/office/powerpoint/2010/main" val="4249092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solidFill>
                  <a:prstClr val="black">
                    <a:tint val="75000"/>
                  </a:prstClr>
                </a:solidFill>
              </a:rPr>
              <a:pPr/>
              <a:t>3/7/2022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8F63A3B-78C7-47BE-AE5E-E10140E0464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10873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solidFill>
                  <a:prstClr val="black">
                    <a:tint val="75000"/>
                  </a:prstClr>
                </a:solidFill>
              </a:rPr>
              <a:pPr/>
              <a:t>3/7/2022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8F63A3B-78C7-47BE-AE5E-E10140E0464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82091833"/>
      </p:ext>
    </p:extLst>
  </p:cSld>
  <p:clrMapOvr>
    <a:masterClrMapping/>
  </p:clrMapOvr>
  <p:hf sldNum="0" hdr="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solidFill>
                  <a:prstClr val="black">
                    <a:tint val="75000"/>
                  </a:prstClr>
                </a:solidFill>
              </a:rPr>
              <a:pPr/>
              <a:t>3/7/2022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8F63A3B-78C7-47BE-AE5E-E10140E0464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34964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1"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solidFill>
                  <a:prstClr val="black">
                    <a:tint val="75000"/>
                  </a:prstClr>
                </a:solidFill>
              </a:rPr>
              <a:pPr/>
              <a:t>3/7/2022</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48F63A3B-78C7-47BE-AE5E-E10140E0464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846039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solidFill>
                  <a:prstClr val="black">
                    <a:tint val="75000"/>
                  </a:prstClr>
                </a:solidFill>
              </a:rPr>
              <a:pPr/>
              <a:t>3/7/2022</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48F63A3B-78C7-47BE-AE5E-E10140E0464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722947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solidFill>
                  <a:prstClr val="black">
                    <a:tint val="75000"/>
                  </a:prstClr>
                </a:solidFill>
              </a:rPr>
              <a:pPr/>
              <a:t>3/7/2022</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48F63A3B-78C7-47BE-AE5E-E10140E04643}" type="slidenum">
              <a:rPr lang="en-US" smtClean="0">
                <a:solidFill>
                  <a:prstClr val="black">
                    <a:tint val="75000"/>
                  </a:prstClr>
                </a:solidFill>
              </a:rPr>
              <a:pPr/>
              <a:t>‹#›</a:t>
            </a:fld>
            <a:endParaRPr lang="en-US" dirty="0">
              <a:solidFill>
                <a:prstClr val="black">
                  <a:tint val="75000"/>
                </a:prstClr>
              </a:solidFill>
            </a:endParaRPr>
          </a:p>
        </p:txBody>
      </p:sp>
      <p:pic>
        <p:nvPicPr>
          <p:cNvPr id="5" name="Picture 4" descr="E:\工作\中科院\VI设计\ppt\ppt03-3.jpg"/>
          <p:cNvPicPr>
            <a:picLocks noChangeAspect="1" noChangeArrowheads="1"/>
          </p:cNvPicPr>
          <p:nvPr userDrawn="1"/>
        </p:nvPicPr>
        <p:blipFill>
          <a:blip r:embed="rId2"/>
          <a:srcRect/>
          <a:stretch>
            <a:fillRect/>
          </a:stretch>
        </p:blipFill>
        <p:spPr bwMode="auto">
          <a:xfrm>
            <a:off x="0" y="0"/>
            <a:ext cx="9144000" cy="6858000"/>
          </a:xfrm>
          <a:prstGeom prst="rect">
            <a:avLst/>
          </a:prstGeom>
          <a:noFill/>
        </p:spPr>
      </p:pic>
      <p:sp>
        <p:nvSpPr>
          <p:cNvPr id="6" name="TextBox 6"/>
          <p:cNvSpPr txBox="1"/>
          <p:nvPr userDrawn="1"/>
        </p:nvSpPr>
        <p:spPr>
          <a:xfrm>
            <a:off x="2627784" y="4049783"/>
            <a:ext cx="3857652" cy="1015663"/>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0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Thanks</a:t>
            </a:r>
            <a:endParaRPr kumimoji="0" lang="zh-CN" altLang="en-US" sz="60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38670" y="6303279"/>
            <a:ext cx="3466667" cy="438095"/>
          </a:xfrm>
          <a:prstGeom prst="rect">
            <a:avLst/>
          </a:prstGeom>
        </p:spPr>
      </p:pic>
    </p:spTree>
    <p:extLst>
      <p:ext uri="{BB962C8B-B14F-4D97-AF65-F5344CB8AC3E}">
        <p14:creationId xmlns:p14="http://schemas.microsoft.com/office/powerpoint/2010/main" val="5701993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solidFill>
                  <a:prstClr val="black">
                    <a:tint val="75000"/>
                  </a:prstClr>
                </a:solidFill>
              </a:rPr>
              <a:pPr/>
              <a:t>3/7/2022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8F63A3B-78C7-47BE-AE5E-E10140E0464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91087243"/>
      </p:ext>
    </p:extLst>
  </p:cSld>
  <p:clrMapOvr>
    <a:masterClrMapping/>
  </p:clrMapOvr>
  <p:hf sldNum="0"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903364-500E-4552-9E4A-41CF11D911B3}" type="datetimeFigureOut">
              <a:rPr lang="zh-CN" altLang="en-US" smtClean="0"/>
              <a:t>2022/3/7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787ECAA-C6D8-4950-A905-2A1FA829376E}" type="slidenum">
              <a:rPr lang="zh-CN" altLang="en-US" smtClean="0"/>
              <a:t>‹#›</a:t>
            </a:fld>
            <a:endParaRPr lang="zh-CN" altLang="en-US"/>
          </a:p>
        </p:txBody>
      </p:sp>
    </p:spTree>
    <p:extLst>
      <p:ext uri="{BB962C8B-B14F-4D97-AF65-F5344CB8AC3E}">
        <p14:creationId xmlns:p14="http://schemas.microsoft.com/office/powerpoint/2010/main" val="22212466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solidFill>
                  <a:prstClr val="black">
                    <a:tint val="75000"/>
                  </a:prstClr>
                </a:solidFill>
              </a:rPr>
              <a:pPr/>
              <a:t>3/7/2022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8F63A3B-78C7-47BE-AE5E-E10140E0464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39054199"/>
      </p:ext>
    </p:extLst>
  </p:cSld>
  <p:clrMapOvr>
    <a:masterClrMapping/>
  </p:clrMapOvr>
  <p:hf sldNum="0" hdr="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solidFill>
                  <a:prstClr val="black">
                    <a:tint val="75000"/>
                  </a:prstClr>
                </a:solidFill>
              </a:rPr>
              <a:pPr/>
              <a:t>3/7/2022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8F63A3B-78C7-47BE-AE5E-E10140E0464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19043557"/>
      </p:ext>
    </p:extLst>
  </p:cSld>
  <p:clrMapOvr>
    <a:masterClrMapping/>
  </p:clrMapOvr>
  <p:hf sldNum="0" hdr="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solidFill>
                  <a:prstClr val="black">
                    <a:tint val="75000"/>
                  </a:prstClr>
                </a:solidFill>
              </a:rPr>
              <a:pPr/>
              <a:t>3/7/2022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8F63A3B-78C7-47BE-AE5E-E10140E0464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19519785"/>
      </p:ext>
    </p:extLst>
  </p:cSld>
  <p:clrMapOvr>
    <a:masterClrMapping/>
  </p:clrMapOvr>
  <p:hf sldNum="0" hdr="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053" name="Picture 5" descr="E:\工作\中科院\VI设计\ppt\ppt03-1.jpg"/>
          <p:cNvPicPr>
            <a:picLocks noChangeAspect="1" noChangeArrowheads="1"/>
          </p:cNvPicPr>
          <p:nvPr userDrawn="1"/>
        </p:nvPicPr>
        <p:blipFill>
          <a:blip r:embed="rId2"/>
          <a:srcRect/>
          <a:stretch>
            <a:fillRect/>
          </a:stretch>
        </p:blipFill>
        <p:spPr bwMode="auto">
          <a:xfrm>
            <a:off x="0" y="3"/>
            <a:ext cx="9144000" cy="6858001"/>
          </a:xfrm>
          <a:prstGeom prst="rect">
            <a:avLst/>
          </a:prstGeom>
          <a:noFill/>
        </p:spPr>
      </p:pic>
      <p:sp>
        <p:nvSpPr>
          <p:cNvPr id="2" name="标题 1"/>
          <p:cNvSpPr>
            <a:spLocks noGrp="1"/>
          </p:cNvSpPr>
          <p:nvPr>
            <p:ph type="ctrTitle"/>
          </p:nvPr>
        </p:nvSpPr>
        <p:spPr>
          <a:xfrm>
            <a:off x="2214547" y="2928938"/>
            <a:ext cx="6529406" cy="798509"/>
          </a:xfrm>
        </p:spPr>
        <p:txBody>
          <a:bodyPr>
            <a:normAutofit/>
          </a:bodyPr>
          <a:lstStyle>
            <a:lvl1pPr algn="l">
              <a:defRPr sz="2700">
                <a:solidFill>
                  <a:schemeClr val="bg1"/>
                </a:solidFill>
              </a:defRPr>
            </a:lvl1pPr>
          </a:lstStyle>
          <a:p>
            <a:r>
              <a:rPr lang="zh-CN" altLang="en-US" dirty="0"/>
              <a:t>单击此处编辑母版标题样式</a:t>
            </a:r>
          </a:p>
        </p:txBody>
      </p:sp>
      <p:sp>
        <p:nvSpPr>
          <p:cNvPr id="3" name="副标题 2"/>
          <p:cNvSpPr>
            <a:spLocks noGrp="1"/>
          </p:cNvSpPr>
          <p:nvPr>
            <p:ph type="subTitle" idx="1"/>
          </p:nvPr>
        </p:nvSpPr>
        <p:spPr>
          <a:xfrm>
            <a:off x="2214547" y="3727443"/>
            <a:ext cx="5843606" cy="571504"/>
          </a:xfrm>
        </p:spPr>
        <p:txBody>
          <a:bodyPr>
            <a:normAutofit/>
          </a:bodyPr>
          <a:lstStyle>
            <a:lvl1pPr marL="0" indent="0" algn="l">
              <a:buNone/>
              <a:defRPr sz="1800">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dirty="0"/>
              <a:t>单击此处编辑母版副标题样式</a:t>
            </a:r>
          </a:p>
        </p:txBody>
      </p:sp>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38668" y="6303275"/>
            <a:ext cx="3466667" cy="438095"/>
          </a:xfrm>
          <a:prstGeom prst="rect">
            <a:avLst/>
          </a:prstGeom>
        </p:spPr>
      </p:pic>
    </p:spTree>
    <p:extLst>
      <p:ext uri="{BB962C8B-B14F-4D97-AF65-F5344CB8AC3E}">
        <p14:creationId xmlns:p14="http://schemas.microsoft.com/office/powerpoint/2010/main" val="2782203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600" b="1"/>
            </a:lvl1pPr>
          </a:lstStyle>
          <a:p>
            <a:r>
              <a:rPr lang="zh-CN" altLang="en-US" dirty="0"/>
              <a:t>单击此处编辑母版标题样式</a:t>
            </a:r>
          </a:p>
        </p:txBody>
      </p:sp>
      <p:sp>
        <p:nvSpPr>
          <p:cNvPr id="3" name="内容占位符 2"/>
          <p:cNvSpPr>
            <a:spLocks noGrp="1"/>
          </p:cNvSpPr>
          <p:nvPr>
            <p:ph idx="1"/>
          </p:nvPr>
        </p:nvSpPr>
        <p:spPr>
          <a:xfrm>
            <a:off x="457200" y="1142984"/>
            <a:ext cx="8229600" cy="535785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417896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42984"/>
            <a:ext cx="4038600" cy="53578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142984"/>
            <a:ext cx="4038600" cy="53578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543589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14427"/>
            <a:ext cx="4040188" cy="57150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4" name="内容占位符 3"/>
          <p:cNvSpPr>
            <a:spLocks noGrp="1"/>
          </p:cNvSpPr>
          <p:nvPr>
            <p:ph sz="half" idx="2"/>
          </p:nvPr>
        </p:nvSpPr>
        <p:spPr>
          <a:xfrm>
            <a:off x="457200" y="1928806"/>
            <a:ext cx="4040188" cy="4572031"/>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214423"/>
            <a:ext cx="4041775" cy="57150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6" name="内容占位符 5"/>
          <p:cNvSpPr>
            <a:spLocks noGrp="1"/>
          </p:cNvSpPr>
          <p:nvPr>
            <p:ph sz="quarter" idx="4"/>
          </p:nvPr>
        </p:nvSpPr>
        <p:spPr>
          <a:xfrm>
            <a:off x="4645027" y="1928806"/>
            <a:ext cx="4041775" cy="4572031"/>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205355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143461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3076" name="Picture 4" descr="E:\工作\中科院\VI设计\ppt\ppt03-3.jpg"/>
          <p:cNvPicPr>
            <a:picLocks noChangeAspect="1" noChangeArrowheads="1"/>
          </p:cNvPicPr>
          <p:nvPr userDrawn="1"/>
        </p:nvPicPr>
        <p:blipFill>
          <a:blip r:embed="rId2"/>
          <a:srcRect/>
          <a:stretch>
            <a:fillRect/>
          </a:stretch>
        </p:blipFill>
        <p:spPr bwMode="auto">
          <a:xfrm>
            <a:off x="0" y="0"/>
            <a:ext cx="9144000" cy="6858000"/>
          </a:xfrm>
          <a:prstGeom prst="rect">
            <a:avLst/>
          </a:prstGeom>
          <a:noFill/>
        </p:spPr>
      </p:pic>
      <p:sp>
        <p:nvSpPr>
          <p:cNvPr id="7" name="TextBox 6"/>
          <p:cNvSpPr txBox="1"/>
          <p:nvPr userDrawn="1"/>
        </p:nvSpPr>
        <p:spPr>
          <a:xfrm>
            <a:off x="2627784" y="4049779"/>
            <a:ext cx="385765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Thanks</a:t>
            </a:r>
            <a:endParaRPr kumimoji="0" lang="zh-CN" altLang="en-US" sz="80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 name="图片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38668" y="6303275"/>
            <a:ext cx="3466667" cy="438095"/>
          </a:xfrm>
          <a:prstGeom prst="rect">
            <a:avLst/>
          </a:prstGeom>
        </p:spPr>
      </p:pic>
    </p:spTree>
    <p:extLst>
      <p:ext uri="{BB962C8B-B14F-4D97-AF65-F5344CB8AC3E}">
        <p14:creationId xmlns:p14="http://schemas.microsoft.com/office/powerpoint/2010/main" val="3933686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1"/>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3903364-500E-4552-9E4A-41CF11D911B3}" type="datetimeFigureOut">
              <a:rPr lang="zh-CN" altLang="en-US" smtClean="0"/>
              <a:t>2022/3/7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787ECAA-C6D8-4950-A905-2A1FA829376E}" type="slidenum">
              <a:rPr lang="zh-CN" altLang="en-US" smtClean="0"/>
              <a:t>‹#›</a:t>
            </a:fld>
            <a:endParaRPr lang="zh-CN" altLang="en-US"/>
          </a:p>
        </p:txBody>
      </p:sp>
    </p:spTree>
    <p:extLst>
      <p:ext uri="{BB962C8B-B14F-4D97-AF65-F5344CB8AC3E}">
        <p14:creationId xmlns:p14="http://schemas.microsoft.com/office/powerpoint/2010/main" val="140729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3903364-500E-4552-9E4A-41CF11D911B3}" type="datetimeFigureOut">
              <a:rPr lang="zh-CN" altLang="en-US" smtClean="0"/>
              <a:t>2022/3/7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787ECAA-C6D8-4950-A905-2A1FA829376E}" type="slidenum">
              <a:rPr lang="zh-CN" altLang="en-US" smtClean="0"/>
              <a:t>‹#›</a:t>
            </a:fld>
            <a:endParaRPr lang="zh-CN" altLang="en-US"/>
          </a:p>
        </p:txBody>
      </p:sp>
    </p:spTree>
    <p:extLst>
      <p:ext uri="{BB962C8B-B14F-4D97-AF65-F5344CB8AC3E}">
        <p14:creationId xmlns:p14="http://schemas.microsoft.com/office/powerpoint/2010/main" val="1502246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8"/>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p:cNvSpPr>
            <a:spLocks noGrp="1"/>
          </p:cNvSpPr>
          <p:nvPr>
            <p:ph sz="quarter" idx="4"/>
          </p:nvPr>
        </p:nvSpPr>
        <p:spPr>
          <a:xfrm>
            <a:off x="4629151"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3903364-500E-4552-9E4A-41CF11D911B3}" type="datetimeFigureOut">
              <a:rPr lang="zh-CN" altLang="en-US" smtClean="0"/>
              <a:t>2022/3/7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787ECAA-C6D8-4950-A905-2A1FA829376E}" type="slidenum">
              <a:rPr lang="zh-CN" altLang="en-US" smtClean="0"/>
              <a:t>‹#›</a:t>
            </a:fld>
            <a:endParaRPr lang="zh-CN" altLang="en-US"/>
          </a:p>
        </p:txBody>
      </p:sp>
    </p:spTree>
    <p:extLst>
      <p:ext uri="{BB962C8B-B14F-4D97-AF65-F5344CB8AC3E}">
        <p14:creationId xmlns:p14="http://schemas.microsoft.com/office/powerpoint/2010/main" val="1869805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3903364-500E-4552-9E4A-41CF11D911B3}" type="datetimeFigureOut">
              <a:rPr lang="zh-CN" altLang="en-US" smtClean="0"/>
              <a:t>2022/3/7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787ECAA-C6D8-4950-A905-2A1FA829376E}" type="slidenum">
              <a:rPr lang="zh-CN" altLang="en-US" smtClean="0"/>
              <a:t>‹#›</a:t>
            </a:fld>
            <a:endParaRPr lang="zh-CN" altLang="en-US"/>
          </a:p>
        </p:txBody>
      </p:sp>
    </p:spTree>
    <p:extLst>
      <p:ext uri="{BB962C8B-B14F-4D97-AF65-F5344CB8AC3E}">
        <p14:creationId xmlns:p14="http://schemas.microsoft.com/office/powerpoint/2010/main" val="2673424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3903364-500E-4552-9E4A-41CF11D911B3}" type="datetimeFigureOut">
              <a:rPr lang="zh-CN" altLang="en-US" smtClean="0"/>
              <a:t>2022/3/7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787ECAA-C6D8-4950-A905-2A1FA829376E}" type="slidenum">
              <a:rPr lang="zh-CN" altLang="en-US" smtClean="0"/>
              <a:t>‹#›</a:t>
            </a:fld>
            <a:endParaRPr lang="zh-CN" altLang="en-US"/>
          </a:p>
        </p:txBody>
      </p:sp>
    </p:spTree>
    <p:extLst>
      <p:ext uri="{BB962C8B-B14F-4D97-AF65-F5344CB8AC3E}">
        <p14:creationId xmlns:p14="http://schemas.microsoft.com/office/powerpoint/2010/main" val="1039491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fld id="{D3903364-500E-4552-9E4A-41CF11D911B3}" type="datetimeFigureOut">
              <a:rPr lang="zh-CN" altLang="en-US" smtClean="0"/>
              <a:t>2022/3/7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787ECAA-C6D8-4950-A905-2A1FA829376E}" type="slidenum">
              <a:rPr lang="zh-CN" altLang="en-US" smtClean="0"/>
              <a:t>‹#›</a:t>
            </a:fld>
            <a:endParaRPr lang="zh-CN" altLang="en-US"/>
          </a:p>
        </p:txBody>
      </p:sp>
    </p:spTree>
    <p:extLst>
      <p:ext uri="{BB962C8B-B14F-4D97-AF65-F5344CB8AC3E}">
        <p14:creationId xmlns:p14="http://schemas.microsoft.com/office/powerpoint/2010/main" val="424494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fld id="{D3903364-500E-4552-9E4A-41CF11D911B3}" type="datetimeFigureOut">
              <a:rPr lang="zh-CN" altLang="en-US" smtClean="0"/>
              <a:t>2022/3/7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787ECAA-C6D8-4950-A905-2A1FA829376E}" type="slidenum">
              <a:rPr lang="zh-CN" altLang="en-US" smtClean="0"/>
              <a:t>‹#›</a:t>
            </a:fld>
            <a:endParaRPr lang="zh-CN" altLang="en-US"/>
          </a:p>
        </p:txBody>
      </p:sp>
    </p:spTree>
    <p:extLst>
      <p:ext uri="{BB962C8B-B14F-4D97-AF65-F5344CB8AC3E}">
        <p14:creationId xmlns:p14="http://schemas.microsoft.com/office/powerpoint/2010/main" val="1636193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25.xml"/><Relationship Id="rId7"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3903364-500E-4552-9E4A-41CF11D911B3}" type="datetimeFigureOut">
              <a:rPr lang="zh-CN" altLang="en-US" smtClean="0"/>
              <a:t>2022/3/7</a:t>
            </a:fld>
            <a:endParaRPr lang="zh-CN" altLang="en-US"/>
          </a:p>
        </p:txBody>
      </p:sp>
      <p:sp>
        <p:nvSpPr>
          <p:cNvPr id="5" name="页脚占位符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787ECAA-C6D8-4950-A905-2A1FA829376E}" type="slidenum">
              <a:rPr lang="zh-CN" altLang="en-US" smtClean="0"/>
              <a:t>‹#›</a:t>
            </a:fld>
            <a:endParaRPr lang="zh-CN" altLang="en-US"/>
          </a:p>
        </p:txBody>
      </p:sp>
    </p:spTree>
    <p:extLst>
      <p:ext uri="{BB962C8B-B14F-4D97-AF65-F5344CB8AC3E}">
        <p14:creationId xmlns:p14="http://schemas.microsoft.com/office/powerpoint/2010/main" val="770828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903364-500E-4552-9E4A-41CF11D911B3}" type="datetimeFigureOut">
              <a:rPr lang="zh-CN" altLang="en-US" smtClean="0"/>
              <a:t>2022/3/7</a:t>
            </a:fld>
            <a:endParaRPr lang="zh-CN" alt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87ECAA-C6D8-4950-A905-2A1FA829376E}" type="slidenum">
              <a:rPr lang="zh-CN" altLang="en-US" smtClean="0"/>
              <a:t>‹#›</a:t>
            </a:fld>
            <a:endParaRPr lang="zh-CN" altLang="en-US"/>
          </a:p>
        </p:txBody>
      </p:sp>
    </p:spTree>
    <p:extLst>
      <p:ext uri="{BB962C8B-B14F-4D97-AF65-F5344CB8AC3E}">
        <p14:creationId xmlns:p14="http://schemas.microsoft.com/office/powerpoint/2010/main" val="336402992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28596" y="142852"/>
            <a:ext cx="6972320" cy="582594"/>
          </a:xfrm>
          <a:prstGeom prst="rect">
            <a:avLst/>
          </a:prstGeom>
        </p:spPr>
        <p:txBody>
          <a:bodyPr vert="horz" lIns="91440" tIns="45720" rIns="91440" bIns="45720" rtlCol="0" anchor="ctr">
            <a:noAutofit/>
          </a:bodyPr>
          <a:lstStyle/>
          <a:p>
            <a:r>
              <a:rPr lang="zh-CN" altLang="en-US" dirty="0"/>
              <a:t>单击此处编辑母版标题样式</a:t>
            </a:r>
          </a:p>
        </p:txBody>
      </p:sp>
      <p:sp>
        <p:nvSpPr>
          <p:cNvPr id="3" name="文本占位符 2"/>
          <p:cNvSpPr>
            <a:spLocks noGrp="1"/>
          </p:cNvSpPr>
          <p:nvPr>
            <p:ph type="body" idx="1"/>
          </p:nvPr>
        </p:nvSpPr>
        <p:spPr>
          <a:xfrm>
            <a:off x="457200" y="1142984"/>
            <a:ext cx="8229600" cy="535785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7575825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Lst>
  <p:hf sldNum="0" hdr="0"/>
  <p:txStyles>
    <p:titleStyle>
      <a:lvl1pPr algn="l" defTabSz="685800" rtl="0" eaLnBrk="1" latinLnBrk="0" hangingPunct="1">
        <a:spcBef>
          <a:spcPct val="0"/>
        </a:spcBef>
        <a:buNone/>
        <a:defRPr sz="2400" kern="1200">
          <a:solidFill>
            <a:schemeClr val="tx2"/>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4.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7.xml"/><Relationship Id="rId1" Type="http://schemas.openxmlformats.org/officeDocument/2006/relationships/slideLayout" Target="../slideLayouts/slideLayout24.xml"/><Relationship Id="rId5" Type="http://schemas.openxmlformats.org/officeDocument/2006/relationships/image" Target="../media/image260.png"/><Relationship Id="rId4" Type="http://schemas.openxmlformats.org/officeDocument/2006/relationships/image" Target="../media/image250.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4.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4.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4.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4.xml"/><Relationship Id="rId5" Type="http://schemas.openxmlformats.org/officeDocument/2006/relationships/image" Target="../media/image9.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4.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4.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4.xml"/><Relationship Id="rId4" Type="http://schemas.openxmlformats.org/officeDocument/2006/relationships/image" Target="../media/image400.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4.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4.xml"/><Relationship Id="rId6" Type="http://schemas.openxmlformats.org/officeDocument/2006/relationships/image" Target="../media/image55.png"/><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4.xml"/><Relationship Id="rId5" Type="http://schemas.openxmlformats.org/officeDocument/2006/relationships/image" Target="../media/image56.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4.xml"/><Relationship Id="rId6" Type="http://schemas.openxmlformats.org/officeDocument/2006/relationships/image" Target="../media/image57.png"/><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4.xml"/><Relationship Id="rId5" Type="http://schemas.openxmlformats.org/officeDocument/2006/relationships/image" Target="../media/image9.pn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4.xml"/><Relationship Id="rId5" Type="http://schemas.openxmlformats.org/officeDocument/2006/relationships/image" Target="../media/image9.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792897" y="3680964"/>
            <a:ext cx="5657686" cy="634841"/>
          </a:xfrm>
        </p:spPr>
        <p:txBody>
          <a:bodyPr anchor="ctr">
            <a:noAutofit/>
          </a:bodyPr>
          <a:lstStyle/>
          <a:p>
            <a:pPr>
              <a:lnSpc>
                <a:spcPct val="150000"/>
              </a:lnSpc>
              <a:spcBef>
                <a:spcPts val="0"/>
              </a:spcBef>
            </a:pPr>
            <a:r>
              <a:rPr lang="zh-CN" altLang="en-US" sz="3200" dirty="0">
                <a:solidFill>
                  <a:schemeClr val="bg1"/>
                </a:solidFill>
                <a:latin typeface="黑体" panose="02010609060101010101" pitchFamily="49" charset="-122"/>
                <a:ea typeface="黑体" panose="02010609060101010101" pitchFamily="49" charset="-122"/>
                <a:cs typeface="+mj-cs"/>
              </a:rPr>
              <a:t>面向加密流量的主机属性发现</a:t>
            </a:r>
          </a:p>
        </p:txBody>
      </p:sp>
      <p:sp>
        <p:nvSpPr>
          <p:cNvPr id="11" name="日期占位符 10"/>
          <p:cNvSpPr>
            <a:spLocks noGrp="1"/>
          </p:cNvSpPr>
          <p:nvPr>
            <p:ph type="dt" sz="half" idx="10"/>
          </p:nvPr>
        </p:nvSpPr>
        <p:spPr>
          <a:xfrm>
            <a:off x="3522664" y="5318608"/>
            <a:ext cx="2198151" cy="745326"/>
          </a:xfrm>
          <a:prstGeom prst="rect">
            <a:avLst/>
          </a:prstGeom>
        </p:spPr>
        <p:txBody>
          <a:bodyPr/>
          <a:lstStyle/>
          <a:p>
            <a:r>
              <a:rPr lang="zh-CN" altLang="en-US" sz="1350" dirty="0">
                <a:solidFill>
                  <a:srgbClr val="29275C"/>
                </a:solidFill>
                <a:latin typeface="黑体" panose="02010609060101010101" pitchFamily="49" charset="-122"/>
                <a:ea typeface="黑体" panose="02010609060101010101" pitchFamily="49" charset="-122"/>
              </a:rPr>
              <a:t>学    生：范鑫磊</a:t>
            </a:r>
            <a:endParaRPr lang="en-US" altLang="zh-CN" sz="1350" dirty="0">
              <a:solidFill>
                <a:srgbClr val="29275C"/>
              </a:solidFill>
              <a:latin typeface="黑体" panose="02010609060101010101" pitchFamily="49" charset="-122"/>
              <a:ea typeface="黑体" panose="02010609060101010101" pitchFamily="49" charset="-122"/>
            </a:endParaRPr>
          </a:p>
          <a:p>
            <a:r>
              <a:rPr lang="zh-CN" altLang="en-US" sz="1350" dirty="0">
                <a:solidFill>
                  <a:srgbClr val="29275C"/>
                </a:solidFill>
                <a:latin typeface="黑体" panose="02010609060101010101" pitchFamily="49" charset="-122"/>
                <a:ea typeface="黑体" panose="02010609060101010101" pitchFamily="49" charset="-122"/>
              </a:rPr>
              <a:t>导    师：周晓飞</a:t>
            </a:r>
            <a:endParaRPr lang="en-US" altLang="zh-CN" sz="1350" dirty="0">
              <a:solidFill>
                <a:srgbClr val="29275C"/>
              </a:solidFill>
              <a:latin typeface="黑体" panose="02010609060101010101" pitchFamily="49" charset="-122"/>
              <a:ea typeface="黑体" panose="02010609060101010101" pitchFamily="49" charset="-122"/>
            </a:endParaRPr>
          </a:p>
          <a:p>
            <a:r>
              <a:rPr lang="zh-CN" altLang="en-US" sz="1350" dirty="0">
                <a:solidFill>
                  <a:srgbClr val="29275C"/>
                </a:solidFill>
                <a:latin typeface="黑体" panose="02010609060101010101" pitchFamily="49" charset="-122"/>
                <a:ea typeface="黑体" panose="02010609060101010101" pitchFamily="49" charset="-122"/>
              </a:rPr>
              <a:t>指导老师：熊刚、苟高鹏</a:t>
            </a:r>
            <a:endParaRPr lang="en-US" altLang="zh-CN" sz="1350" dirty="0">
              <a:solidFill>
                <a:srgbClr val="29275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13213988"/>
      </p:ext>
    </p:extLst>
  </p:cSld>
  <p:clrMapOvr>
    <a:masterClrMapping/>
  </p:clrMapOvr>
  <mc:AlternateContent xmlns:mc="http://schemas.openxmlformats.org/markup-compatibility/2006" xmlns:p14="http://schemas.microsoft.com/office/powerpoint/2010/main">
    <mc:Choice Requires="p14">
      <p:transition spd="slow" p14:dur="2000" advTm="14266"/>
    </mc:Choice>
    <mc:Fallback xmlns="">
      <p:transition spd="slow" advTm="1426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3216264" y="6500828"/>
            <a:ext cx="3006089" cy="246221"/>
          </a:xfrm>
          <a:prstGeom prst="rect">
            <a:avLst/>
          </a:prstGeom>
          <a:solidFill>
            <a:schemeClr val="bg1"/>
          </a:solidFill>
        </p:spPr>
        <p:txBody>
          <a:bodyPr wrap="square" rtlCol="0">
            <a:spAutoFit/>
          </a:bodyPr>
          <a:lstStyle/>
          <a:p>
            <a:pPr algn="ctr"/>
            <a:r>
              <a:rPr lang="zh-CN" altLang="en-US" sz="1000" dirty="0"/>
              <a:t>复杂网络中的细粒度主机属性发现</a:t>
            </a:r>
          </a:p>
        </p:txBody>
      </p:sp>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已完成内容和取得的阶段性成果</a:t>
            </a:r>
          </a:p>
        </p:txBody>
      </p:sp>
      <p:sp>
        <p:nvSpPr>
          <p:cNvPr id="3" name="文本框 2"/>
          <p:cNvSpPr txBox="1"/>
          <p:nvPr/>
        </p:nvSpPr>
        <p:spPr>
          <a:xfrm>
            <a:off x="206924" y="908462"/>
            <a:ext cx="8556595" cy="369332"/>
          </a:xfrm>
          <a:prstGeom prst="rect">
            <a:avLst/>
          </a:prstGeom>
          <a:noFill/>
        </p:spPr>
        <p:txBody>
          <a:bodyPr wrap="square" rtlCol="0">
            <a:spAutoFit/>
          </a:bodyPr>
          <a:lstStyle/>
          <a:p>
            <a:r>
              <a:rPr lang="zh-CN" altLang="en-US" dirty="0"/>
              <a:t>研究内容一：复杂网络中的细粒度主机属性发现</a:t>
            </a:r>
          </a:p>
        </p:txBody>
      </p:sp>
      <p:sp>
        <p:nvSpPr>
          <p:cNvPr id="128" name="文本框 127"/>
          <p:cNvSpPr txBox="1"/>
          <p:nvPr/>
        </p:nvSpPr>
        <p:spPr>
          <a:xfrm>
            <a:off x="514627" y="1676664"/>
            <a:ext cx="8356809" cy="1384995"/>
          </a:xfrm>
          <a:prstGeom prst="rect">
            <a:avLst/>
          </a:prstGeom>
          <a:solidFill>
            <a:srgbClr val="DAE8FC"/>
          </a:solidFill>
        </p:spPr>
        <p:txBody>
          <a:bodyPr wrap="square" rtlCol="0">
            <a:spAutoFit/>
          </a:bodyPr>
          <a:lstStyle/>
          <a:p>
            <a:pPr marL="360000" lvl="1" indent="-285750" algn="just">
              <a:lnSpc>
                <a:spcPct val="150000"/>
              </a:lnSpc>
              <a:buFont typeface="Wingdings" panose="05000000000000000000" pitchFamily="2" charset="2"/>
              <a:buChar char="Ø"/>
            </a:pPr>
            <a:r>
              <a:rPr lang="zh-CN" altLang="en-US" sz="1400" dirty="0">
                <a:latin typeface="Arial" panose="020B0604020202020204" pitchFamily="34" charset="0"/>
                <a:ea typeface="黑体" panose="02010609060101010101" pitchFamily="49" charset="-122"/>
              </a:rPr>
              <a:t>研究</a:t>
            </a:r>
            <a:r>
              <a:rPr lang="zh-CN" altLang="en-US" sz="1400" dirty="0">
                <a:latin typeface="Helvetica" panose="020B0604020202020204" pitchFamily="34" charset="0"/>
                <a:ea typeface="黑体" panose="02010609060101010101" pitchFamily="49" charset="-122"/>
              </a:rPr>
              <a:t>背景：当前研究成果难以应用到</a:t>
            </a:r>
            <a:r>
              <a:rPr lang="zh-CN" altLang="en-US" sz="1400" dirty="0">
                <a:solidFill>
                  <a:srgbClr val="C00000"/>
                </a:solidFill>
                <a:latin typeface="Helvetica" panose="020B0604020202020204" pitchFamily="34" charset="0"/>
                <a:ea typeface="黑体" panose="02010609060101010101" pitchFamily="49" charset="-122"/>
              </a:rPr>
              <a:t>动态加密</a:t>
            </a:r>
            <a:r>
              <a:rPr lang="zh-CN" altLang="en-US" sz="1400" dirty="0">
                <a:latin typeface="Helvetica" panose="020B0604020202020204" pitchFamily="34" charset="0"/>
                <a:ea typeface="黑体" panose="02010609060101010101" pitchFamily="49" charset="-122"/>
              </a:rPr>
              <a:t>网络中的主机属性识别任务上</a:t>
            </a:r>
            <a:endParaRPr lang="en-US" altLang="zh-CN" sz="1400" dirty="0">
              <a:latin typeface="Helvetica" panose="020B0604020202020204" pitchFamily="34" charset="0"/>
              <a:ea typeface="黑体" panose="02010609060101010101" pitchFamily="49" charset="-122"/>
            </a:endParaRPr>
          </a:p>
          <a:p>
            <a:pPr marL="360000" lvl="1" indent="-285750" algn="just">
              <a:lnSpc>
                <a:spcPct val="150000"/>
              </a:lnSpc>
              <a:buFont typeface="Wingdings" panose="05000000000000000000" pitchFamily="2" charset="2"/>
              <a:buChar char="Ø"/>
            </a:pPr>
            <a:r>
              <a:rPr lang="zh-CN" altLang="en-US" sz="1400" dirty="0">
                <a:latin typeface="Helvetica" panose="020B0604020202020204" pitchFamily="34" charset="0"/>
                <a:ea typeface="黑体" panose="02010609060101010101" pitchFamily="49" charset="-122"/>
              </a:rPr>
              <a:t>技术原理：基于开发者在实现网络协议栈、</a:t>
            </a:r>
            <a:r>
              <a:rPr lang="zh-CN" altLang="en-US" sz="1400" dirty="0">
                <a:solidFill>
                  <a:srgbClr val="C00000"/>
                </a:solidFill>
                <a:latin typeface="Helvetica" panose="020B0604020202020204" pitchFamily="34" charset="0"/>
                <a:ea typeface="黑体" panose="02010609060101010101" pitchFamily="49" charset="-122"/>
              </a:rPr>
              <a:t>初始化协议参数</a:t>
            </a:r>
            <a:r>
              <a:rPr lang="zh-CN" altLang="en-US" sz="1400" dirty="0">
                <a:latin typeface="Helvetica" panose="020B0604020202020204" pitchFamily="34" charset="0"/>
                <a:ea typeface="黑体" panose="02010609060101010101" pitchFamily="49" charset="-122"/>
              </a:rPr>
              <a:t>时的差异</a:t>
            </a:r>
            <a:endParaRPr lang="en-US" altLang="zh-CN" sz="1400" dirty="0">
              <a:latin typeface="Helvetica" panose="020B0604020202020204" pitchFamily="34" charset="0"/>
              <a:ea typeface="黑体" panose="02010609060101010101" pitchFamily="49" charset="-122"/>
            </a:endParaRPr>
          </a:p>
          <a:p>
            <a:pPr marL="360000" lvl="1" indent="-285750" algn="just">
              <a:lnSpc>
                <a:spcPct val="150000"/>
              </a:lnSpc>
              <a:buFont typeface="Wingdings" panose="05000000000000000000" pitchFamily="2" charset="2"/>
              <a:buChar char="Ø"/>
            </a:pPr>
            <a:r>
              <a:rPr lang="zh-CN" altLang="en-US" sz="1400" dirty="0">
                <a:latin typeface="Helvetica" panose="020B0604020202020204" pitchFamily="34" charset="0"/>
                <a:ea typeface="黑体" panose="02010609060101010101" pitchFamily="49" charset="-122"/>
              </a:rPr>
              <a:t>识别目标：占比</a:t>
            </a:r>
            <a:r>
              <a:rPr lang="en-US" altLang="zh-CN" sz="1400" dirty="0">
                <a:latin typeface="Helvetica" panose="020B0604020202020204" pitchFamily="34" charset="0"/>
                <a:ea typeface="黑体" panose="02010609060101010101" pitchFamily="49" charset="-122"/>
              </a:rPr>
              <a:t>95%</a:t>
            </a:r>
            <a:r>
              <a:rPr lang="zh-CN" altLang="en-US" sz="1400" dirty="0">
                <a:latin typeface="Helvetica" panose="020B0604020202020204" pitchFamily="34" charset="0"/>
                <a:ea typeface="黑体" panose="02010609060101010101" pitchFamily="49" charset="-122"/>
              </a:rPr>
              <a:t>市场份额的主流</a:t>
            </a:r>
            <a:r>
              <a:rPr lang="zh-CN" altLang="en-US" sz="1400" dirty="0">
                <a:solidFill>
                  <a:srgbClr val="C00000"/>
                </a:solidFill>
                <a:latin typeface="Helvetica" panose="020B0604020202020204" pitchFamily="34" charset="0"/>
                <a:ea typeface="黑体" panose="02010609060101010101" pitchFamily="49" charset="-122"/>
              </a:rPr>
              <a:t>操作系统</a:t>
            </a:r>
            <a:r>
              <a:rPr lang="zh-CN" altLang="en-US" sz="1400" dirty="0">
                <a:latin typeface="Helvetica" panose="020B0604020202020204" pitchFamily="34" charset="0"/>
                <a:ea typeface="黑体" panose="02010609060101010101" pitchFamily="49" charset="-122"/>
              </a:rPr>
              <a:t>和</a:t>
            </a:r>
            <a:r>
              <a:rPr lang="zh-CN" altLang="en-US" sz="1400" dirty="0">
                <a:solidFill>
                  <a:srgbClr val="C00000"/>
                </a:solidFill>
                <a:latin typeface="Helvetica" panose="020B0604020202020204" pitchFamily="34" charset="0"/>
                <a:ea typeface="黑体" panose="02010609060101010101" pitchFamily="49" charset="-122"/>
              </a:rPr>
              <a:t>浏览器</a:t>
            </a:r>
            <a:endParaRPr lang="en-US" altLang="zh-CN" sz="1400" dirty="0">
              <a:solidFill>
                <a:srgbClr val="C00000"/>
              </a:solidFill>
              <a:latin typeface="Helvetica" panose="020B0604020202020204" pitchFamily="34" charset="0"/>
              <a:ea typeface="黑体" panose="02010609060101010101" pitchFamily="49" charset="-122"/>
            </a:endParaRPr>
          </a:p>
          <a:p>
            <a:pPr marL="360000" lvl="1" indent="-285750" algn="just">
              <a:lnSpc>
                <a:spcPct val="150000"/>
              </a:lnSpc>
              <a:buFont typeface="Wingdings" panose="05000000000000000000" pitchFamily="2" charset="2"/>
              <a:buChar char="Ø"/>
            </a:pPr>
            <a:r>
              <a:rPr lang="zh-CN" altLang="en-US" sz="1400" dirty="0">
                <a:latin typeface="Helvetica" panose="020B0604020202020204" pitchFamily="34" charset="0"/>
                <a:ea typeface="黑体" panose="02010609060101010101" pitchFamily="49" charset="-122"/>
              </a:rPr>
              <a:t>算法模型：均衡识别</a:t>
            </a:r>
            <a:r>
              <a:rPr lang="zh-CN" altLang="en-US" sz="1400" dirty="0">
                <a:solidFill>
                  <a:srgbClr val="C00000"/>
                </a:solidFill>
                <a:latin typeface="Helvetica" panose="020B0604020202020204" pitchFamily="34" charset="0"/>
                <a:ea typeface="黑体" panose="02010609060101010101" pitchFamily="49" charset="-122"/>
              </a:rPr>
              <a:t>精度</a:t>
            </a:r>
            <a:r>
              <a:rPr lang="zh-CN" altLang="en-US" sz="1400" dirty="0">
                <a:latin typeface="Helvetica" panose="020B0604020202020204" pitchFamily="34" charset="0"/>
                <a:ea typeface="黑体" panose="02010609060101010101" pitchFamily="49" charset="-122"/>
              </a:rPr>
              <a:t>和识别</a:t>
            </a:r>
            <a:r>
              <a:rPr lang="zh-CN" altLang="en-US" sz="1400" dirty="0">
                <a:solidFill>
                  <a:srgbClr val="C00000"/>
                </a:solidFill>
                <a:latin typeface="Helvetica" panose="020B0604020202020204" pitchFamily="34" charset="0"/>
                <a:ea typeface="黑体" panose="02010609060101010101" pitchFamily="49" charset="-122"/>
              </a:rPr>
              <a:t>效率</a:t>
            </a:r>
            <a:r>
              <a:rPr lang="zh-CN" altLang="en-US" sz="1400" dirty="0">
                <a:latin typeface="Helvetica" panose="020B0604020202020204" pitchFamily="34" charset="0"/>
                <a:ea typeface="黑体" panose="02010609060101010101" pitchFamily="49" charset="-122"/>
              </a:rPr>
              <a:t>，从</a:t>
            </a:r>
            <a:r>
              <a:rPr lang="en-US" altLang="zh-CN" sz="1400" dirty="0">
                <a:latin typeface="Helvetica" panose="020B0604020202020204" pitchFamily="34" charset="0"/>
                <a:ea typeface="黑体" panose="02010609060101010101" pitchFamily="49" charset="-122"/>
              </a:rPr>
              <a:t>5</a:t>
            </a:r>
            <a:r>
              <a:rPr lang="zh-CN" altLang="en-US" sz="1400" dirty="0">
                <a:latin typeface="Helvetica" panose="020B0604020202020204" pitchFamily="34" charset="0"/>
                <a:ea typeface="黑体" panose="02010609060101010101" pitchFamily="49" charset="-122"/>
              </a:rPr>
              <a:t>种机器学习模型中选择最优模型</a:t>
            </a:r>
            <a:endParaRPr lang="en-US" altLang="zh-CN" sz="1400" dirty="0">
              <a:latin typeface="Helvetica" panose="020B0604020202020204" pitchFamily="34" charset="0"/>
              <a:ea typeface="黑体" panose="02010609060101010101" pitchFamily="49" charset="-122"/>
            </a:endParaRPr>
          </a:p>
        </p:txBody>
      </p:sp>
      <p:sp>
        <p:nvSpPr>
          <p:cNvPr id="129" name="文本框 128"/>
          <p:cNvSpPr txBox="1"/>
          <p:nvPr/>
        </p:nvSpPr>
        <p:spPr>
          <a:xfrm>
            <a:off x="206924" y="1194990"/>
            <a:ext cx="5190836" cy="338554"/>
          </a:xfrm>
          <a:prstGeom prst="rect">
            <a:avLst/>
          </a:prstGeom>
          <a:noFill/>
        </p:spPr>
        <p:txBody>
          <a:bodyPr wrap="square" rtlCol="0">
            <a:spAutoFit/>
          </a:bodyPr>
          <a:lstStyle/>
          <a:p>
            <a:pPr marL="285750" indent="-285750">
              <a:buFont typeface="Wingdings" panose="05000000000000000000" pitchFamily="2" charset="2"/>
              <a:buChar char="p"/>
            </a:pPr>
            <a:r>
              <a:rPr lang="zh-CN" altLang="en-US" sz="1600" dirty="0">
                <a:solidFill>
                  <a:srgbClr val="C00000"/>
                </a:solidFill>
              </a:rPr>
              <a:t>概述</a:t>
            </a:r>
            <a:endParaRPr lang="en-US" altLang="zh-CN" sz="1600" dirty="0">
              <a:solidFill>
                <a:srgbClr val="C00000"/>
              </a:solidFill>
            </a:endParaRPr>
          </a:p>
        </p:txBody>
      </p:sp>
      <p:sp>
        <p:nvSpPr>
          <p:cNvPr id="114" name="矩形 113"/>
          <p:cNvSpPr/>
          <p:nvPr/>
        </p:nvSpPr>
        <p:spPr bwMode="auto">
          <a:xfrm>
            <a:off x="514628" y="3365055"/>
            <a:ext cx="8356808" cy="3196865"/>
          </a:xfrm>
          <a:prstGeom prst="rect">
            <a:avLst/>
          </a:prstGeom>
          <a:solidFill>
            <a:schemeClr val="bg1"/>
          </a:solidFill>
          <a:ln w="0" cap="flat">
            <a:noFill/>
            <a:prstDash val="solid"/>
            <a:round/>
          </a:ln>
        </p:spPr>
        <p:txBody>
          <a:bodyPr vert="horz" wrap="square" lIns="91440" tIns="45720" rIns="91440" bIns="45720" numCol="1" rtlCol="0" anchor="t" anchorCtr="0" compatLnSpc="1"/>
          <a:lstStyle/>
          <a:p>
            <a:pPr algn="ctr"/>
            <a:endParaRPr lang="zh-CN" altLang="en-US"/>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8421" y="3401048"/>
            <a:ext cx="291602" cy="360000"/>
          </a:xfrm>
          <a:prstGeom prst="rect">
            <a:avLst/>
          </a:prstGeom>
        </p:spPr>
      </p:pic>
      <p:cxnSp>
        <p:nvCxnSpPr>
          <p:cNvPr id="24" name="肘形连接符 23"/>
          <p:cNvCxnSpPr>
            <a:stCxn id="21" idx="2"/>
            <a:endCxn id="43" idx="1"/>
          </p:cNvCxnSpPr>
          <p:nvPr/>
        </p:nvCxnSpPr>
        <p:spPr>
          <a:xfrm rot="16200000" flipH="1">
            <a:off x="2533393" y="2184373"/>
            <a:ext cx="258219" cy="3365930"/>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肘形连接符 24"/>
          <p:cNvCxnSpPr>
            <a:stCxn id="17" idx="2"/>
            <a:endCxn id="43" idx="1"/>
          </p:cNvCxnSpPr>
          <p:nvPr/>
        </p:nvCxnSpPr>
        <p:spPr>
          <a:xfrm rot="16200000" flipH="1">
            <a:off x="3197144" y="2848125"/>
            <a:ext cx="235400" cy="2061245"/>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肘形连接符 29"/>
          <p:cNvCxnSpPr>
            <a:stCxn id="26" idx="2"/>
            <a:endCxn id="43" idx="1"/>
          </p:cNvCxnSpPr>
          <p:nvPr/>
        </p:nvCxnSpPr>
        <p:spPr>
          <a:xfrm rot="16200000" flipH="1">
            <a:off x="2865979" y="2516959"/>
            <a:ext cx="236937" cy="2722040"/>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肘形连接符 32"/>
          <p:cNvCxnSpPr>
            <a:stCxn id="11" idx="2"/>
            <a:endCxn id="43" idx="1"/>
          </p:cNvCxnSpPr>
          <p:nvPr/>
        </p:nvCxnSpPr>
        <p:spPr>
          <a:xfrm rot="16200000" flipH="1">
            <a:off x="3471430" y="3122410"/>
            <a:ext cx="271393" cy="1476682"/>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肘形连接符 37"/>
          <p:cNvCxnSpPr>
            <a:stCxn id="15" idx="0"/>
            <a:endCxn id="43" idx="1"/>
          </p:cNvCxnSpPr>
          <p:nvPr/>
        </p:nvCxnSpPr>
        <p:spPr>
          <a:xfrm rot="5400000" flipH="1" flipV="1">
            <a:off x="2542726" y="2433259"/>
            <a:ext cx="239552" cy="3365930"/>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40" name="肘形连接符 39"/>
          <p:cNvCxnSpPr>
            <a:stCxn id="28" idx="0"/>
            <a:endCxn id="43" idx="1"/>
          </p:cNvCxnSpPr>
          <p:nvPr/>
        </p:nvCxnSpPr>
        <p:spPr>
          <a:xfrm rot="5400000" flipH="1" flipV="1">
            <a:off x="2857507" y="2762368"/>
            <a:ext cx="253879" cy="2722041"/>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41" name="肘形连接符 40"/>
          <p:cNvCxnSpPr>
            <a:stCxn id="23" idx="0"/>
            <a:endCxn id="43" idx="1"/>
          </p:cNvCxnSpPr>
          <p:nvPr/>
        </p:nvCxnSpPr>
        <p:spPr>
          <a:xfrm rot="5400000" flipH="1" flipV="1">
            <a:off x="3487350" y="3377883"/>
            <a:ext cx="239552" cy="1476682"/>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63" name="直接连接符 62"/>
          <p:cNvCxnSpPr>
            <a:stCxn id="17" idx="2"/>
            <a:endCxn id="27" idx="0"/>
          </p:cNvCxnSpPr>
          <p:nvPr/>
        </p:nvCxnSpPr>
        <p:spPr>
          <a:xfrm flipH="1">
            <a:off x="2284221" y="3761048"/>
            <a:ext cx="1" cy="470828"/>
          </a:xfrm>
          <a:prstGeom prst="line">
            <a:avLst/>
          </a:prstGeom>
          <a:ln w="19050"/>
        </p:spPr>
        <p:style>
          <a:lnRef idx="1">
            <a:schemeClr val="dk1"/>
          </a:lnRef>
          <a:fillRef idx="0">
            <a:schemeClr val="dk1"/>
          </a:fillRef>
          <a:effectRef idx="0">
            <a:schemeClr val="dk1"/>
          </a:effectRef>
          <a:fontRef idx="minor">
            <a:schemeClr val="tx1"/>
          </a:fontRef>
        </p:style>
      </p:cxnSp>
      <p:cxnSp>
        <p:nvCxnSpPr>
          <p:cNvPr id="93" name="直接箭头连接符 92"/>
          <p:cNvCxnSpPr>
            <a:stCxn id="43" idx="2"/>
            <a:endCxn id="91" idx="0"/>
          </p:cNvCxnSpPr>
          <p:nvPr/>
        </p:nvCxnSpPr>
        <p:spPr>
          <a:xfrm>
            <a:off x="4693542" y="4344522"/>
            <a:ext cx="4144" cy="4827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1" name="矩形 90"/>
          <p:cNvSpPr/>
          <p:nvPr/>
        </p:nvSpPr>
        <p:spPr bwMode="auto">
          <a:xfrm>
            <a:off x="601116" y="4827304"/>
            <a:ext cx="8193139" cy="1621902"/>
          </a:xfrm>
          <a:prstGeom prst="rect">
            <a:avLst/>
          </a:prstGeom>
          <a:noFill/>
          <a:ln w="1905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sp>
        <p:nvSpPr>
          <p:cNvPr id="103" name="圆角矩形 102"/>
          <p:cNvSpPr/>
          <p:nvPr/>
        </p:nvSpPr>
        <p:spPr bwMode="auto">
          <a:xfrm>
            <a:off x="2498118" y="4928182"/>
            <a:ext cx="2635912" cy="1411141"/>
          </a:xfrm>
          <a:prstGeom prst="roundRect">
            <a:avLst/>
          </a:prstGeom>
          <a:noFill/>
          <a:ln w="19050" cap="flat">
            <a:solidFill>
              <a:srgbClr val="000000"/>
            </a:solidFill>
            <a:prstDash val="dash"/>
            <a:round/>
          </a:ln>
        </p:spPr>
        <p:txBody>
          <a:bodyPr vert="horz" wrap="square" lIns="91440" tIns="45720" rIns="91440" bIns="45720" numCol="1" rtlCol="0" anchor="t" anchorCtr="0" compatLnSpc="1"/>
          <a:lstStyle/>
          <a:p>
            <a:pPr algn="ctr"/>
            <a:endParaRPr lang="zh-CN" altLang="en-US"/>
          </a:p>
        </p:txBody>
      </p:sp>
      <p:cxnSp>
        <p:nvCxnSpPr>
          <p:cNvPr id="80" name="直接箭头连接符 79"/>
          <p:cNvCxnSpPr>
            <a:stCxn id="94" idx="3"/>
            <a:endCxn id="103" idx="1"/>
          </p:cNvCxnSpPr>
          <p:nvPr/>
        </p:nvCxnSpPr>
        <p:spPr>
          <a:xfrm>
            <a:off x="2155406" y="5633752"/>
            <a:ext cx="342712"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4" name="圆角矩形 93"/>
          <p:cNvSpPr/>
          <p:nvPr/>
        </p:nvSpPr>
        <p:spPr bwMode="auto">
          <a:xfrm>
            <a:off x="1049438" y="5435752"/>
            <a:ext cx="1105968"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algn="ctr"/>
            <a:r>
              <a:rPr lang="en-US" altLang="zh-CN" sz="1200" dirty="0"/>
              <a:t>TLS</a:t>
            </a:r>
            <a:r>
              <a:rPr lang="zh-CN" altLang="en-US" sz="1200" dirty="0"/>
              <a:t>会话</a:t>
            </a:r>
          </a:p>
        </p:txBody>
      </p:sp>
      <p:sp>
        <p:nvSpPr>
          <p:cNvPr id="97" name="圆角矩形 96"/>
          <p:cNvSpPr/>
          <p:nvPr/>
        </p:nvSpPr>
        <p:spPr bwMode="auto">
          <a:xfrm>
            <a:off x="2674394" y="4990724"/>
            <a:ext cx="1725976" cy="360000"/>
          </a:xfrm>
          <a:prstGeom prst="roundRect">
            <a:avLst/>
          </a:prstGeom>
          <a:solidFill>
            <a:srgbClr val="DAE8FC"/>
          </a:solidFill>
          <a:ln w="19050" cap="flat">
            <a:solidFill>
              <a:srgbClr val="8BA8CE"/>
            </a:solidFill>
            <a:prstDash val="solid"/>
            <a:round/>
          </a:ln>
        </p:spPr>
        <p:txBody>
          <a:bodyPr vert="horz" wrap="square" lIns="91440" tIns="45720" rIns="91440" bIns="45720" numCol="1" rtlCol="0" anchor="ctr" anchorCtr="0" compatLnSpc="1"/>
          <a:lstStyle/>
          <a:p>
            <a:pPr algn="ctr"/>
            <a:r>
              <a:rPr lang="en-US" altLang="zh-CN" sz="1200" dirty="0"/>
              <a:t>TCP/IP</a:t>
            </a:r>
            <a:r>
              <a:rPr lang="zh-CN" altLang="en-US" sz="1200" dirty="0"/>
              <a:t>协议头部特征</a:t>
            </a:r>
          </a:p>
        </p:txBody>
      </p:sp>
      <p:sp>
        <p:nvSpPr>
          <p:cNvPr id="98" name="圆角矩形 97"/>
          <p:cNvSpPr/>
          <p:nvPr/>
        </p:nvSpPr>
        <p:spPr bwMode="auto">
          <a:xfrm>
            <a:off x="2674394" y="5445794"/>
            <a:ext cx="1725976" cy="360000"/>
          </a:xfrm>
          <a:prstGeom prst="roundRect">
            <a:avLst/>
          </a:prstGeom>
          <a:solidFill>
            <a:srgbClr val="D5E8D4"/>
          </a:solidFill>
          <a:ln w="19050" cap="flat">
            <a:solidFill>
              <a:srgbClr val="AFCFA0"/>
            </a:solidFill>
            <a:prstDash val="solid"/>
            <a:round/>
          </a:ln>
        </p:spPr>
        <p:txBody>
          <a:bodyPr vert="horz" wrap="square" lIns="91440" tIns="45720" rIns="91440" bIns="45720" numCol="1" rtlCol="0" anchor="ctr" anchorCtr="0" compatLnSpc="1"/>
          <a:lstStyle/>
          <a:p>
            <a:pPr algn="ctr"/>
            <a:r>
              <a:rPr lang="en-US" altLang="zh-CN" sz="1200" dirty="0"/>
              <a:t>TLS</a:t>
            </a:r>
            <a:r>
              <a:rPr lang="zh-CN" altLang="en-US" sz="1200" dirty="0"/>
              <a:t>协议头部特征</a:t>
            </a:r>
          </a:p>
        </p:txBody>
      </p:sp>
      <p:sp>
        <p:nvSpPr>
          <p:cNvPr id="99" name="圆角矩形 98"/>
          <p:cNvSpPr/>
          <p:nvPr/>
        </p:nvSpPr>
        <p:spPr bwMode="auto">
          <a:xfrm>
            <a:off x="2684630" y="5904348"/>
            <a:ext cx="1724735" cy="360000"/>
          </a:xfrm>
          <a:prstGeom prst="roundRect">
            <a:avLst/>
          </a:prstGeom>
          <a:solidFill>
            <a:srgbClr val="E1D5E7"/>
          </a:solidFill>
          <a:ln w="19050" cap="flat">
            <a:solidFill>
              <a:srgbClr val="C2AECC"/>
            </a:solidFill>
            <a:prstDash val="solid"/>
            <a:round/>
          </a:ln>
        </p:spPr>
        <p:txBody>
          <a:bodyPr vert="horz" wrap="square" lIns="91440" tIns="45720" rIns="91440" bIns="45720" numCol="1" rtlCol="0" anchor="ctr" anchorCtr="0" compatLnSpc="1"/>
          <a:lstStyle/>
          <a:p>
            <a:pPr algn="ctr"/>
            <a:r>
              <a:rPr lang="zh-CN" altLang="en-US" sz="1200" dirty="0"/>
              <a:t>流统计特征</a:t>
            </a:r>
          </a:p>
        </p:txBody>
      </p:sp>
      <p:sp>
        <p:nvSpPr>
          <p:cNvPr id="100" name="圆角矩形 99"/>
          <p:cNvSpPr/>
          <p:nvPr/>
        </p:nvSpPr>
        <p:spPr bwMode="auto">
          <a:xfrm>
            <a:off x="4521309" y="4990724"/>
            <a:ext cx="396000" cy="1275734"/>
          </a:xfrm>
          <a:prstGeom prst="roundRect">
            <a:avLst/>
          </a:prstGeom>
          <a:solidFill>
            <a:srgbClr val="F8CECC"/>
          </a:solidFill>
          <a:ln w="19050" cap="flat">
            <a:solidFill>
              <a:srgbClr val="DC9592"/>
            </a:solidFill>
            <a:prstDash val="solid"/>
            <a:round/>
          </a:ln>
        </p:spPr>
        <p:txBody>
          <a:bodyPr vert="eaVert" wrap="square" lIns="91440" tIns="45720" rIns="91440" bIns="45720" numCol="1" rtlCol="0" anchor="ctr" anchorCtr="0" compatLnSpc="1"/>
          <a:lstStyle/>
          <a:p>
            <a:pPr algn="ctr"/>
            <a:r>
              <a:rPr lang="zh-CN" altLang="en-US" sz="1200" spc="300" dirty="0"/>
              <a:t>数据预处理</a:t>
            </a:r>
          </a:p>
        </p:txBody>
      </p:sp>
      <p:sp>
        <p:nvSpPr>
          <p:cNvPr id="101" name="圆角矩形 100"/>
          <p:cNvSpPr/>
          <p:nvPr/>
        </p:nvSpPr>
        <p:spPr bwMode="auto">
          <a:xfrm>
            <a:off x="5535347" y="5433172"/>
            <a:ext cx="1245784"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algn="ctr"/>
            <a:r>
              <a:rPr lang="zh-CN" altLang="en-US" sz="1200" dirty="0"/>
              <a:t>机器学习模型</a:t>
            </a:r>
          </a:p>
        </p:txBody>
      </p:sp>
      <p:sp>
        <p:nvSpPr>
          <p:cNvPr id="102" name="圆角矩形 101"/>
          <p:cNvSpPr/>
          <p:nvPr/>
        </p:nvSpPr>
        <p:spPr bwMode="auto">
          <a:xfrm>
            <a:off x="7302712" y="5433172"/>
            <a:ext cx="102165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algn="ctr"/>
            <a:r>
              <a:rPr lang="zh-CN" altLang="en-US" sz="1200" dirty="0"/>
              <a:t>主机属性</a:t>
            </a:r>
          </a:p>
        </p:txBody>
      </p:sp>
      <p:cxnSp>
        <p:nvCxnSpPr>
          <p:cNvPr id="106" name="直接箭头连接符 105"/>
          <p:cNvCxnSpPr>
            <a:cxnSpLocks/>
            <a:stCxn id="103" idx="3"/>
            <a:endCxn id="101" idx="1"/>
          </p:cNvCxnSpPr>
          <p:nvPr/>
        </p:nvCxnSpPr>
        <p:spPr>
          <a:xfrm flipV="1">
            <a:off x="5134030" y="5631172"/>
            <a:ext cx="401317" cy="258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1" name="直接箭头连接符 110"/>
          <p:cNvCxnSpPr>
            <a:cxnSpLocks/>
            <a:stCxn id="101" idx="3"/>
            <a:endCxn id="102" idx="1"/>
          </p:cNvCxnSpPr>
          <p:nvPr/>
        </p:nvCxnSpPr>
        <p:spPr>
          <a:xfrm>
            <a:off x="6781131" y="5631172"/>
            <a:ext cx="52158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5" name="直接箭头连接符 124"/>
          <p:cNvCxnSpPr>
            <a:stCxn id="43" idx="3"/>
            <a:endCxn id="44" idx="1"/>
          </p:cNvCxnSpPr>
          <p:nvPr/>
        </p:nvCxnSpPr>
        <p:spPr>
          <a:xfrm flipV="1">
            <a:off x="5041616" y="3971847"/>
            <a:ext cx="2907148" cy="24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8785" y="3365055"/>
            <a:ext cx="360000" cy="360000"/>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9537" y="4236000"/>
            <a:ext cx="360000" cy="360000"/>
          </a:xfrm>
          <a:prstGeom prst="rect">
            <a:avLst/>
          </a:prstGeom>
        </p:spPr>
      </p:pic>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9537" y="3378229"/>
            <a:ext cx="360000" cy="360000"/>
          </a:xfrm>
          <a:prstGeom prst="rect">
            <a:avLst/>
          </a:prstGeom>
        </p:spPr>
      </p:pic>
      <p:pic>
        <p:nvPicPr>
          <p:cNvPr id="23" name="图片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8785" y="4236000"/>
            <a:ext cx="360000" cy="360000"/>
          </a:xfrm>
          <a:prstGeom prst="rect">
            <a:avLst/>
          </a:prstGeom>
        </p:spPr>
      </p:pic>
      <p:pic>
        <p:nvPicPr>
          <p:cNvPr id="26" name="图片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43427" y="3399511"/>
            <a:ext cx="360000" cy="360000"/>
          </a:xfrm>
          <a:prstGeom prst="rect">
            <a:avLst/>
          </a:prstGeom>
        </p:spPr>
      </p:pic>
      <p:pic>
        <p:nvPicPr>
          <p:cNvPr id="27" name="图片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04221" y="4231876"/>
            <a:ext cx="360000" cy="360000"/>
          </a:xfrm>
          <a:prstGeom prst="rect">
            <a:avLst/>
          </a:prstGeom>
        </p:spPr>
      </p:pic>
      <p:pic>
        <p:nvPicPr>
          <p:cNvPr id="28" name="图片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43426" y="4250327"/>
            <a:ext cx="360000" cy="360000"/>
          </a:xfrm>
          <a:prstGeom prst="rect">
            <a:avLst/>
          </a:prstGeom>
        </p:spPr>
      </p:pic>
      <p:pic>
        <p:nvPicPr>
          <p:cNvPr id="43" name="图片 4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45467" y="3648373"/>
            <a:ext cx="696149" cy="696149"/>
          </a:xfrm>
          <a:prstGeom prst="rect">
            <a:avLst/>
          </a:prstGeom>
        </p:spPr>
      </p:pic>
      <p:pic>
        <p:nvPicPr>
          <p:cNvPr id="44" name="图片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48764" y="3596242"/>
            <a:ext cx="751210" cy="751210"/>
          </a:xfrm>
          <a:prstGeom prst="rect">
            <a:avLst/>
          </a:prstGeom>
        </p:spPr>
      </p:pic>
      <p:sp>
        <p:nvSpPr>
          <p:cNvPr id="140" name="文本框 139"/>
          <p:cNvSpPr txBox="1"/>
          <p:nvPr/>
        </p:nvSpPr>
        <p:spPr>
          <a:xfrm>
            <a:off x="4098622" y="4392912"/>
            <a:ext cx="1885987" cy="276999"/>
          </a:xfrm>
          <a:prstGeom prst="rect">
            <a:avLst/>
          </a:prstGeom>
          <a:noFill/>
        </p:spPr>
        <p:txBody>
          <a:bodyPr wrap="square" rtlCol="0">
            <a:spAutoFit/>
          </a:bodyPr>
          <a:lstStyle/>
          <a:p>
            <a:pPr algn="ctr"/>
            <a:r>
              <a:rPr lang="zh-CN" altLang="en-US" sz="1200" dirty="0"/>
              <a:t>镜像流量</a:t>
            </a:r>
          </a:p>
        </p:txBody>
      </p:sp>
      <p:sp>
        <p:nvSpPr>
          <p:cNvPr id="45" name="文本框 44">
            <a:extLst>
              <a:ext uri="{FF2B5EF4-FFF2-40B4-BE49-F238E27FC236}">
                <a16:creationId xmlns:a16="http://schemas.microsoft.com/office/drawing/2014/main" id="{B1D07645-21F8-4E6A-856D-4ACCF4F1E0FE}"/>
              </a:ext>
            </a:extLst>
          </p:cNvPr>
          <p:cNvSpPr txBox="1"/>
          <p:nvPr/>
        </p:nvSpPr>
        <p:spPr>
          <a:xfrm>
            <a:off x="7968888" y="4284654"/>
            <a:ext cx="658853" cy="276999"/>
          </a:xfrm>
          <a:prstGeom prst="rect">
            <a:avLst/>
          </a:prstGeom>
          <a:noFill/>
        </p:spPr>
        <p:txBody>
          <a:bodyPr wrap="square" rtlCol="0">
            <a:spAutoFit/>
          </a:bodyPr>
          <a:lstStyle/>
          <a:p>
            <a:pPr algn="ctr"/>
            <a:r>
              <a:rPr lang="zh-CN" altLang="en-US" sz="1200" dirty="0"/>
              <a:t>服务器</a:t>
            </a:r>
          </a:p>
        </p:txBody>
      </p:sp>
    </p:spTree>
    <p:extLst>
      <p:ext uri="{BB962C8B-B14F-4D97-AF65-F5344CB8AC3E}">
        <p14:creationId xmlns:p14="http://schemas.microsoft.com/office/powerpoint/2010/main" val="1743245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已完成内容和取得的阶段性成果</a:t>
            </a:r>
          </a:p>
        </p:txBody>
      </p:sp>
      <p:sp>
        <p:nvSpPr>
          <p:cNvPr id="12" name="文本框 11"/>
          <p:cNvSpPr txBox="1"/>
          <p:nvPr/>
        </p:nvSpPr>
        <p:spPr>
          <a:xfrm>
            <a:off x="157441" y="908249"/>
            <a:ext cx="8556595" cy="369332"/>
          </a:xfrm>
          <a:prstGeom prst="rect">
            <a:avLst/>
          </a:prstGeom>
          <a:noFill/>
        </p:spPr>
        <p:txBody>
          <a:bodyPr wrap="square" rtlCol="0">
            <a:spAutoFit/>
          </a:bodyPr>
          <a:lstStyle/>
          <a:p>
            <a:r>
              <a:rPr lang="zh-CN" altLang="en-US" dirty="0"/>
              <a:t>研究内容一：复杂网络中的细粒度主机属性发现</a:t>
            </a:r>
          </a:p>
        </p:txBody>
      </p:sp>
      <p:sp>
        <p:nvSpPr>
          <p:cNvPr id="10" name="文本框 9"/>
          <p:cNvSpPr txBox="1"/>
          <p:nvPr/>
        </p:nvSpPr>
        <p:spPr>
          <a:xfrm>
            <a:off x="206924" y="1195686"/>
            <a:ext cx="1798609" cy="338554"/>
          </a:xfrm>
          <a:prstGeom prst="rect">
            <a:avLst/>
          </a:prstGeom>
          <a:noFill/>
        </p:spPr>
        <p:txBody>
          <a:bodyPr wrap="square" rtlCol="0">
            <a:spAutoFit/>
          </a:bodyPr>
          <a:lstStyle/>
          <a:p>
            <a:pPr marL="285750" indent="-285750">
              <a:buFont typeface="Wingdings" panose="05000000000000000000" pitchFamily="2" charset="2"/>
              <a:buChar char="p"/>
            </a:pPr>
            <a:r>
              <a:rPr lang="zh-CN" altLang="en-US" sz="1600">
                <a:solidFill>
                  <a:srgbClr val="C00000"/>
                </a:solidFill>
              </a:rPr>
              <a:t>研究思路</a:t>
            </a:r>
            <a:endParaRPr lang="en-US" altLang="zh-CN" sz="1600" dirty="0">
              <a:solidFill>
                <a:srgbClr val="C00000"/>
              </a:solidFill>
            </a:endParaRPr>
          </a:p>
        </p:txBody>
      </p:sp>
      <p:pic>
        <p:nvPicPr>
          <p:cNvPr id="7" name="图片 6">
            <a:extLst>
              <a:ext uri="{FF2B5EF4-FFF2-40B4-BE49-F238E27FC236}">
                <a16:creationId xmlns:a16="http://schemas.microsoft.com/office/drawing/2014/main" id="{523FC330-43F3-487F-BF65-845F2BA4BA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698" y="2640124"/>
            <a:ext cx="8424862" cy="4138798"/>
          </a:xfrm>
          <a:prstGeom prst="rect">
            <a:avLst/>
          </a:prstGeom>
        </p:spPr>
      </p:pic>
      <p:sp>
        <p:nvSpPr>
          <p:cNvPr id="8" name="矩形 7">
            <a:extLst>
              <a:ext uri="{FF2B5EF4-FFF2-40B4-BE49-F238E27FC236}">
                <a16:creationId xmlns:a16="http://schemas.microsoft.com/office/drawing/2014/main" id="{5473DC32-655E-402F-99B7-3F850B07373C}"/>
              </a:ext>
            </a:extLst>
          </p:cNvPr>
          <p:cNvSpPr/>
          <p:nvPr/>
        </p:nvSpPr>
        <p:spPr bwMode="auto">
          <a:xfrm>
            <a:off x="583533" y="1656964"/>
            <a:ext cx="1027553" cy="329425"/>
          </a:xfrm>
          <a:prstGeom prst="rect">
            <a:avLst/>
          </a:prstGeom>
          <a:noFill/>
          <a:ln w="12700" cap="flat">
            <a:solidFill>
              <a:schemeClr val="tx1"/>
            </a:solidFill>
            <a:prstDash val="solid"/>
            <a:round/>
          </a:ln>
        </p:spPr>
        <p:txBody>
          <a:bodyPr vert="horz" wrap="square" lIns="91440" tIns="45720" rIns="91440" bIns="45720" numCol="1" rtlCol="0" anchor="t" anchorCtr="0" compatLnSpc="1"/>
          <a:lstStyle/>
          <a:p>
            <a:pPr algn="ctr"/>
            <a:r>
              <a:rPr lang="zh-CN" altLang="en-US" sz="1400" dirty="0">
                <a:latin typeface="Helvetica" panose="020B0604020202020204" pitchFamily="34" charset="0"/>
                <a:ea typeface="黑体" panose="02010609060101010101" pitchFamily="49" charset="-122"/>
              </a:rPr>
              <a:t>数据收集</a:t>
            </a:r>
          </a:p>
        </p:txBody>
      </p:sp>
      <p:sp>
        <p:nvSpPr>
          <p:cNvPr id="38" name="矩形 37">
            <a:extLst>
              <a:ext uri="{FF2B5EF4-FFF2-40B4-BE49-F238E27FC236}">
                <a16:creationId xmlns:a16="http://schemas.microsoft.com/office/drawing/2014/main" id="{56A5312F-AEF2-47E3-8C4E-C3673C8E0E99}"/>
              </a:ext>
            </a:extLst>
          </p:cNvPr>
          <p:cNvSpPr/>
          <p:nvPr/>
        </p:nvSpPr>
        <p:spPr bwMode="auto">
          <a:xfrm>
            <a:off x="583533" y="1986389"/>
            <a:ext cx="1027553" cy="656424"/>
          </a:xfrm>
          <a:prstGeom prst="rect">
            <a:avLst/>
          </a:prstGeom>
          <a:noFill/>
          <a:ln w="12700" cap="flat">
            <a:solidFill>
              <a:schemeClr val="tx1"/>
            </a:solidFill>
            <a:prstDash val="solid"/>
            <a:round/>
          </a:ln>
        </p:spPr>
        <p:txBody>
          <a:bodyPr vert="horz" wrap="square" lIns="91440" tIns="45720" rIns="91440" bIns="45720" numCol="1" rtlCol="0" anchor="ctr" anchorCtr="0" compatLnSpc="1"/>
          <a:lstStyle/>
          <a:p>
            <a:pPr algn="just"/>
            <a:r>
              <a:rPr lang="zh-CN" altLang="en-US" sz="950" dirty="0">
                <a:latin typeface="Helvetica" panose="020B0604020202020204" pitchFamily="34" charset="0"/>
                <a:ea typeface="黑体" panose="02010609060101010101" pitchFamily="49" charset="-122"/>
              </a:rPr>
              <a:t>从高速网络中采集包含</a:t>
            </a:r>
            <a:r>
              <a:rPr lang="zh-CN" altLang="en-US" sz="950" dirty="0">
                <a:solidFill>
                  <a:srgbClr val="C00000"/>
                </a:solidFill>
                <a:latin typeface="Helvetica" panose="020B0604020202020204" pitchFamily="34" charset="0"/>
                <a:ea typeface="黑体" panose="02010609060101010101" pitchFamily="49" charset="-122"/>
              </a:rPr>
              <a:t>百万个主机</a:t>
            </a:r>
            <a:r>
              <a:rPr lang="zh-CN" altLang="en-US" sz="950" dirty="0">
                <a:latin typeface="Helvetica" panose="020B0604020202020204" pitchFamily="34" charset="0"/>
                <a:ea typeface="黑体" panose="02010609060101010101" pitchFamily="49" charset="-122"/>
              </a:rPr>
              <a:t>的</a:t>
            </a:r>
            <a:r>
              <a:rPr lang="en-US" altLang="zh-CN" sz="950" dirty="0">
                <a:latin typeface="Helvetica" panose="020B0604020202020204" pitchFamily="34" charset="0"/>
                <a:ea typeface="黑体" panose="02010609060101010101" pitchFamily="49" charset="-122"/>
              </a:rPr>
              <a:t>SSL/TLS</a:t>
            </a:r>
            <a:r>
              <a:rPr lang="zh-CN" altLang="en-US" sz="950" dirty="0">
                <a:latin typeface="Helvetica" panose="020B0604020202020204" pitchFamily="34" charset="0"/>
                <a:ea typeface="黑体" panose="02010609060101010101" pitchFamily="49" charset="-122"/>
              </a:rPr>
              <a:t>会话数据。</a:t>
            </a:r>
          </a:p>
        </p:txBody>
      </p:sp>
      <p:sp>
        <p:nvSpPr>
          <p:cNvPr id="39" name="矩形 38">
            <a:extLst>
              <a:ext uri="{FF2B5EF4-FFF2-40B4-BE49-F238E27FC236}">
                <a16:creationId xmlns:a16="http://schemas.microsoft.com/office/drawing/2014/main" id="{B9F43524-8564-4B31-9BD4-1D64977EBFC1}"/>
              </a:ext>
            </a:extLst>
          </p:cNvPr>
          <p:cNvSpPr/>
          <p:nvPr/>
        </p:nvSpPr>
        <p:spPr bwMode="auto">
          <a:xfrm>
            <a:off x="2466251" y="1676736"/>
            <a:ext cx="2482630" cy="309651"/>
          </a:xfrm>
          <a:prstGeom prst="rect">
            <a:avLst/>
          </a:prstGeom>
          <a:noFill/>
          <a:ln w="12700" cap="flat">
            <a:solidFill>
              <a:schemeClr val="tx1"/>
            </a:solidFill>
            <a:prstDash val="solid"/>
            <a:round/>
          </a:ln>
        </p:spPr>
        <p:txBody>
          <a:bodyPr vert="horz" wrap="square" lIns="91440" tIns="45720" rIns="91440" bIns="45720" numCol="1" rtlCol="0" anchor="t" anchorCtr="0" compatLnSpc="1"/>
          <a:lstStyle/>
          <a:p>
            <a:pPr algn="ctr"/>
            <a:r>
              <a:rPr lang="zh-CN" altLang="en-US" sz="1400" dirty="0">
                <a:latin typeface="Helvetica" panose="020B0604020202020204" pitchFamily="34" charset="0"/>
                <a:ea typeface="黑体" panose="02010609060101010101" pitchFamily="49" charset="-122"/>
              </a:rPr>
              <a:t>特征有效行分析</a:t>
            </a:r>
          </a:p>
        </p:txBody>
      </p:sp>
      <p:sp>
        <p:nvSpPr>
          <p:cNvPr id="40" name="矩形 39">
            <a:extLst>
              <a:ext uri="{FF2B5EF4-FFF2-40B4-BE49-F238E27FC236}">
                <a16:creationId xmlns:a16="http://schemas.microsoft.com/office/drawing/2014/main" id="{62B4FA05-B768-40E9-B9FE-F30BE009E26A}"/>
              </a:ext>
            </a:extLst>
          </p:cNvPr>
          <p:cNvSpPr/>
          <p:nvPr/>
        </p:nvSpPr>
        <p:spPr bwMode="auto">
          <a:xfrm>
            <a:off x="2466251" y="1986389"/>
            <a:ext cx="2482630" cy="656424"/>
          </a:xfrm>
          <a:prstGeom prst="rect">
            <a:avLst/>
          </a:prstGeom>
          <a:noFill/>
          <a:ln w="12700" cap="flat">
            <a:solidFill>
              <a:schemeClr val="tx1"/>
            </a:solidFill>
            <a:prstDash val="solid"/>
            <a:round/>
          </a:ln>
        </p:spPr>
        <p:txBody>
          <a:bodyPr vert="horz" wrap="square" lIns="91440" tIns="45720" rIns="91440" bIns="45720" numCol="1" rtlCol="0" anchor="ctr" anchorCtr="0" compatLnSpc="1"/>
          <a:lstStyle/>
          <a:p>
            <a:pPr algn="just"/>
            <a:r>
              <a:rPr lang="zh-CN" altLang="en-US" sz="950" dirty="0">
                <a:latin typeface="Helvetica" panose="020B0604020202020204" pitchFamily="34" charset="0"/>
                <a:ea typeface="黑体" panose="02010609060101010101" pitchFamily="49" charset="-122"/>
              </a:rPr>
              <a:t>结合</a:t>
            </a:r>
            <a:r>
              <a:rPr lang="zh-CN" altLang="en-US" sz="950" dirty="0">
                <a:solidFill>
                  <a:srgbClr val="C00000"/>
                </a:solidFill>
                <a:latin typeface="Helvetica" panose="020B0604020202020204" pitchFamily="34" charset="0"/>
                <a:ea typeface="黑体" panose="02010609060101010101" pitchFamily="49" charset="-122"/>
              </a:rPr>
              <a:t>先验知识</a:t>
            </a:r>
            <a:r>
              <a:rPr lang="zh-CN" altLang="en-US" sz="950" dirty="0">
                <a:latin typeface="Helvetica" panose="020B0604020202020204" pitchFamily="34" charset="0"/>
                <a:ea typeface="黑体" panose="02010609060101010101" pitchFamily="49" charset="-122"/>
              </a:rPr>
              <a:t>和</a:t>
            </a:r>
            <a:r>
              <a:rPr lang="zh-CN" altLang="en-US" sz="950" dirty="0">
                <a:solidFill>
                  <a:srgbClr val="C00000"/>
                </a:solidFill>
                <a:latin typeface="Helvetica" panose="020B0604020202020204" pitchFamily="34" charset="0"/>
                <a:ea typeface="黑体" panose="02010609060101010101" pitchFamily="49" charset="-122"/>
              </a:rPr>
              <a:t>决策树</a:t>
            </a:r>
            <a:r>
              <a:rPr lang="zh-CN" altLang="en-US" sz="950" dirty="0">
                <a:latin typeface="Helvetica" panose="020B0604020202020204" pitchFamily="34" charset="0"/>
                <a:ea typeface="黑体" panose="02010609060101010101" pitchFamily="49" charset="-122"/>
              </a:rPr>
              <a:t>模型，分析不同协议字段特征在主机属性发现任务中的</a:t>
            </a:r>
            <a:r>
              <a:rPr lang="zh-CN" altLang="en-US" sz="950" dirty="0">
                <a:solidFill>
                  <a:srgbClr val="C00000"/>
                </a:solidFill>
                <a:latin typeface="Helvetica" panose="020B0604020202020204" pitchFamily="34" charset="0"/>
                <a:ea typeface="黑体" panose="02010609060101010101" pitchFamily="49" charset="-122"/>
              </a:rPr>
              <a:t>有效性</a:t>
            </a:r>
            <a:r>
              <a:rPr lang="zh-CN" altLang="en-US" sz="950" dirty="0">
                <a:latin typeface="Helvetica" panose="020B0604020202020204" pitchFamily="34" charset="0"/>
                <a:ea typeface="黑体" panose="02010609060101010101" pitchFamily="49" charset="-122"/>
              </a:rPr>
              <a:t>。</a:t>
            </a:r>
            <a:endParaRPr lang="en-US" altLang="zh-CN" sz="950" dirty="0">
              <a:latin typeface="Helvetica" panose="020B0604020202020204" pitchFamily="34" charset="0"/>
              <a:ea typeface="黑体" panose="02010609060101010101" pitchFamily="49" charset="-122"/>
            </a:endParaRPr>
          </a:p>
          <a:p>
            <a:pPr algn="just"/>
            <a:r>
              <a:rPr lang="zh-CN" altLang="en-US" sz="950" dirty="0">
                <a:latin typeface="Helvetica" panose="020B0604020202020204" pitchFamily="34" charset="0"/>
                <a:ea typeface="黑体" panose="02010609060101010101" pitchFamily="49" charset="-122"/>
              </a:rPr>
              <a:t>并通过分组实验，确定提取流统计特征所需要的</a:t>
            </a:r>
            <a:r>
              <a:rPr lang="zh-CN" altLang="en-US" sz="950" dirty="0">
                <a:solidFill>
                  <a:srgbClr val="C00000"/>
                </a:solidFill>
                <a:latin typeface="Helvetica" panose="020B0604020202020204" pitchFamily="34" charset="0"/>
                <a:ea typeface="黑体" panose="02010609060101010101" pitchFamily="49" charset="-122"/>
              </a:rPr>
              <a:t>最佳包数</a:t>
            </a:r>
            <a:r>
              <a:rPr lang="zh-CN" altLang="en-US" sz="950" dirty="0">
                <a:latin typeface="Helvetica" panose="020B0604020202020204" pitchFamily="34" charset="0"/>
                <a:ea typeface="黑体" panose="02010609060101010101" pitchFamily="49" charset="-122"/>
              </a:rPr>
              <a:t>。</a:t>
            </a:r>
          </a:p>
        </p:txBody>
      </p:sp>
      <p:sp>
        <p:nvSpPr>
          <p:cNvPr id="41" name="矩形 40">
            <a:extLst>
              <a:ext uri="{FF2B5EF4-FFF2-40B4-BE49-F238E27FC236}">
                <a16:creationId xmlns:a16="http://schemas.microsoft.com/office/drawing/2014/main" id="{4BC43FA6-C168-42AB-898D-BDD95DFAF77C}"/>
              </a:ext>
            </a:extLst>
          </p:cNvPr>
          <p:cNvSpPr/>
          <p:nvPr/>
        </p:nvSpPr>
        <p:spPr bwMode="auto">
          <a:xfrm>
            <a:off x="5808165" y="1676737"/>
            <a:ext cx="2898137" cy="309651"/>
          </a:xfrm>
          <a:prstGeom prst="rect">
            <a:avLst/>
          </a:prstGeom>
          <a:noFill/>
          <a:ln w="12700" cap="flat">
            <a:solidFill>
              <a:schemeClr val="tx1"/>
            </a:solidFill>
            <a:prstDash val="solid"/>
            <a:round/>
          </a:ln>
        </p:spPr>
        <p:txBody>
          <a:bodyPr vert="horz" wrap="square" lIns="91440" tIns="45720" rIns="91440" bIns="45720" numCol="1" rtlCol="0" anchor="t" anchorCtr="0" compatLnSpc="1"/>
          <a:lstStyle/>
          <a:p>
            <a:pPr algn="ctr"/>
            <a:r>
              <a:rPr lang="zh-CN" altLang="en-US" sz="1400" dirty="0">
                <a:latin typeface="Helvetica" panose="020B0604020202020204" pitchFamily="34" charset="0"/>
                <a:ea typeface="黑体" panose="02010609060101010101" pitchFamily="49" charset="-122"/>
              </a:rPr>
              <a:t>模型效果对比</a:t>
            </a:r>
          </a:p>
        </p:txBody>
      </p:sp>
      <p:sp>
        <p:nvSpPr>
          <p:cNvPr id="43" name="矩形 42">
            <a:extLst>
              <a:ext uri="{FF2B5EF4-FFF2-40B4-BE49-F238E27FC236}">
                <a16:creationId xmlns:a16="http://schemas.microsoft.com/office/drawing/2014/main" id="{0D456554-1CE9-49C0-895F-01E0D360F552}"/>
              </a:ext>
            </a:extLst>
          </p:cNvPr>
          <p:cNvSpPr/>
          <p:nvPr/>
        </p:nvSpPr>
        <p:spPr bwMode="auto">
          <a:xfrm>
            <a:off x="5808165" y="1986388"/>
            <a:ext cx="2898137" cy="656425"/>
          </a:xfrm>
          <a:prstGeom prst="rect">
            <a:avLst/>
          </a:prstGeom>
          <a:noFill/>
          <a:ln w="12700" cap="flat">
            <a:solidFill>
              <a:schemeClr val="tx1"/>
            </a:solidFill>
            <a:prstDash val="solid"/>
            <a:round/>
          </a:ln>
        </p:spPr>
        <p:txBody>
          <a:bodyPr vert="horz" wrap="square" lIns="91440" tIns="45720" rIns="91440" bIns="45720" numCol="1" rtlCol="0" anchor="ctr" anchorCtr="0" compatLnSpc="1"/>
          <a:lstStyle/>
          <a:p>
            <a:pPr algn="just"/>
            <a:r>
              <a:rPr lang="zh-CN" altLang="en-US" sz="950" dirty="0">
                <a:latin typeface="Helvetica" panose="020B0604020202020204" pitchFamily="34" charset="0"/>
                <a:ea typeface="黑体" panose="02010609060101010101" pitchFamily="49" charset="-122"/>
              </a:rPr>
              <a:t>结合实验结果比较</a:t>
            </a:r>
            <a:r>
              <a:rPr lang="en-US" altLang="zh-CN" sz="950" dirty="0">
                <a:latin typeface="Helvetica" panose="020B0604020202020204" pitchFamily="34" charset="0"/>
                <a:ea typeface="黑体" panose="02010609060101010101" pitchFamily="49" charset="-122"/>
              </a:rPr>
              <a:t>5</a:t>
            </a:r>
            <a:r>
              <a:rPr lang="zh-CN" altLang="en-US" sz="950" dirty="0">
                <a:latin typeface="Helvetica" panose="020B0604020202020204" pitchFamily="34" charset="0"/>
                <a:ea typeface="黑体" panose="02010609060101010101" pitchFamily="49" charset="-122"/>
              </a:rPr>
              <a:t>种机器学习算法、上百种超参数组合模型的性能指标，主要包括</a:t>
            </a:r>
            <a:r>
              <a:rPr lang="en-US" altLang="zh-CN" sz="950" dirty="0" err="1">
                <a:solidFill>
                  <a:srgbClr val="C00000"/>
                </a:solidFill>
                <a:latin typeface="Helvetica" panose="020B0604020202020204" pitchFamily="34" charset="0"/>
                <a:ea typeface="黑体" panose="02010609060101010101" pitchFamily="49" charset="-122"/>
              </a:rPr>
              <a:t>LightGBM</a:t>
            </a:r>
            <a:r>
              <a:rPr lang="zh-CN" altLang="en-US" sz="950" dirty="0">
                <a:solidFill>
                  <a:srgbClr val="C00000"/>
                </a:solidFill>
                <a:latin typeface="Helvetica" panose="020B0604020202020204" pitchFamily="34" charset="0"/>
                <a:ea typeface="黑体" panose="02010609060101010101" pitchFamily="49" charset="-122"/>
              </a:rPr>
              <a:t>、</a:t>
            </a:r>
            <a:r>
              <a:rPr lang="en-US" altLang="zh-CN" sz="950" dirty="0">
                <a:solidFill>
                  <a:srgbClr val="C00000"/>
                </a:solidFill>
                <a:latin typeface="Helvetica" panose="020B0604020202020204" pitchFamily="34" charset="0"/>
                <a:ea typeface="黑体" panose="02010609060101010101" pitchFamily="49" charset="-122"/>
              </a:rPr>
              <a:t>LR</a:t>
            </a:r>
            <a:r>
              <a:rPr lang="zh-CN" altLang="en-US" sz="950" dirty="0">
                <a:solidFill>
                  <a:srgbClr val="C00000"/>
                </a:solidFill>
                <a:latin typeface="Helvetica" panose="020B0604020202020204" pitchFamily="34" charset="0"/>
                <a:ea typeface="黑体" panose="02010609060101010101" pitchFamily="49" charset="-122"/>
              </a:rPr>
              <a:t>、</a:t>
            </a:r>
            <a:r>
              <a:rPr lang="en-US" altLang="zh-CN" sz="950" dirty="0">
                <a:solidFill>
                  <a:srgbClr val="C00000"/>
                </a:solidFill>
                <a:latin typeface="Helvetica" panose="020B0604020202020204" pitchFamily="34" charset="0"/>
                <a:ea typeface="黑体" panose="02010609060101010101" pitchFamily="49" charset="-122"/>
              </a:rPr>
              <a:t>RF</a:t>
            </a:r>
            <a:r>
              <a:rPr lang="zh-CN" altLang="en-US" sz="950" dirty="0">
                <a:solidFill>
                  <a:srgbClr val="C00000"/>
                </a:solidFill>
                <a:latin typeface="Helvetica" panose="020B0604020202020204" pitchFamily="34" charset="0"/>
                <a:ea typeface="黑体" panose="02010609060101010101" pitchFamily="49" charset="-122"/>
              </a:rPr>
              <a:t>、</a:t>
            </a:r>
            <a:r>
              <a:rPr lang="en-US" altLang="zh-CN" sz="950" dirty="0" err="1">
                <a:solidFill>
                  <a:srgbClr val="C00000"/>
                </a:solidFill>
                <a:latin typeface="Helvetica" panose="020B0604020202020204" pitchFamily="34" charset="0"/>
                <a:ea typeface="黑体" panose="02010609060101010101" pitchFamily="49" charset="-122"/>
              </a:rPr>
              <a:t>XGBoost</a:t>
            </a:r>
            <a:r>
              <a:rPr lang="zh-CN" altLang="en-US" sz="950" dirty="0">
                <a:latin typeface="Helvetica" panose="020B0604020202020204" pitchFamily="34" charset="0"/>
                <a:ea typeface="黑体" panose="02010609060101010101" pitchFamily="49" charset="-122"/>
              </a:rPr>
              <a:t>以及</a:t>
            </a:r>
            <a:r>
              <a:rPr lang="en-US" altLang="zh-CN" sz="950" dirty="0">
                <a:solidFill>
                  <a:srgbClr val="C00000"/>
                </a:solidFill>
                <a:latin typeface="Helvetica" panose="020B0604020202020204" pitchFamily="34" charset="0"/>
                <a:ea typeface="黑体" panose="02010609060101010101" pitchFamily="49" charset="-122"/>
              </a:rPr>
              <a:t>KNN</a:t>
            </a:r>
            <a:r>
              <a:rPr lang="zh-CN" altLang="en-US" sz="950" dirty="0">
                <a:latin typeface="Helvetica" panose="020B0604020202020204" pitchFamily="34" charset="0"/>
                <a:ea typeface="黑体" panose="02010609060101010101" pitchFamily="49" charset="-122"/>
              </a:rPr>
              <a:t>等模型。</a:t>
            </a:r>
          </a:p>
        </p:txBody>
      </p:sp>
      <p:sp>
        <p:nvSpPr>
          <p:cNvPr id="50" name="箭头: 右 49">
            <a:extLst>
              <a:ext uri="{FF2B5EF4-FFF2-40B4-BE49-F238E27FC236}">
                <a16:creationId xmlns:a16="http://schemas.microsoft.com/office/drawing/2014/main" id="{9EBAF1E1-5B51-4230-BD3A-761628A60AA4}"/>
              </a:ext>
            </a:extLst>
          </p:cNvPr>
          <p:cNvSpPr/>
          <p:nvPr/>
        </p:nvSpPr>
        <p:spPr bwMode="auto">
          <a:xfrm>
            <a:off x="1756921" y="1954035"/>
            <a:ext cx="549227" cy="309651"/>
          </a:xfrm>
          <a:prstGeom prst="rightArrow">
            <a:avLst>
              <a:gd name="adj1" fmla="val 50000"/>
              <a:gd name="adj2" fmla="val 51659"/>
            </a:avLst>
          </a:prstGeom>
          <a:solidFill>
            <a:schemeClr val="bg1"/>
          </a:solidFill>
          <a:ln w="12700" cap="flat">
            <a:solidFill>
              <a:srgbClr val="000000"/>
            </a:solidFill>
            <a:prstDash val="solid"/>
            <a:round/>
          </a:ln>
        </p:spPr>
        <p:txBody>
          <a:bodyPr vert="horz" wrap="square" lIns="91440" tIns="45720" rIns="91440" bIns="45720" numCol="1" rtlCol="0" anchor="t" anchorCtr="0" compatLnSpc="1"/>
          <a:lstStyle/>
          <a:p>
            <a:pPr algn="ctr"/>
            <a:endParaRPr lang="zh-CN" altLang="en-US" dirty="0"/>
          </a:p>
        </p:txBody>
      </p:sp>
      <p:sp>
        <p:nvSpPr>
          <p:cNvPr id="51" name="箭头: 右 50">
            <a:extLst>
              <a:ext uri="{FF2B5EF4-FFF2-40B4-BE49-F238E27FC236}">
                <a16:creationId xmlns:a16="http://schemas.microsoft.com/office/drawing/2014/main" id="{E87D4F73-63D8-4BE9-9CD4-7DD8ECB5C992}"/>
              </a:ext>
            </a:extLst>
          </p:cNvPr>
          <p:cNvSpPr/>
          <p:nvPr/>
        </p:nvSpPr>
        <p:spPr bwMode="auto">
          <a:xfrm>
            <a:off x="5103909" y="1954035"/>
            <a:ext cx="549227" cy="309651"/>
          </a:xfrm>
          <a:prstGeom prst="rightArrow">
            <a:avLst/>
          </a:prstGeom>
          <a:solidFill>
            <a:schemeClr val="bg1"/>
          </a:solidFill>
          <a:ln w="1270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sp>
        <p:nvSpPr>
          <p:cNvPr id="3" name="矩形 2"/>
          <p:cNvSpPr/>
          <p:nvPr/>
        </p:nvSpPr>
        <p:spPr bwMode="auto">
          <a:xfrm>
            <a:off x="1690487" y="1590595"/>
            <a:ext cx="3327187" cy="5117566"/>
          </a:xfrm>
          <a:prstGeom prst="rect">
            <a:avLst/>
          </a:prstGeom>
          <a:solidFill>
            <a:srgbClr val="FFFFFF"/>
          </a:solidFill>
          <a:ln w="0" cap="flat">
            <a:noFill/>
            <a:prstDash val="solid"/>
            <a:round/>
          </a:ln>
        </p:spPr>
        <p:txBody>
          <a:bodyPr vert="horz" wrap="square" lIns="91440" tIns="45720" rIns="91440" bIns="45720" numCol="1" rtlCol="0" anchor="t" anchorCtr="0" compatLnSpc="1"/>
          <a:lstStyle/>
          <a:p>
            <a:pPr algn="ctr"/>
            <a:endParaRPr lang="zh-CN" altLang="en-US"/>
          </a:p>
        </p:txBody>
      </p:sp>
      <p:sp>
        <p:nvSpPr>
          <p:cNvPr id="16" name="矩形 15"/>
          <p:cNvSpPr/>
          <p:nvPr/>
        </p:nvSpPr>
        <p:spPr bwMode="auto">
          <a:xfrm>
            <a:off x="5017674" y="1590594"/>
            <a:ext cx="4126326" cy="5117567"/>
          </a:xfrm>
          <a:prstGeom prst="rect">
            <a:avLst/>
          </a:prstGeom>
          <a:solidFill>
            <a:srgbClr val="FFFFFF"/>
          </a:solidFill>
          <a:ln w="0" cap="flat">
            <a:noFill/>
            <a:prstDash val="solid"/>
            <a:round/>
          </a:ln>
        </p:spPr>
        <p:txBody>
          <a:bodyPr vert="horz" wrap="square" lIns="91440" tIns="45720" rIns="91440" bIns="45720" numCol="1" rtlCol="0" anchor="t" anchorCtr="0" compatLnSpc="1"/>
          <a:lstStyle/>
          <a:p>
            <a:pPr algn="ctr"/>
            <a:endParaRPr lang="zh-CN" altLang="en-US"/>
          </a:p>
        </p:txBody>
      </p:sp>
    </p:spTree>
    <p:extLst>
      <p:ext uri="{BB962C8B-B14F-4D97-AF65-F5344CB8AC3E}">
        <p14:creationId xmlns:p14="http://schemas.microsoft.com/office/powerpoint/2010/main" val="43247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已完成内容和取得的阶段性成果</a:t>
            </a:r>
          </a:p>
        </p:txBody>
      </p:sp>
      <p:graphicFrame>
        <p:nvGraphicFramePr>
          <p:cNvPr id="11" name="表格 10"/>
          <p:cNvGraphicFramePr>
            <a:graphicFrameLocks noGrp="1"/>
          </p:cNvGraphicFramePr>
          <p:nvPr>
            <p:extLst>
              <p:ext uri="{D42A27DB-BD31-4B8C-83A1-F6EECF244321}">
                <p14:modId xmlns:p14="http://schemas.microsoft.com/office/powerpoint/2010/main" val="1988389195"/>
              </p:ext>
            </p:extLst>
          </p:nvPr>
        </p:nvGraphicFramePr>
        <p:xfrm>
          <a:off x="691338" y="1605831"/>
          <a:ext cx="3906974" cy="1982521"/>
        </p:xfrm>
        <a:graphic>
          <a:graphicData uri="http://schemas.openxmlformats.org/drawingml/2006/table">
            <a:tbl>
              <a:tblPr bandRow="1">
                <a:tableStyleId>{7DF18680-E054-41AD-8BC1-D1AEF772440D}</a:tableStyleId>
              </a:tblPr>
              <a:tblGrid>
                <a:gridCol w="1519671">
                  <a:extLst>
                    <a:ext uri="{9D8B030D-6E8A-4147-A177-3AD203B41FA5}">
                      <a16:colId xmlns:a16="http://schemas.microsoft.com/office/drawing/2014/main" val="2124370706"/>
                    </a:ext>
                  </a:extLst>
                </a:gridCol>
                <a:gridCol w="2387303">
                  <a:extLst>
                    <a:ext uri="{9D8B030D-6E8A-4147-A177-3AD203B41FA5}">
                      <a16:colId xmlns:a16="http://schemas.microsoft.com/office/drawing/2014/main" val="726428150"/>
                    </a:ext>
                  </a:extLst>
                </a:gridCol>
              </a:tblGrid>
              <a:tr h="309769">
                <a:tc>
                  <a:txBody>
                    <a:bodyPr/>
                    <a:lstStyle/>
                    <a:p>
                      <a:pPr algn="ctr"/>
                      <a:r>
                        <a:rPr lang="zh-CN" altLang="en-US" sz="1400" baseline="0" dirty="0"/>
                        <a:t>采集日期</a:t>
                      </a:r>
                      <a:endParaRPr lang="zh-CN" altLang="en-US" sz="1400" b="0" baseline="0" dirty="0">
                        <a:solidFill>
                          <a:schemeClr val="bg1"/>
                        </a:solidFill>
                        <a:latin typeface="Helvetica" panose="020B0604020202020204" pitchFamily="34" charset="0"/>
                        <a:ea typeface="黑体" panose="02010609060101010101" pitchFamily="49" charset="-122"/>
                      </a:endParaRPr>
                    </a:p>
                  </a:txBody>
                  <a:tcPr anchor="ctr"/>
                </a:tc>
                <a:tc>
                  <a:txBody>
                    <a:bodyPr/>
                    <a:lstStyle/>
                    <a:p>
                      <a:pPr marL="180000" marR="0" indent="0" algn="l" defTabSz="685800" rtl="0" eaLnBrk="1" fontAlgn="auto" latinLnBrk="0" hangingPunct="1">
                        <a:lnSpc>
                          <a:spcPct val="100000"/>
                        </a:lnSpc>
                        <a:spcBef>
                          <a:spcPts val="0"/>
                        </a:spcBef>
                        <a:spcAft>
                          <a:spcPts val="0"/>
                        </a:spcAft>
                        <a:buClrTx/>
                        <a:buSzTx/>
                        <a:buFontTx/>
                        <a:buNone/>
                        <a:tabLst/>
                        <a:defRPr/>
                      </a:pPr>
                      <a:r>
                        <a:rPr lang="en-US" altLang="zh-CN" sz="1400" baseline="0" dirty="0"/>
                        <a:t>2019.05.06-2019.05.10</a:t>
                      </a:r>
                      <a:endParaRPr lang="zh-CN" altLang="en-US" sz="1400" b="0" baseline="0" dirty="0">
                        <a:solidFill>
                          <a:schemeClr val="bg1"/>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3872875012"/>
                  </a:ext>
                </a:extLst>
              </a:tr>
              <a:tr h="309769">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400" baseline="0" dirty="0"/>
                        <a:t>网络环境</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tc>
                  <a:txBody>
                    <a:bodyPr/>
                    <a:lstStyle/>
                    <a:p>
                      <a:pPr marL="180000" algn="l"/>
                      <a:r>
                        <a:rPr lang="en-US" altLang="zh-CN" sz="1400" baseline="0" dirty="0"/>
                        <a:t>1Gbps</a:t>
                      </a:r>
                      <a:r>
                        <a:rPr lang="zh-CN" altLang="en-US" sz="1400" baseline="0" dirty="0"/>
                        <a:t>高速网</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2765865007"/>
                  </a:ext>
                </a:extLst>
              </a:tr>
              <a:tr h="309769">
                <a:tc>
                  <a:txBody>
                    <a:bodyPr/>
                    <a:lstStyle/>
                    <a:p>
                      <a:pPr algn="ctr"/>
                      <a:r>
                        <a:rPr lang="zh-CN" altLang="en-US" sz="1400" baseline="0" dirty="0"/>
                        <a:t>主机数</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tc>
                  <a:txBody>
                    <a:bodyPr/>
                    <a:lstStyle/>
                    <a:p>
                      <a:pPr marL="180000" algn="l"/>
                      <a:r>
                        <a:rPr lang="en-US" altLang="zh-CN" sz="1400" baseline="0" dirty="0"/>
                        <a:t>96</a:t>
                      </a:r>
                      <a:r>
                        <a:rPr lang="zh-CN" altLang="en-US" sz="1400" baseline="0" dirty="0"/>
                        <a:t>万</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3362493328"/>
                  </a:ext>
                </a:extLst>
              </a:tr>
              <a:tr h="30976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400" baseline="0" dirty="0"/>
                        <a:t>会话数</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tc>
                  <a:txBody>
                    <a:bodyPr/>
                    <a:lstStyle/>
                    <a:p>
                      <a:pPr marL="180000" algn="l"/>
                      <a:r>
                        <a:rPr lang="en-US" altLang="zh-CN" sz="1400" baseline="0" dirty="0"/>
                        <a:t>928</a:t>
                      </a:r>
                      <a:r>
                        <a:rPr lang="zh-CN" altLang="en-US" sz="1400" baseline="0" dirty="0"/>
                        <a:t>万</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1174771563"/>
                  </a:ext>
                </a:extLst>
              </a:tr>
              <a:tr h="743445">
                <a:tc>
                  <a:txBody>
                    <a:bodyPr/>
                    <a:lstStyle/>
                    <a:p>
                      <a:pPr algn="ctr"/>
                      <a:r>
                        <a:rPr lang="zh-CN" altLang="en-US" sz="1400" baseline="0" dirty="0"/>
                        <a:t>主机属性</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tc>
                  <a:txBody>
                    <a:bodyPr/>
                    <a:lstStyle/>
                    <a:p>
                      <a:pPr marL="180000" algn="l"/>
                      <a:r>
                        <a:rPr lang="en-US" altLang="zh-CN" sz="1400" baseline="0" dirty="0"/>
                        <a:t>5</a:t>
                      </a:r>
                      <a:r>
                        <a:rPr lang="zh-CN" altLang="en-US" sz="1400" baseline="0" dirty="0"/>
                        <a:t>种操作系统类型；</a:t>
                      </a:r>
                      <a:endParaRPr lang="en-US" altLang="zh-CN" sz="1400" baseline="0" dirty="0"/>
                    </a:p>
                    <a:p>
                      <a:pPr marL="180000" algn="l"/>
                      <a:r>
                        <a:rPr lang="en-US" altLang="zh-CN" sz="1400" baseline="0" dirty="0"/>
                        <a:t>21</a:t>
                      </a:r>
                      <a:r>
                        <a:rPr lang="zh-CN" altLang="en-US" sz="1400" baseline="0" dirty="0"/>
                        <a:t>类操作系统版本；</a:t>
                      </a:r>
                      <a:endParaRPr lang="en-US" altLang="zh-CN" sz="1400" baseline="0" dirty="0"/>
                    </a:p>
                    <a:p>
                      <a:pPr marL="180000" algn="l"/>
                      <a:r>
                        <a:rPr lang="en-US" altLang="zh-CN" sz="1400" baseline="0" dirty="0"/>
                        <a:t>5</a:t>
                      </a:r>
                      <a:r>
                        <a:rPr lang="zh-CN" altLang="en-US" sz="1400" baseline="0" dirty="0"/>
                        <a:t>种浏览器类型</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1624370449"/>
                  </a:ext>
                </a:extLst>
              </a:tr>
            </a:tbl>
          </a:graphicData>
        </a:graphic>
      </p:graphicFrame>
      <p:sp>
        <p:nvSpPr>
          <p:cNvPr id="15" name="文本框 14"/>
          <p:cNvSpPr txBox="1"/>
          <p:nvPr/>
        </p:nvSpPr>
        <p:spPr>
          <a:xfrm>
            <a:off x="5164367" y="6459689"/>
            <a:ext cx="3107527" cy="325380"/>
          </a:xfrm>
          <a:prstGeom prst="rect">
            <a:avLst/>
          </a:prstGeom>
          <a:noFill/>
        </p:spPr>
        <p:txBody>
          <a:bodyPr wrap="square" rtlCol="0">
            <a:spAutoFit/>
          </a:bodyPr>
          <a:lstStyle/>
          <a:p>
            <a:pPr algn="ctr"/>
            <a:r>
              <a:rPr lang="zh-CN" altLang="en-US" sz="1200" dirty="0"/>
              <a:t>浏览器类型分布</a:t>
            </a:r>
          </a:p>
        </p:txBody>
      </p:sp>
      <p:pic>
        <p:nvPicPr>
          <p:cNvPr id="16" name="图片 15"/>
          <p:cNvPicPr>
            <a:picLocks noChangeAspect="1"/>
          </p:cNvPicPr>
          <p:nvPr/>
        </p:nvPicPr>
        <p:blipFill>
          <a:blip r:embed="rId3"/>
          <a:stretch>
            <a:fillRect/>
          </a:stretch>
        </p:blipFill>
        <p:spPr>
          <a:xfrm>
            <a:off x="5164367" y="4033380"/>
            <a:ext cx="3107527" cy="2426309"/>
          </a:xfrm>
          <a:prstGeom prst="rect">
            <a:avLst/>
          </a:prstGeom>
        </p:spPr>
      </p:pic>
      <p:grpSp>
        <p:nvGrpSpPr>
          <p:cNvPr id="18" name="组合 17"/>
          <p:cNvGrpSpPr/>
          <p:nvPr/>
        </p:nvGrpSpPr>
        <p:grpSpPr>
          <a:xfrm>
            <a:off x="973088" y="4003932"/>
            <a:ext cx="3375063" cy="2751689"/>
            <a:chOff x="5786521" y="1828285"/>
            <a:chExt cx="2520000" cy="2011699"/>
          </a:xfrm>
          <a:noFill/>
        </p:grpSpPr>
        <p:pic>
          <p:nvPicPr>
            <p:cNvPr id="13" name="图片 12"/>
            <p:cNvPicPr>
              <a:picLocks noChangeAspect="1"/>
            </p:cNvPicPr>
            <p:nvPr/>
          </p:nvPicPr>
          <p:blipFill>
            <a:blip r:embed="rId4"/>
            <a:stretch>
              <a:fillRect/>
            </a:stretch>
          </p:blipFill>
          <p:spPr>
            <a:xfrm>
              <a:off x="5786521" y="1828285"/>
              <a:ext cx="2520000" cy="1768638"/>
            </a:xfrm>
            <a:prstGeom prst="rect">
              <a:avLst/>
            </a:prstGeom>
            <a:grpFill/>
          </p:spPr>
        </p:pic>
        <p:sp>
          <p:nvSpPr>
            <p:cNvPr id="17" name="文本框 16"/>
            <p:cNvSpPr txBox="1"/>
            <p:nvPr/>
          </p:nvSpPr>
          <p:spPr>
            <a:xfrm>
              <a:off x="5786521" y="3588435"/>
              <a:ext cx="2520000" cy="251549"/>
            </a:xfrm>
            <a:prstGeom prst="rect">
              <a:avLst/>
            </a:prstGeom>
            <a:noFill/>
          </p:spPr>
          <p:txBody>
            <a:bodyPr wrap="square" rtlCol="0">
              <a:spAutoFit/>
            </a:bodyPr>
            <a:lstStyle/>
            <a:p>
              <a:pPr algn="ctr"/>
              <a:r>
                <a:rPr lang="zh-CN" altLang="en-US" sz="1200" dirty="0"/>
                <a:t>操作系统版本分布</a:t>
              </a:r>
            </a:p>
          </p:txBody>
        </p:sp>
      </p:grpSp>
      <p:sp>
        <p:nvSpPr>
          <p:cNvPr id="20" name="文本框 19"/>
          <p:cNvSpPr txBox="1"/>
          <p:nvPr/>
        </p:nvSpPr>
        <p:spPr>
          <a:xfrm>
            <a:off x="206925" y="908462"/>
            <a:ext cx="5190836" cy="369332"/>
          </a:xfrm>
          <a:prstGeom prst="rect">
            <a:avLst/>
          </a:prstGeom>
          <a:noFill/>
        </p:spPr>
        <p:txBody>
          <a:bodyPr wrap="square" rtlCol="0">
            <a:spAutoFit/>
          </a:bodyPr>
          <a:lstStyle/>
          <a:p>
            <a:r>
              <a:rPr lang="zh-CN" altLang="en-US" dirty="0"/>
              <a:t>研究内容一：复杂网络中的细粒度主机属性发现</a:t>
            </a:r>
          </a:p>
        </p:txBody>
      </p:sp>
      <p:sp>
        <p:nvSpPr>
          <p:cNvPr id="3" name="矩形 2"/>
          <p:cNvSpPr/>
          <p:nvPr/>
        </p:nvSpPr>
        <p:spPr bwMode="auto">
          <a:xfrm>
            <a:off x="973088" y="4095982"/>
            <a:ext cx="468605" cy="2228652"/>
          </a:xfrm>
          <a:prstGeom prst="rect">
            <a:avLst/>
          </a:prstGeom>
          <a:noFill/>
          <a:ln w="19050" cap="flat">
            <a:solidFill>
              <a:srgbClr val="C00000"/>
            </a:solidFill>
            <a:prstDash val="solid"/>
            <a:round/>
          </a:ln>
        </p:spPr>
        <p:txBody>
          <a:bodyPr vert="horz" wrap="square" lIns="91440" tIns="45720" rIns="91440" bIns="45720" numCol="1" rtlCol="0" anchor="t" anchorCtr="0" compatLnSpc="1"/>
          <a:lstStyle/>
          <a:p>
            <a:pPr algn="ctr"/>
            <a:endParaRPr lang="zh-CN" altLang="en-US"/>
          </a:p>
        </p:txBody>
      </p:sp>
      <p:sp>
        <p:nvSpPr>
          <p:cNvPr id="4" name="文本框 3"/>
          <p:cNvSpPr txBox="1"/>
          <p:nvPr/>
        </p:nvSpPr>
        <p:spPr>
          <a:xfrm>
            <a:off x="599376" y="4422907"/>
            <a:ext cx="373711" cy="1569660"/>
          </a:xfrm>
          <a:prstGeom prst="rect">
            <a:avLst/>
          </a:prstGeom>
          <a:noFill/>
        </p:spPr>
        <p:txBody>
          <a:bodyPr wrap="square" rtlCol="0">
            <a:spAutoFit/>
          </a:bodyPr>
          <a:lstStyle/>
          <a:p>
            <a:pPr algn="ctr"/>
            <a:r>
              <a:rPr lang="en-US" altLang="zh-CN" sz="1200" dirty="0">
                <a:solidFill>
                  <a:srgbClr val="C00000"/>
                </a:solidFill>
              </a:rPr>
              <a:t>21</a:t>
            </a:r>
            <a:r>
              <a:rPr lang="zh-CN" altLang="en-US" sz="1200" dirty="0">
                <a:solidFill>
                  <a:srgbClr val="C00000"/>
                </a:solidFill>
              </a:rPr>
              <a:t>种操作系统版本</a:t>
            </a:r>
          </a:p>
        </p:txBody>
      </p:sp>
      <p:sp>
        <p:nvSpPr>
          <p:cNvPr id="22" name="文本框 21"/>
          <p:cNvSpPr txBox="1"/>
          <p:nvPr/>
        </p:nvSpPr>
        <p:spPr>
          <a:xfrm>
            <a:off x="4721863" y="4554036"/>
            <a:ext cx="373711" cy="1384995"/>
          </a:xfrm>
          <a:prstGeom prst="rect">
            <a:avLst/>
          </a:prstGeom>
          <a:noFill/>
        </p:spPr>
        <p:txBody>
          <a:bodyPr wrap="square" rtlCol="0">
            <a:spAutoFit/>
          </a:bodyPr>
          <a:lstStyle/>
          <a:p>
            <a:pPr algn="ctr"/>
            <a:r>
              <a:rPr lang="en-US" altLang="zh-CN" sz="1200" dirty="0">
                <a:solidFill>
                  <a:srgbClr val="C00000"/>
                </a:solidFill>
              </a:rPr>
              <a:t>5</a:t>
            </a:r>
            <a:r>
              <a:rPr lang="zh-CN" altLang="en-US" sz="1200" dirty="0">
                <a:solidFill>
                  <a:srgbClr val="C00000"/>
                </a:solidFill>
              </a:rPr>
              <a:t>种浏览器类型</a:t>
            </a:r>
          </a:p>
        </p:txBody>
      </p:sp>
      <p:sp>
        <p:nvSpPr>
          <p:cNvPr id="23" name="矩形 22"/>
          <p:cNvSpPr/>
          <p:nvPr/>
        </p:nvSpPr>
        <p:spPr bwMode="auto">
          <a:xfrm>
            <a:off x="5095574" y="4170691"/>
            <a:ext cx="419000" cy="2043181"/>
          </a:xfrm>
          <a:prstGeom prst="rect">
            <a:avLst/>
          </a:prstGeom>
          <a:noFill/>
          <a:ln w="19050" cap="flat">
            <a:solidFill>
              <a:srgbClr val="C00000"/>
            </a:solidFill>
            <a:prstDash val="solid"/>
            <a:round/>
          </a:ln>
        </p:spPr>
        <p:txBody>
          <a:bodyPr vert="horz" wrap="square" lIns="91440" tIns="45720" rIns="91440" bIns="45720" numCol="1" rtlCol="0" anchor="t" anchorCtr="0" compatLnSpc="1"/>
          <a:lstStyle/>
          <a:p>
            <a:pPr algn="ctr"/>
            <a:endParaRPr lang="zh-CN" altLang="en-US"/>
          </a:p>
        </p:txBody>
      </p:sp>
      <p:sp>
        <p:nvSpPr>
          <p:cNvPr id="24" name="文本框 23"/>
          <p:cNvSpPr txBox="1"/>
          <p:nvPr/>
        </p:nvSpPr>
        <p:spPr>
          <a:xfrm>
            <a:off x="206924" y="1195686"/>
            <a:ext cx="5190836" cy="338554"/>
          </a:xfrm>
          <a:prstGeom prst="rect">
            <a:avLst/>
          </a:prstGeom>
          <a:noFill/>
        </p:spPr>
        <p:txBody>
          <a:bodyPr wrap="square" rtlCol="0">
            <a:spAutoFit/>
          </a:bodyPr>
          <a:lstStyle/>
          <a:p>
            <a:pPr marL="285750" indent="-285750">
              <a:buFont typeface="Wingdings" panose="05000000000000000000" pitchFamily="2" charset="2"/>
              <a:buChar char="p"/>
            </a:pPr>
            <a:r>
              <a:rPr lang="zh-CN" altLang="en-US" sz="1600" dirty="0">
                <a:solidFill>
                  <a:srgbClr val="C00000"/>
                </a:solidFill>
              </a:rPr>
              <a:t>数据收集</a:t>
            </a:r>
            <a:endParaRPr lang="en-US" altLang="zh-CN" sz="1600" dirty="0">
              <a:solidFill>
                <a:srgbClr val="C00000"/>
              </a:solidFill>
            </a:endParaRPr>
          </a:p>
        </p:txBody>
      </p:sp>
      <p:sp>
        <p:nvSpPr>
          <p:cNvPr id="19" name="文本框 18"/>
          <p:cNvSpPr txBox="1"/>
          <p:nvPr/>
        </p:nvSpPr>
        <p:spPr>
          <a:xfrm>
            <a:off x="5095575" y="3726933"/>
            <a:ext cx="3176319" cy="276999"/>
          </a:xfrm>
          <a:prstGeom prst="rect">
            <a:avLst/>
          </a:prstGeom>
          <a:noFill/>
        </p:spPr>
        <p:txBody>
          <a:bodyPr wrap="square" rtlCol="0">
            <a:spAutoFit/>
          </a:bodyPr>
          <a:lstStyle/>
          <a:p>
            <a:pPr algn="ctr"/>
            <a:r>
              <a:rPr lang="zh-CN" altLang="en-US" sz="1200" dirty="0"/>
              <a:t>操作系统类型分布</a:t>
            </a:r>
          </a:p>
        </p:txBody>
      </p:sp>
      <p:pic>
        <p:nvPicPr>
          <p:cNvPr id="6" name="图片 5"/>
          <p:cNvPicPr>
            <a:picLocks noChangeAspect="1"/>
          </p:cNvPicPr>
          <p:nvPr/>
        </p:nvPicPr>
        <p:blipFill>
          <a:blip r:embed="rId5"/>
          <a:stretch>
            <a:fillRect/>
          </a:stretch>
        </p:blipFill>
        <p:spPr>
          <a:xfrm>
            <a:off x="5089938" y="1502133"/>
            <a:ext cx="3181956" cy="2224800"/>
          </a:xfrm>
          <a:prstGeom prst="rect">
            <a:avLst/>
          </a:prstGeom>
        </p:spPr>
      </p:pic>
      <p:sp>
        <p:nvSpPr>
          <p:cNvPr id="21" name="文本框 20"/>
          <p:cNvSpPr txBox="1"/>
          <p:nvPr/>
        </p:nvSpPr>
        <p:spPr>
          <a:xfrm>
            <a:off x="4716227" y="2033030"/>
            <a:ext cx="378206" cy="1569660"/>
          </a:xfrm>
          <a:prstGeom prst="rect">
            <a:avLst/>
          </a:prstGeom>
          <a:noFill/>
        </p:spPr>
        <p:txBody>
          <a:bodyPr wrap="square" rtlCol="0">
            <a:spAutoFit/>
          </a:bodyPr>
          <a:lstStyle/>
          <a:p>
            <a:pPr algn="ctr"/>
            <a:r>
              <a:rPr lang="en-US" altLang="zh-CN" sz="1200" dirty="0">
                <a:solidFill>
                  <a:srgbClr val="C00000"/>
                </a:solidFill>
              </a:rPr>
              <a:t>5</a:t>
            </a:r>
            <a:r>
              <a:rPr lang="zh-CN" altLang="en-US" sz="1200" dirty="0">
                <a:solidFill>
                  <a:srgbClr val="C00000"/>
                </a:solidFill>
              </a:rPr>
              <a:t>种操作系统类型</a:t>
            </a:r>
          </a:p>
        </p:txBody>
      </p:sp>
      <p:sp>
        <p:nvSpPr>
          <p:cNvPr id="25" name="矩形 24"/>
          <p:cNvSpPr/>
          <p:nvPr/>
        </p:nvSpPr>
        <p:spPr bwMode="auto">
          <a:xfrm>
            <a:off x="5089937" y="1667702"/>
            <a:ext cx="378207" cy="1987250"/>
          </a:xfrm>
          <a:prstGeom prst="rect">
            <a:avLst/>
          </a:prstGeom>
          <a:noFill/>
          <a:ln w="19050" cap="flat">
            <a:solidFill>
              <a:srgbClr val="C00000"/>
            </a:solidFill>
            <a:prstDash val="solid"/>
            <a:round/>
          </a:ln>
        </p:spPr>
        <p:txBody>
          <a:bodyPr vert="horz" wrap="square" lIns="91440" tIns="45720" rIns="91440" bIns="45720" numCol="1" rtlCol="0" anchor="t" anchorCtr="0" compatLnSpc="1"/>
          <a:lstStyle/>
          <a:p>
            <a:pPr algn="ctr"/>
            <a:endParaRPr lang="zh-CN" altLang="en-US"/>
          </a:p>
        </p:txBody>
      </p:sp>
    </p:spTree>
    <p:extLst>
      <p:ext uri="{BB962C8B-B14F-4D97-AF65-F5344CB8AC3E}">
        <p14:creationId xmlns:p14="http://schemas.microsoft.com/office/powerpoint/2010/main" val="130050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 grpId="0" animBg="1"/>
      <p:bldP spid="4" grpId="0"/>
      <p:bldP spid="22" grpId="0"/>
      <p:bldP spid="23" grpId="0" animBg="1"/>
      <p:bldP spid="19" grpId="0"/>
      <p:bldP spid="21" grpId="0"/>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已完成内容和取得的阶段性成果</a:t>
            </a:r>
          </a:p>
        </p:txBody>
      </p:sp>
      <p:graphicFrame>
        <p:nvGraphicFramePr>
          <p:cNvPr id="7" name="表格 6"/>
          <p:cNvGraphicFramePr>
            <a:graphicFrameLocks noGrp="1"/>
          </p:cNvGraphicFramePr>
          <p:nvPr>
            <p:extLst>
              <p:ext uri="{D42A27DB-BD31-4B8C-83A1-F6EECF244321}">
                <p14:modId xmlns:p14="http://schemas.microsoft.com/office/powerpoint/2010/main" val="2995472534"/>
              </p:ext>
            </p:extLst>
          </p:nvPr>
        </p:nvGraphicFramePr>
        <p:xfrm>
          <a:off x="366953" y="1821464"/>
          <a:ext cx="8229089" cy="4298880"/>
        </p:xfrm>
        <a:graphic>
          <a:graphicData uri="http://schemas.openxmlformats.org/drawingml/2006/table">
            <a:tbl>
              <a:tblPr firstRow="1" bandRow="1">
                <a:tableStyleId>{D7AC3CCA-C797-4891-BE02-D94E43425B78}</a:tableStyleId>
              </a:tblPr>
              <a:tblGrid>
                <a:gridCol w="1044958">
                  <a:extLst>
                    <a:ext uri="{9D8B030D-6E8A-4147-A177-3AD203B41FA5}">
                      <a16:colId xmlns:a16="http://schemas.microsoft.com/office/drawing/2014/main" val="2124370706"/>
                    </a:ext>
                  </a:extLst>
                </a:gridCol>
                <a:gridCol w="3136355">
                  <a:extLst>
                    <a:ext uri="{9D8B030D-6E8A-4147-A177-3AD203B41FA5}">
                      <a16:colId xmlns:a16="http://schemas.microsoft.com/office/drawing/2014/main" val="726428150"/>
                    </a:ext>
                  </a:extLst>
                </a:gridCol>
                <a:gridCol w="2126612">
                  <a:extLst>
                    <a:ext uri="{9D8B030D-6E8A-4147-A177-3AD203B41FA5}">
                      <a16:colId xmlns:a16="http://schemas.microsoft.com/office/drawing/2014/main" val="377860249"/>
                    </a:ext>
                  </a:extLst>
                </a:gridCol>
                <a:gridCol w="1921164">
                  <a:extLst>
                    <a:ext uri="{9D8B030D-6E8A-4147-A177-3AD203B41FA5}">
                      <a16:colId xmlns:a16="http://schemas.microsoft.com/office/drawing/2014/main" val="2334064337"/>
                    </a:ext>
                  </a:extLst>
                </a:gridCol>
              </a:tblGrid>
              <a:tr h="242023">
                <a:tc>
                  <a:txBody>
                    <a:bodyPr/>
                    <a:lstStyle/>
                    <a:p>
                      <a:pPr algn="ctr"/>
                      <a:r>
                        <a:rPr lang="zh-CN" altLang="en-US" sz="1600" b="1" baseline="0" dirty="0">
                          <a:latin typeface="Arial" panose="020B0604020202020204" pitchFamily="34" charset="0"/>
                          <a:ea typeface="黑体" panose="02010609060101010101" pitchFamily="49" charset="-122"/>
                        </a:rPr>
                        <a:t>协议</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noFill/>
                  </a:tcPr>
                </a:tc>
                <a:tc>
                  <a:txBody>
                    <a:bodyPr/>
                    <a:lstStyle/>
                    <a:p>
                      <a:pPr marL="180000" marR="0" indent="0" algn="l" defTabSz="685800" rtl="0" eaLnBrk="1" fontAlgn="auto" latinLnBrk="0" hangingPunct="1">
                        <a:lnSpc>
                          <a:spcPct val="100000"/>
                        </a:lnSpc>
                        <a:spcBef>
                          <a:spcPts val="0"/>
                        </a:spcBef>
                        <a:spcAft>
                          <a:spcPts val="0"/>
                        </a:spcAft>
                        <a:buClrTx/>
                        <a:buSzTx/>
                        <a:buFontTx/>
                        <a:buNone/>
                        <a:tabLst/>
                        <a:defRPr/>
                      </a:pPr>
                      <a:r>
                        <a:rPr lang="zh-CN" altLang="en-US" sz="1600" b="1" baseline="0" dirty="0">
                          <a:latin typeface="Arial" panose="020B0604020202020204" pitchFamily="34" charset="0"/>
                          <a:ea typeface="黑体" panose="02010609060101010101" pitchFamily="49" charset="-122"/>
                        </a:rPr>
                        <a:t>特征</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noFill/>
                  </a:tcPr>
                </a:tc>
                <a:tc>
                  <a:txBody>
                    <a:bodyPr/>
                    <a:lstStyle/>
                    <a:p>
                      <a:pPr marL="180000" marR="0" indent="0" algn="l" defTabSz="685800" rtl="0" eaLnBrk="1" fontAlgn="auto" latinLnBrk="0" hangingPunct="1">
                        <a:lnSpc>
                          <a:spcPct val="100000"/>
                        </a:lnSpc>
                        <a:spcBef>
                          <a:spcPts val="0"/>
                        </a:spcBef>
                        <a:spcAft>
                          <a:spcPts val="0"/>
                        </a:spcAft>
                        <a:buClrTx/>
                        <a:buSzTx/>
                        <a:buFontTx/>
                        <a:buNone/>
                        <a:tabLst/>
                        <a:defRPr/>
                      </a:pPr>
                      <a:r>
                        <a:rPr lang="zh-CN" altLang="en-US" sz="1600" b="1" baseline="0" dirty="0">
                          <a:latin typeface="Arial" panose="020B0604020202020204" pitchFamily="34" charset="0"/>
                          <a:ea typeface="黑体" panose="02010609060101010101" pitchFamily="49" charset="-122"/>
                        </a:rPr>
                        <a:t>说明</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600" b="1" baseline="0" dirty="0">
                          <a:latin typeface="Arial" panose="020B0604020202020204" pitchFamily="34" charset="0"/>
                          <a:ea typeface="黑体" panose="02010609060101010101" pitchFamily="49" charset="-122"/>
                        </a:rPr>
                        <a:t>重要性</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958805620"/>
                  </a:ext>
                </a:extLst>
              </a:tr>
              <a:tr h="220021">
                <a:tc rowSpan="3">
                  <a:txBody>
                    <a:bodyPr/>
                    <a:lstStyle/>
                    <a:p>
                      <a:pPr algn="ctr"/>
                      <a:r>
                        <a:rPr lang="en-US" altLang="zh-CN" sz="1600" b="1" baseline="0" dirty="0">
                          <a:latin typeface="Helvetica" panose="020B0604020202020204" pitchFamily="34" charset="0"/>
                          <a:ea typeface="黑体" panose="02010609060101010101" pitchFamily="49" charset="-122"/>
                        </a:rPr>
                        <a:t>IP</a:t>
                      </a:r>
                      <a:endParaRPr lang="zh-CN" altLang="en-US" sz="1600" b="1"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marL="180000" marR="0" indent="0" algn="l" defTabSz="685800" rtl="0" eaLnBrk="1" fontAlgn="auto" latinLnBrk="0" hangingPunct="1">
                        <a:lnSpc>
                          <a:spcPct val="100000"/>
                        </a:lnSpc>
                        <a:spcBef>
                          <a:spcPts val="0"/>
                        </a:spcBef>
                        <a:spcAft>
                          <a:spcPts val="0"/>
                        </a:spcAft>
                        <a:buClrTx/>
                        <a:buSzTx/>
                        <a:buFontTx/>
                        <a:buNone/>
                        <a:tabLst/>
                        <a:defRPr/>
                      </a:pPr>
                      <a:r>
                        <a:rPr lang="en-US" altLang="zh-CN" sz="1400" b="0" baseline="0" dirty="0">
                          <a:latin typeface="Helvetica" panose="020B0604020202020204" pitchFamily="34" charset="0"/>
                          <a:ea typeface="黑体" panose="02010609060101010101" pitchFamily="49" charset="-122"/>
                        </a:rPr>
                        <a:t>Time to live</a:t>
                      </a:r>
                      <a:endParaRPr lang="zh-CN" altLang="en-US" sz="1400" b="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marL="180000" marR="0" indent="0" algn="l" defTabSz="685800" rtl="0" eaLnBrk="1" fontAlgn="auto" latinLnBrk="0" hangingPunct="1">
                        <a:lnSpc>
                          <a:spcPct val="100000"/>
                        </a:lnSpc>
                        <a:spcBef>
                          <a:spcPts val="0"/>
                        </a:spcBef>
                        <a:spcAft>
                          <a:spcPts val="0"/>
                        </a:spcAft>
                        <a:buClrTx/>
                        <a:buSzTx/>
                        <a:buFontTx/>
                        <a:buNone/>
                        <a:tabLst/>
                        <a:defRPr/>
                      </a:pPr>
                      <a:r>
                        <a:rPr lang="zh-CN" altLang="en-US" sz="1400" b="0" baseline="0" dirty="0">
                          <a:latin typeface="Arial" panose="020B0604020202020204" pitchFamily="34" charset="0"/>
                          <a:ea typeface="黑体" panose="02010609060101010101" pitchFamily="49" charset="-122"/>
                        </a:rPr>
                        <a:t>跳数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marL="0" algn="ctr"/>
                      <a:r>
                        <a:rPr lang="en-US" altLang="zh-CN" dirty="0"/>
                        <a:t>0.041</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extLst>
                  <a:ext uri="{0D108BD9-81ED-4DB2-BD59-A6C34878D82A}">
                    <a16:rowId xmlns:a16="http://schemas.microsoft.com/office/drawing/2014/main" val="3872875012"/>
                  </a:ext>
                </a:extLst>
              </a:tr>
              <a:tr h="220021">
                <a:tc vMerge="1">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zh-CN" altLang="en-US" sz="1600" dirty="0"/>
                    </a:p>
                  </a:txBody>
                  <a:tcPr anchor="ctr">
                    <a:noFill/>
                  </a:tcPr>
                </a:tc>
                <a:tc>
                  <a:txBody>
                    <a:bodyPr/>
                    <a:lstStyle/>
                    <a:p>
                      <a:pPr marL="180000" algn="l"/>
                      <a:r>
                        <a:rPr lang="en-US" altLang="zh-CN" sz="1400" baseline="0" dirty="0">
                          <a:latin typeface="Helvetica" panose="020B0604020202020204" pitchFamily="34" charset="0"/>
                          <a:ea typeface="黑体" panose="02010609060101010101" pitchFamily="49" charset="-122"/>
                        </a:rPr>
                        <a:t>Total length</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80000" algn="l"/>
                      <a:r>
                        <a:rPr lang="en-US" altLang="zh-CN" sz="1400" baseline="0" dirty="0">
                          <a:latin typeface="Arial" panose="020B0604020202020204" pitchFamily="34" charset="0"/>
                          <a:ea typeface="黑体" panose="02010609060101010101" pitchFamily="49" charset="-122"/>
                        </a:rPr>
                        <a:t>IP</a:t>
                      </a:r>
                      <a:r>
                        <a:rPr lang="zh-CN" altLang="en-US" sz="1400" baseline="0" dirty="0">
                          <a:latin typeface="Arial" panose="020B0604020202020204" pitchFamily="34" charset="0"/>
                          <a:ea typeface="黑体" panose="02010609060101010101" pitchFamily="49" charset="-122"/>
                        </a:rPr>
                        <a:t>包长</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a:r>
                        <a:rPr lang="en-US" altLang="zh-CN" dirty="0">
                          <a:solidFill>
                            <a:srgbClr val="C00000"/>
                          </a:solidFill>
                        </a:rPr>
                        <a:t>0.148</a:t>
                      </a:r>
                      <a:endParaRPr lang="zh-CN" altLang="en-US" dirty="0">
                        <a:solidFill>
                          <a:srgbClr val="C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65865007"/>
                  </a:ext>
                </a:extLst>
              </a:tr>
              <a:tr h="220021">
                <a:tc vMerge="1">
                  <a:txBody>
                    <a:bodyPr/>
                    <a:lstStyle/>
                    <a:p>
                      <a:pPr algn="ctr"/>
                      <a:endParaRPr lang="zh-CN" altLang="en-US" sz="1600" dirty="0"/>
                    </a:p>
                  </a:txBody>
                  <a:tcPr anchor="ctr">
                    <a:noFill/>
                  </a:tcPr>
                </a:tc>
                <a:tc>
                  <a:txBody>
                    <a:bodyPr/>
                    <a:lstStyle/>
                    <a:p>
                      <a:pPr marL="180000" algn="l"/>
                      <a:r>
                        <a:rPr lang="en-US" altLang="zh-CN" sz="1400" baseline="0" dirty="0">
                          <a:latin typeface="Helvetica" panose="020B0604020202020204" pitchFamily="34" charset="0"/>
                          <a:ea typeface="黑体" panose="02010609060101010101" pitchFamily="49" charset="-122"/>
                        </a:rPr>
                        <a:t>Fragment flag</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180000" algn="l"/>
                      <a:r>
                        <a:rPr lang="zh-CN" altLang="en-US" sz="1400" baseline="0" dirty="0">
                          <a:latin typeface="Arial" panose="020B0604020202020204" pitchFamily="34" charset="0"/>
                          <a:ea typeface="黑体" panose="02010609060101010101" pitchFamily="49" charset="-122"/>
                        </a:rPr>
                        <a:t>分片标识</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algn="ctr"/>
                      <a:r>
                        <a:rPr lang="en-US" altLang="zh-CN" sz="1400" baseline="0" dirty="0">
                          <a:latin typeface="Arial" panose="020B0604020202020204" pitchFamily="34" charset="0"/>
                          <a:ea typeface="黑体" panose="02010609060101010101" pitchFamily="49" charset="-122"/>
                        </a:rPr>
                        <a:t>0.003</a:t>
                      </a:r>
                      <a:endParaRPr lang="zh-CN" altLang="en-US" sz="1400" baseline="0" dirty="0">
                        <a:latin typeface="Arial"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3362493328"/>
                  </a:ext>
                </a:extLst>
              </a:tr>
              <a:tr h="297088">
                <a:tc rowSpan="4">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b="1" baseline="0" dirty="0">
                          <a:latin typeface="Helvetica" panose="020B0604020202020204" pitchFamily="34" charset="0"/>
                          <a:ea typeface="黑体" panose="02010609060101010101" pitchFamily="49" charset="-122"/>
                        </a:rPr>
                        <a:t>TCP</a:t>
                      </a:r>
                      <a:endParaRPr lang="zh-CN" altLang="en-US" sz="1600" b="1"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marL="180000" algn="l"/>
                      <a:r>
                        <a:rPr lang="en-US" altLang="zh-CN" sz="1400" baseline="0" dirty="0">
                          <a:latin typeface="Helvetica" panose="020B0604020202020204" pitchFamily="34" charset="0"/>
                          <a:ea typeface="黑体" panose="02010609060101010101" pitchFamily="49" charset="-122"/>
                        </a:rPr>
                        <a:t>Window size</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marL="180000" algn="l"/>
                      <a:r>
                        <a:rPr lang="en-US" altLang="zh-CN" sz="1400" baseline="0" dirty="0">
                          <a:latin typeface="Arial" panose="020B0604020202020204" pitchFamily="34" charset="0"/>
                          <a:ea typeface="黑体" panose="02010609060101010101" pitchFamily="49" charset="-122"/>
                        </a:rPr>
                        <a:t>TCP</a:t>
                      </a:r>
                      <a:r>
                        <a:rPr lang="zh-CN" altLang="en-US" sz="1400" baseline="0" dirty="0">
                          <a:latin typeface="Arial" panose="020B0604020202020204" pitchFamily="34" charset="0"/>
                          <a:ea typeface="黑体" panose="02010609060101010101" pitchFamily="49" charset="-122"/>
                        </a:rPr>
                        <a:t>窗口大小</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marL="0" algn="ctr"/>
                      <a:r>
                        <a:rPr lang="en-US" altLang="zh-CN" sz="1400" baseline="0" dirty="0">
                          <a:solidFill>
                            <a:srgbClr val="C00000"/>
                          </a:solidFill>
                          <a:latin typeface="Arial" panose="020B0604020202020204" pitchFamily="34" charset="0"/>
                          <a:ea typeface="黑体" panose="02010609060101010101" pitchFamily="49" charset="-122"/>
                        </a:rPr>
                        <a:t>0.280</a:t>
                      </a:r>
                      <a:endParaRPr lang="zh-CN" altLang="en-US" sz="1400" baseline="0" dirty="0">
                        <a:solidFill>
                          <a:srgbClr val="C00000"/>
                        </a:solidFill>
                        <a:latin typeface="Arial"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extLst>
                  <a:ext uri="{0D108BD9-81ED-4DB2-BD59-A6C34878D82A}">
                    <a16:rowId xmlns:a16="http://schemas.microsoft.com/office/drawing/2014/main" val="1174771563"/>
                  </a:ext>
                </a:extLst>
              </a:tr>
              <a:tr h="297088">
                <a:tc vMerge="1">
                  <a:txBody>
                    <a:bodyPr/>
                    <a:lstStyle/>
                    <a:p>
                      <a:pPr algn="ctr"/>
                      <a:endParaRPr lang="zh-CN" altLang="en-US" sz="1600" dirty="0"/>
                    </a:p>
                  </a:txBody>
                  <a:tcPr anchor="ctr">
                    <a:noFill/>
                  </a:tcPr>
                </a:tc>
                <a:tc>
                  <a:txBody>
                    <a:bodyPr/>
                    <a:lstStyle/>
                    <a:p>
                      <a:pPr marL="180000" algn="l"/>
                      <a:r>
                        <a:rPr lang="en-US" altLang="zh-CN" sz="1400" baseline="0" dirty="0">
                          <a:latin typeface="Helvetica" panose="020B0604020202020204" pitchFamily="34" charset="0"/>
                          <a:ea typeface="黑体" panose="02010609060101010101" pitchFamily="49" charset="-122"/>
                        </a:rPr>
                        <a:t>Window scale</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80000" algn="l"/>
                      <a:r>
                        <a:rPr lang="zh-CN" altLang="en-US" sz="1400" baseline="0" dirty="0">
                          <a:latin typeface="Arial" panose="020B0604020202020204" pitchFamily="34" charset="0"/>
                          <a:ea typeface="黑体" panose="02010609060101010101" pitchFamily="49" charset="-122"/>
                        </a:rPr>
                        <a:t>窗口缩放因子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a:r>
                        <a:rPr lang="en-US" altLang="zh-CN" sz="1400" baseline="0" dirty="0">
                          <a:solidFill>
                            <a:schemeClr val="tx1"/>
                          </a:solidFill>
                          <a:latin typeface="Arial" panose="020B0604020202020204" pitchFamily="34" charset="0"/>
                          <a:ea typeface="黑体" panose="02010609060101010101" pitchFamily="49" charset="-122"/>
                        </a:rPr>
                        <a:t>0.088</a:t>
                      </a:r>
                      <a:endParaRPr lang="zh-CN" altLang="en-US" sz="1400" baseline="0" dirty="0">
                        <a:solidFill>
                          <a:schemeClr val="tx1"/>
                        </a:solidFill>
                        <a:latin typeface="Arial"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24370449"/>
                  </a:ext>
                </a:extLst>
              </a:tr>
              <a:tr h="302243">
                <a:tc vMerge="1">
                  <a:txBody>
                    <a:bodyPr/>
                    <a:lstStyle/>
                    <a:p>
                      <a:pPr algn="ctr"/>
                      <a:endParaRPr lang="zh-CN" altLang="en-US" sz="1600" dirty="0"/>
                    </a:p>
                  </a:txBody>
                  <a:tcPr anchor="ctr">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latin typeface="Helvetica" panose="020B0604020202020204" pitchFamily="34" charset="0"/>
                          <a:ea typeface="黑体" panose="02010609060101010101" pitchFamily="49" charset="-122"/>
                        </a:rPr>
                        <a:t>Maximum segment size</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latin typeface="Arial" panose="020B0604020202020204" pitchFamily="34" charset="0"/>
                          <a:ea typeface="黑体" panose="02010609060101010101" pitchFamily="49" charset="-122"/>
                        </a:rPr>
                        <a:t>TCP</a:t>
                      </a:r>
                      <a:r>
                        <a:rPr lang="zh-CN" altLang="en-US" sz="1400" baseline="0" dirty="0">
                          <a:latin typeface="Arial" panose="020B0604020202020204" pitchFamily="34" charset="0"/>
                          <a:ea typeface="黑体" panose="02010609060101010101" pitchFamily="49" charset="-122"/>
                        </a:rPr>
                        <a:t>最大分片长度</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aseline="0" dirty="0">
                          <a:latin typeface="Arial" panose="020B0604020202020204" pitchFamily="34" charset="0"/>
                          <a:ea typeface="黑体" panose="02010609060101010101" pitchFamily="49" charset="-122"/>
                        </a:rPr>
                        <a:t>0.053</a:t>
                      </a:r>
                      <a:endParaRPr lang="zh-CN" altLang="en-US" sz="1400" baseline="0" dirty="0">
                        <a:latin typeface="Arial"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72914051"/>
                  </a:ext>
                </a:extLst>
              </a:tr>
              <a:tr h="290773">
                <a:tc vMerge="1">
                  <a:txBody>
                    <a:bodyPr/>
                    <a:lstStyle/>
                    <a:p>
                      <a:pPr algn="ctr"/>
                      <a:endParaRPr lang="zh-CN" altLang="en-US" sz="1600" dirty="0"/>
                    </a:p>
                  </a:txBody>
                  <a:tcPr anchor="ctr">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latin typeface="Helvetica" panose="020B0604020202020204" pitchFamily="34" charset="0"/>
                          <a:ea typeface="黑体" panose="02010609060101010101" pitchFamily="49" charset="-122"/>
                        </a:rPr>
                        <a:t>Option type codes sequence</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zh-CN" altLang="en-US" sz="1400" baseline="0" dirty="0">
                          <a:latin typeface="Arial" panose="020B0604020202020204" pitchFamily="34" charset="0"/>
                          <a:ea typeface="黑体" panose="02010609060101010101" pitchFamily="49" charset="-122"/>
                        </a:rPr>
                        <a:t>可选项序列</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aseline="0" dirty="0">
                          <a:solidFill>
                            <a:srgbClr val="C00000"/>
                          </a:solidFill>
                          <a:latin typeface="Arial" panose="020B0604020202020204" pitchFamily="34" charset="0"/>
                          <a:ea typeface="黑体" panose="02010609060101010101" pitchFamily="49" charset="-122"/>
                        </a:rPr>
                        <a:t>0.161</a:t>
                      </a:r>
                      <a:endParaRPr lang="zh-CN" altLang="en-US" sz="1400" baseline="0" dirty="0">
                        <a:solidFill>
                          <a:srgbClr val="C00000"/>
                        </a:solidFill>
                        <a:latin typeface="Arial"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765116422"/>
                  </a:ext>
                </a:extLst>
              </a:tr>
              <a:tr h="220021">
                <a:tc rowSpan="6">
                  <a:txBody>
                    <a:bodyPr/>
                    <a:lstStyle/>
                    <a:p>
                      <a:pPr algn="ctr"/>
                      <a:r>
                        <a:rPr lang="en-US" altLang="zh-CN" sz="1600" b="1" baseline="0" dirty="0">
                          <a:latin typeface="Helvetica" panose="020B0604020202020204" pitchFamily="34" charset="0"/>
                          <a:ea typeface="黑体" panose="02010609060101010101" pitchFamily="49" charset="-122"/>
                        </a:rPr>
                        <a:t>TLS</a:t>
                      </a:r>
                      <a:endParaRPr lang="zh-CN" altLang="en-US" sz="1600" b="1"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solidFill>
                      <a:prstDash val="solid"/>
                      <a:round/>
                      <a:headEnd type="none" w="med" len="med"/>
                      <a:tailEnd type="none" w="med" len="med"/>
                    </a:lnB>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latin typeface="Helvetica" panose="020B0604020202020204" pitchFamily="34" charset="0"/>
                          <a:ea typeface="黑体" panose="02010609060101010101" pitchFamily="49" charset="-122"/>
                        </a:rPr>
                        <a:t>TLS version</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zh-CN" altLang="en-US" sz="1400" baseline="0" dirty="0">
                          <a:latin typeface="Arial" panose="020B0604020202020204" pitchFamily="34" charset="0"/>
                          <a:ea typeface="黑体" panose="02010609060101010101" pitchFamily="49" charset="-122"/>
                        </a:rPr>
                        <a:t>版本</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aseline="0" dirty="0">
                          <a:solidFill>
                            <a:schemeClr val="tx1"/>
                          </a:solidFill>
                          <a:latin typeface="Arial" panose="020B0604020202020204" pitchFamily="34" charset="0"/>
                          <a:ea typeface="黑体" panose="02010609060101010101" pitchFamily="49" charset="-122"/>
                        </a:rPr>
                        <a:t>0.007</a:t>
                      </a:r>
                      <a:endParaRPr lang="zh-CN" altLang="en-US" sz="1400" baseline="0" dirty="0">
                        <a:solidFill>
                          <a:schemeClr val="tx1"/>
                        </a:solidFill>
                        <a:latin typeface="Arial"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extLst>
                  <a:ext uri="{0D108BD9-81ED-4DB2-BD59-A6C34878D82A}">
                    <a16:rowId xmlns:a16="http://schemas.microsoft.com/office/drawing/2014/main" val="115803704"/>
                  </a:ext>
                </a:extLst>
              </a:tr>
              <a:tr h="220021">
                <a:tc vMerge="1">
                  <a:txBody>
                    <a:bodyPr/>
                    <a:lstStyle/>
                    <a:p>
                      <a:pPr algn="ctr"/>
                      <a:endParaRPr lang="zh-CN" altLang="en-US" sz="1600" dirty="0"/>
                    </a:p>
                  </a:txBody>
                  <a:tcPr anchor="ctr">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latin typeface="Helvetica" panose="020B0604020202020204" pitchFamily="34" charset="0"/>
                          <a:ea typeface="黑体" panose="02010609060101010101" pitchFamily="49" charset="-122"/>
                        </a:rPr>
                        <a:t>Extensions length</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zh-CN" altLang="en-US" sz="1400" baseline="0" dirty="0">
                          <a:latin typeface="Arial" panose="020B0604020202020204" pitchFamily="34" charset="0"/>
                          <a:ea typeface="黑体" panose="02010609060101010101" pitchFamily="49" charset="-122"/>
                        </a:rPr>
                        <a:t>扩展长度</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aseline="0" dirty="0">
                          <a:solidFill>
                            <a:schemeClr val="tx1"/>
                          </a:solidFill>
                          <a:latin typeface="Arial" panose="020B0604020202020204" pitchFamily="34" charset="0"/>
                          <a:ea typeface="黑体" panose="02010609060101010101" pitchFamily="49" charset="-122"/>
                        </a:rPr>
                        <a:t>0.012</a:t>
                      </a:r>
                      <a:endParaRPr lang="zh-CN" altLang="en-US" sz="1400" baseline="0" dirty="0">
                        <a:solidFill>
                          <a:schemeClr val="tx1"/>
                        </a:solidFill>
                        <a:latin typeface="Arial"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144927435"/>
                  </a:ext>
                </a:extLst>
              </a:tr>
              <a:tr h="302243">
                <a:tc vMerge="1">
                  <a:txBody>
                    <a:bodyPr/>
                    <a:lstStyle/>
                    <a:p>
                      <a:pPr algn="ctr"/>
                      <a:endParaRPr lang="zh-CN" altLang="en-US" sz="1600" dirty="0"/>
                    </a:p>
                  </a:txBody>
                  <a:tcPr anchor="ctr">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latin typeface="Helvetica" panose="020B0604020202020204" pitchFamily="34" charset="0"/>
                          <a:ea typeface="黑体" panose="02010609060101010101" pitchFamily="49" charset="-122"/>
                        </a:rPr>
                        <a:t>Cipher suite codes sequence</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zh-CN" altLang="en-US" sz="1400" baseline="0" dirty="0">
                          <a:latin typeface="Arial" panose="020B0604020202020204" pitchFamily="34" charset="0"/>
                          <a:ea typeface="黑体" panose="02010609060101010101" pitchFamily="49" charset="-122"/>
                        </a:rPr>
                        <a:t>密钥算法套件序列</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aseline="0" dirty="0">
                          <a:solidFill>
                            <a:srgbClr val="C00000"/>
                          </a:solidFill>
                          <a:latin typeface="Arial" panose="020B0604020202020204" pitchFamily="34" charset="0"/>
                          <a:ea typeface="黑体" panose="02010609060101010101" pitchFamily="49" charset="-122"/>
                        </a:rPr>
                        <a:t>0.096</a:t>
                      </a:r>
                      <a:endParaRPr lang="zh-CN" altLang="en-US" sz="1400" baseline="0" dirty="0">
                        <a:solidFill>
                          <a:srgbClr val="C00000"/>
                        </a:solidFill>
                        <a:latin typeface="Arial"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991882697"/>
                  </a:ext>
                </a:extLst>
              </a:tr>
              <a:tr h="297088">
                <a:tc vMerge="1">
                  <a:txBody>
                    <a:bodyPr/>
                    <a:lstStyle/>
                    <a:p>
                      <a:pPr algn="ctr"/>
                      <a:endParaRPr lang="zh-CN" altLang="en-US" sz="1600" dirty="0"/>
                    </a:p>
                  </a:txBody>
                  <a:tcPr anchor="ctr">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latin typeface="Helvetica" panose="020B0604020202020204" pitchFamily="34" charset="0"/>
                          <a:ea typeface="黑体" panose="02010609060101010101" pitchFamily="49" charset="-122"/>
                        </a:rPr>
                        <a:t>Extension type codes sequence</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zh-CN" altLang="en-US" sz="1400" baseline="0" dirty="0">
                          <a:latin typeface="Arial" panose="020B0604020202020204" pitchFamily="34" charset="0"/>
                          <a:ea typeface="黑体" panose="02010609060101010101" pitchFamily="49" charset="-122"/>
                        </a:rPr>
                        <a:t>扩展类型序列</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aseline="0" dirty="0">
                          <a:solidFill>
                            <a:schemeClr val="tx1"/>
                          </a:solidFill>
                          <a:latin typeface="Arial" panose="020B0604020202020204" pitchFamily="34" charset="0"/>
                          <a:ea typeface="黑体" panose="02010609060101010101" pitchFamily="49" charset="-122"/>
                        </a:rPr>
                        <a:t>0.070</a:t>
                      </a:r>
                      <a:endParaRPr lang="zh-CN" altLang="en-US" sz="1400" baseline="0" dirty="0">
                        <a:solidFill>
                          <a:schemeClr val="tx1"/>
                        </a:solidFill>
                        <a:latin typeface="Arial"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59678457"/>
                  </a:ext>
                </a:extLst>
              </a:tr>
              <a:tr h="302243">
                <a:tc vMerge="1">
                  <a:txBody>
                    <a:bodyPr/>
                    <a:lstStyle/>
                    <a:p>
                      <a:pPr algn="ctr"/>
                      <a:endParaRPr lang="zh-CN" altLang="en-US" sz="1600" dirty="0"/>
                    </a:p>
                  </a:txBody>
                  <a:tcPr anchor="ctr">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latin typeface="Helvetica" panose="020B0604020202020204" pitchFamily="34" charset="0"/>
                          <a:ea typeface="黑体" panose="02010609060101010101" pitchFamily="49" charset="-122"/>
                        </a:rPr>
                        <a:t>Supported group codes sequence</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zh-CN" altLang="en-US" sz="1400" baseline="0" dirty="0">
                          <a:latin typeface="Arial" panose="020B0604020202020204" pitchFamily="34" charset="0"/>
                          <a:ea typeface="黑体" panose="02010609060101010101" pitchFamily="49" charset="-122"/>
                        </a:rPr>
                        <a:t>支持加密组件序列</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aseline="0" dirty="0">
                          <a:solidFill>
                            <a:schemeClr val="tx1"/>
                          </a:solidFill>
                          <a:latin typeface="Arial" panose="020B0604020202020204" pitchFamily="34" charset="0"/>
                          <a:ea typeface="黑体" panose="02010609060101010101" pitchFamily="49" charset="-122"/>
                        </a:rPr>
                        <a:t>0.024</a:t>
                      </a:r>
                      <a:endParaRPr lang="zh-CN" altLang="en-US" sz="1400" baseline="0" dirty="0">
                        <a:solidFill>
                          <a:schemeClr val="tx1"/>
                        </a:solidFill>
                        <a:latin typeface="Arial"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8043478"/>
                  </a:ext>
                </a:extLst>
              </a:tr>
              <a:tr h="306000">
                <a:tc vMerge="1">
                  <a:txBody>
                    <a:bodyPr/>
                    <a:lstStyle/>
                    <a:p>
                      <a:pPr algn="ctr"/>
                      <a:endParaRPr lang="zh-CN" altLang="en-US" sz="1600" dirty="0"/>
                    </a:p>
                  </a:txBody>
                  <a:tcPr anchor="ctr">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latin typeface="Helvetica" panose="020B0604020202020204" pitchFamily="34" charset="0"/>
                          <a:ea typeface="黑体" panose="02010609060101010101" pitchFamily="49" charset="-122"/>
                        </a:rPr>
                        <a:t>ALPN codes sequence</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zh-CN" altLang="en-US" sz="1400" baseline="0" dirty="0">
                          <a:latin typeface="Arial" panose="020B0604020202020204" pitchFamily="34" charset="0"/>
                          <a:ea typeface="黑体" panose="02010609060101010101" pitchFamily="49" charset="-122"/>
                        </a:rPr>
                        <a:t>应用层协议协商序列</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aseline="0" dirty="0">
                          <a:solidFill>
                            <a:schemeClr val="tx1"/>
                          </a:solidFill>
                          <a:latin typeface="Arial" panose="020B0604020202020204" pitchFamily="34" charset="0"/>
                          <a:ea typeface="黑体" panose="02010609060101010101" pitchFamily="49" charset="-122"/>
                        </a:rPr>
                        <a:t>0.017</a:t>
                      </a:r>
                      <a:endParaRPr lang="zh-CN" altLang="en-US" sz="1400" baseline="0" dirty="0">
                        <a:solidFill>
                          <a:schemeClr val="tx1"/>
                        </a:solidFill>
                        <a:latin typeface="Arial"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3128785"/>
                  </a:ext>
                </a:extLst>
              </a:tr>
            </a:tbl>
          </a:graphicData>
        </a:graphic>
      </p:graphicFrame>
      <p:sp>
        <p:nvSpPr>
          <p:cNvPr id="8" name="文本框 7"/>
          <p:cNvSpPr txBox="1"/>
          <p:nvPr/>
        </p:nvSpPr>
        <p:spPr>
          <a:xfrm>
            <a:off x="206924" y="908462"/>
            <a:ext cx="8556595" cy="369332"/>
          </a:xfrm>
          <a:prstGeom prst="rect">
            <a:avLst/>
          </a:prstGeom>
          <a:noFill/>
        </p:spPr>
        <p:txBody>
          <a:bodyPr wrap="square" rtlCol="0">
            <a:spAutoFit/>
          </a:bodyPr>
          <a:lstStyle/>
          <a:p>
            <a:r>
              <a:rPr lang="zh-CN" altLang="en-US" dirty="0"/>
              <a:t>研究内容一：复杂网络中的细粒度主机属性发现</a:t>
            </a:r>
          </a:p>
        </p:txBody>
      </p:sp>
      <p:sp>
        <p:nvSpPr>
          <p:cNvPr id="10" name="文本框 9"/>
          <p:cNvSpPr txBox="1"/>
          <p:nvPr/>
        </p:nvSpPr>
        <p:spPr>
          <a:xfrm>
            <a:off x="206924" y="1195686"/>
            <a:ext cx="5190836" cy="338554"/>
          </a:xfrm>
          <a:prstGeom prst="rect">
            <a:avLst/>
          </a:prstGeom>
          <a:noFill/>
        </p:spPr>
        <p:txBody>
          <a:bodyPr wrap="square" rtlCol="0">
            <a:spAutoFit/>
          </a:bodyPr>
          <a:lstStyle/>
          <a:p>
            <a:pPr marL="285750" indent="-285750">
              <a:buFont typeface="Wingdings" panose="05000000000000000000" pitchFamily="2" charset="2"/>
              <a:buChar char="p"/>
            </a:pPr>
            <a:r>
              <a:rPr lang="zh-CN" altLang="en-US" sz="1600" dirty="0">
                <a:solidFill>
                  <a:srgbClr val="C00000"/>
                </a:solidFill>
              </a:rPr>
              <a:t>协议头部字段特征</a:t>
            </a:r>
          </a:p>
        </p:txBody>
      </p:sp>
    </p:spTree>
    <p:extLst>
      <p:ext uri="{BB962C8B-B14F-4D97-AF65-F5344CB8AC3E}">
        <p14:creationId xmlns:p14="http://schemas.microsoft.com/office/powerpoint/2010/main" val="1641000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已完成内容和取得的阶段性成果</a:t>
            </a:r>
          </a:p>
        </p:txBody>
      </p:sp>
      <p:sp>
        <p:nvSpPr>
          <p:cNvPr id="8" name="文本框 7"/>
          <p:cNvSpPr txBox="1"/>
          <p:nvPr/>
        </p:nvSpPr>
        <p:spPr>
          <a:xfrm>
            <a:off x="206924" y="908462"/>
            <a:ext cx="8556595" cy="369332"/>
          </a:xfrm>
          <a:prstGeom prst="rect">
            <a:avLst/>
          </a:prstGeom>
          <a:noFill/>
        </p:spPr>
        <p:txBody>
          <a:bodyPr wrap="square" rtlCol="0">
            <a:spAutoFit/>
          </a:bodyPr>
          <a:lstStyle/>
          <a:p>
            <a:r>
              <a:rPr lang="zh-CN" altLang="en-US" dirty="0"/>
              <a:t>研究内容一：复杂网络中的细粒度主机属性发现</a:t>
            </a:r>
          </a:p>
        </p:txBody>
      </p:sp>
      <p:pic>
        <p:nvPicPr>
          <p:cNvPr id="16" name="图片 15"/>
          <p:cNvPicPr>
            <a:picLocks noChangeAspect="1"/>
          </p:cNvPicPr>
          <p:nvPr/>
        </p:nvPicPr>
        <p:blipFill>
          <a:blip r:embed="rId3"/>
          <a:stretch>
            <a:fillRect/>
          </a:stretch>
        </p:blipFill>
        <p:spPr>
          <a:xfrm>
            <a:off x="678730" y="1565856"/>
            <a:ext cx="7656378" cy="2062620"/>
          </a:xfrm>
          <a:prstGeom prst="rect">
            <a:avLst/>
          </a:prstGeom>
        </p:spPr>
      </p:pic>
      <p:sp>
        <p:nvSpPr>
          <p:cNvPr id="11" name="文本框 10"/>
          <p:cNvSpPr txBox="1"/>
          <p:nvPr/>
        </p:nvSpPr>
        <p:spPr>
          <a:xfrm>
            <a:off x="206924" y="1195686"/>
            <a:ext cx="5190836" cy="338554"/>
          </a:xfrm>
          <a:prstGeom prst="rect">
            <a:avLst/>
          </a:prstGeom>
          <a:noFill/>
        </p:spPr>
        <p:txBody>
          <a:bodyPr wrap="square" rtlCol="0">
            <a:spAutoFit/>
          </a:bodyPr>
          <a:lstStyle/>
          <a:p>
            <a:pPr marL="285750" indent="-285750">
              <a:buFont typeface="Wingdings" panose="05000000000000000000" pitchFamily="2" charset="2"/>
              <a:buChar char="p"/>
            </a:pPr>
            <a:r>
              <a:rPr lang="zh-CN" altLang="en-US" sz="1600" dirty="0">
                <a:solidFill>
                  <a:srgbClr val="C00000"/>
                </a:solidFill>
              </a:rPr>
              <a:t>协议头部字段特征</a:t>
            </a:r>
          </a:p>
        </p:txBody>
      </p:sp>
      <p:sp>
        <p:nvSpPr>
          <p:cNvPr id="12" name="文本框 11"/>
          <p:cNvSpPr txBox="1"/>
          <p:nvPr/>
        </p:nvSpPr>
        <p:spPr>
          <a:xfrm>
            <a:off x="3830107" y="3619173"/>
            <a:ext cx="1663675" cy="276999"/>
          </a:xfrm>
          <a:prstGeom prst="rect">
            <a:avLst/>
          </a:prstGeom>
          <a:noFill/>
        </p:spPr>
        <p:txBody>
          <a:bodyPr wrap="square" rtlCol="0">
            <a:spAutoFit/>
          </a:bodyPr>
          <a:lstStyle/>
          <a:p>
            <a:pPr algn="ctr"/>
            <a:r>
              <a:rPr lang="zh-CN" altLang="en-US" sz="1200" dirty="0"/>
              <a:t>协议字段特征重要性</a:t>
            </a:r>
          </a:p>
        </p:txBody>
      </p:sp>
      <p:grpSp>
        <p:nvGrpSpPr>
          <p:cNvPr id="5" name="组合 4"/>
          <p:cNvGrpSpPr/>
          <p:nvPr/>
        </p:nvGrpSpPr>
        <p:grpSpPr>
          <a:xfrm>
            <a:off x="6118990" y="3990710"/>
            <a:ext cx="2637083" cy="2640669"/>
            <a:chOff x="386499" y="4034672"/>
            <a:chExt cx="2637083" cy="2640669"/>
          </a:xfrm>
        </p:grpSpPr>
        <p:pic>
          <p:nvPicPr>
            <p:cNvPr id="10" name="图片 9"/>
            <p:cNvPicPr>
              <a:picLocks noChangeAspect="1"/>
            </p:cNvPicPr>
            <p:nvPr/>
          </p:nvPicPr>
          <p:blipFill>
            <a:blip r:embed="rId4"/>
            <a:stretch>
              <a:fillRect/>
            </a:stretch>
          </p:blipFill>
          <p:spPr>
            <a:xfrm>
              <a:off x="386499" y="4034672"/>
              <a:ext cx="2612240" cy="2388466"/>
            </a:xfrm>
            <a:prstGeom prst="rect">
              <a:avLst/>
            </a:prstGeom>
          </p:spPr>
        </p:pic>
        <p:sp>
          <p:nvSpPr>
            <p:cNvPr id="13" name="文本框 12"/>
            <p:cNvSpPr txBox="1"/>
            <p:nvPr/>
          </p:nvSpPr>
          <p:spPr>
            <a:xfrm>
              <a:off x="832349" y="6398342"/>
              <a:ext cx="2191233" cy="276999"/>
            </a:xfrm>
            <a:prstGeom prst="rect">
              <a:avLst/>
            </a:prstGeom>
            <a:noFill/>
          </p:spPr>
          <p:txBody>
            <a:bodyPr wrap="square" rtlCol="0">
              <a:spAutoFit/>
            </a:bodyPr>
            <a:lstStyle/>
            <a:p>
              <a:pPr algn="ctr"/>
              <a:r>
                <a:rPr lang="en-US" altLang="zh-CN" sz="1200" dirty="0"/>
                <a:t>IP</a:t>
              </a:r>
              <a:r>
                <a:rPr lang="zh-CN" altLang="en-US" sz="1200" dirty="0"/>
                <a:t>包长分布</a:t>
              </a:r>
            </a:p>
          </p:txBody>
        </p:sp>
      </p:grpSp>
      <p:grpSp>
        <p:nvGrpSpPr>
          <p:cNvPr id="4" name="组合 3"/>
          <p:cNvGrpSpPr/>
          <p:nvPr/>
        </p:nvGrpSpPr>
        <p:grpSpPr>
          <a:xfrm>
            <a:off x="3303308" y="3990710"/>
            <a:ext cx="2643147" cy="2665465"/>
            <a:chOff x="3048425" y="4034672"/>
            <a:chExt cx="2643147" cy="2665465"/>
          </a:xfrm>
        </p:grpSpPr>
        <p:pic>
          <p:nvPicPr>
            <p:cNvPr id="19" name="图片 18"/>
            <p:cNvPicPr>
              <a:picLocks noChangeAspect="1"/>
            </p:cNvPicPr>
            <p:nvPr/>
          </p:nvPicPr>
          <p:blipFill>
            <a:blip r:embed="rId5"/>
            <a:stretch>
              <a:fillRect/>
            </a:stretch>
          </p:blipFill>
          <p:spPr>
            <a:xfrm>
              <a:off x="3048425" y="4034672"/>
              <a:ext cx="2634674" cy="2388466"/>
            </a:xfrm>
            <a:prstGeom prst="rect">
              <a:avLst/>
            </a:prstGeom>
          </p:spPr>
        </p:pic>
        <p:sp>
          <p:nvSpPr>
            <p:cNvPr id="14" name="文本框 13"/>
            <p:cNvSpPr txBox="1"/>
            <p:nvPr/>
          </p:nvSpPr>
          <p:spPr>
            <a:xfrm>
              <a:off x="3500339" y="6423138"/>
              <a:ext cx="2191233" cy="276999"/>
            </a:xfrm>
            <a:prstGeom prst="rect">
              <a:avLst/>
            </a:prstGeom>
            <a:noFill/>
          </p:spPr>
          <p:txBody>
            <a:bodyPr wrap="square" rtlCol="0">
              <a:spAutoFit/>
            </a:bodyPr>
            <a:lstStyle/>
            <a:p>
              <a:pPr algn="ctr"/>
              <a:r>
                <a:rPr lang="en-US" altLang="zh-CN" sz="1200" dirty="0"/>
                <a:t>TCP</a:t>
              </a:r>
              <a:r>
                <a:rPr lang="zh-CN" altLang="en-US" sz="1200" dirty="0"/>
                <a:t>可选项序列分布</a:t>
              </a:r>
            </a:p>
          </p:txBody>
        </p:sp>
      </p:grpSp>
      <p:grpSp>
        <p:nvGrpSpPr>
          <p:cNvPr id="3" name="组合 2"/>
          <p:cNvGrpSpPr/>
          <p:nvPr/>
        </p:nvGrpSpPr>
        <p:grpSpPr>
          <a:xfrm>
            <a:off x="498639" y="3990711"/>
            <a:ext cx="2714165" cy="2640668"/>
            <a:chOff x="5873206" y="4034672"/>
            <a:chExt cx="2714165" cy="2640668"/>
          </a:xfrm>
        </p:grpSpPr>
        <p:pic>
          <p:nvPicPr>
            <p:cNvPr id="6" name="图片 5"/>
            <p:cNvPicPr>
              <a:picLocks noChangeAspect="1"/>
            </p:cNvPicPr>
            <p:nvPr/>
          </p:nvPicPr>
          <p:blipFill>
            <a:blip r:embed="rId6"/>
            <a:stretch>
              <a:fillRect/>
            </a:stretch>
          </p:blipFill>
          <p:spPr>
            <a:xfrm>
              <a:off x="5873206" y="4034672"/>
              <a:ext cx="2714165" cy="2388466"/>
            </a:xfrm>
            <a:prstGeom prst="rect">
              <a:avLst/>
            </a:prstGeom>
          </p:spPr>
        </p:pic>
        <p:sp>
          <p:nvSpPr>
            <p:cNvPr id="15" name="文本框 14"/>
            <p:cNvSpPr txBox="1"/>
            <p:nvPr/>
          </p:nvSpPr>
          <p:spPr>
            <a:xfrm>
              <a:off x="6396138" y="6398341"/>
              <a:ext cx="2191233" cy="276999"/>
            </a:xfrm>
            <a:prstGeom prst="rect">
              <a:avLst/>
            </a:prstGeom>
            <a:noFill/>
          </p:spPr>
          <p:txBody>
            <a:bodyPr wrap="square" rtlCol="0">
              <a:spAutoFit/>
            </a:bodyPr>
            <a:lstStyle/>
            <a:p>
              <a:pPr algn="ctr"/>
              <a:r>
                <a:rPr lang="en-US" altLang="zh-CN" sz="1200" dirty="0"/>
                <a:t>TCP</a:t>
              </a:r>
              <a:r>
                <a:rPr lang="zh-CN" altLang="en-US" sz="1200" dirty="0"/>
                <a:t>窗口大小分布</a:t>
              </a:r>
            </a:p>
          </p:txBody>
        </p:sp>
      </p:grpSp>
    </p:spTree>
    <p:extLst>
      <p:ext uri="{BB962C8B-B14F-4D97-AF65-F5344CB8AC3E}">
        <p14:creationId xmlns:p14="http://schemas.microsoft.com/office/powerpoint/2010/main" val="3615106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已完成内容和取得的阶段性成果</a:t>
            </a:r>
          </a:p>
        </p:txBody>
      </p:sp>
      <p:graphicFrame>
        <p:nvGraphicFramePr>
          <p:cNvPr id="5" name="表格 4"/>
          <p:cNvGraphicFramePr>
            <a:graphicFrameLocks noGrp="1"/>
          </p:cNvGraphicFramePr>
          <p:nvPr>
            <p:extLst>
              <p:ext uri="{D42A27DB-BD31-4B8C-83A1-F6EECF244321}">
                <p14:modId xmlns:p14="http://schemas.microsoft.com/office/powerpoint/2010/main" val="3377200199"/>
              </p:ext>
            </p:extLst>
          </p:nvPr>
        </p:nvGraphicFramePr>
        <p:xfrm>
          <a:off x="607541" y="1643415"/>
          <a:ext cx="7941867" cy="4718337"/>
        </p:xfrm>
        <a:graphic>
          <a:graphicData uri="http://schemas.openxmlformats.org/drawingml/2006/table">
            <a:tbl>
              <a:tblPr firstRow="1" bandRow="1">
                <a:tableStyleId>{D7AC3CCA-C797-4891-BE02-D94E43425B78}</a:tableStyleId>
              </a:tblPr>
              <a:tblGrid>
                <a:gridCol w="1362807">
                  <a:extLst>
                    <a:ext uri="{9D8B030D-6E8A-4147-A177-3AD203B41FA5}">
                      <a16:colId xmlns:a16="http://schemas.microsoft.com/office/drawing/2014/main" val="2124370706"/>
                    </a:ext>
                  </a:extLst>
                </a:gridCol>
                <a:gridCol w="3410474">
                  <a:extLst>
                    <a:ext uri="{9D8B030D-6E8A-4147-A177-3AD203B41FA5}">
                      <a16:colId xmlns:a16="http://schemas.microsoft.com/office/drawing/2014/main" val="726428150"/>
                    </a:ext>
                  </a:extLst>
                </a:gridCol>
                <a:gridCol w="3168586">
                  <a:extLst>
                    <a:ext uri="{9D8B030D-6E8A-4147-A177-3AD203B41FA5}">
                      <a16:colId xmlns:a16="http://schemas.microsoft.com/office/drawing/2014/main" val="377860249"/>
                    </a:ext>
                  </a:extLst>
                </a:gridCol>
              </a:tblGrid>
              <a:tr h="367932">
                <a:tc>
                  <a:txBody>
                    <a:bodyPr/>
                    <a:lstStyle/>
                    <a:p>
                      <a:pPr algn="ctr"/>
                      <a:r>
                        <a:rPr lang="zh-CN" altLang="en-US" sz="1600" b="1" baseline="0" dirty="0">
                          <a:latin typeface="Helvetica" panose="020B0604020202020204" pitchFamily="34" charset="0"/>
                          <a:ea typeface="黑体" panose="02010609060101010101" pitchFamily="49" charset="-122"/>
                        </a:rPr>
                        <a:t>维度</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noFill/>
                  </a:tcPr>
                </a:tc>
                <a:tc>
                  <a:txBody>
                    <a:bodyPr/>
                    <a:lstStyle/>
                    <a:p>
                      <a:pPr marL="180000" marR="0" indent="0" algn="l" defTabSz="685800" rtl="0" eaLnBrk="1" fontAlgn="auto" latinLnBrk="0" hangingPunct="1">
                        <a:lnSpc>
                          <a:spcPct val="100000"/>
                        </a:lnSpc>
                        <a:spcBef>
                          <a:spcPts val="0"/>
                        </a:spcBef>
                        <a:spcAft>
                          <a:spcPts val="0"/>
                        </a:spcAft>
                        <a:buClrTx/>
                        <a:buSzTx/>
                        <a:buFontTx/>
                        <a:buNone/>
                        <a:tabLst/>
                        <a:defRPr/>
                      </a:pPr>
                      <a:r>
                        <a:rPr lang="zh-CN" altLang="en-US" sz="1600" b="1" baseline="0" dirty="0">
                          <a:latin typeface="Helvetica" panose="020B0604020202020204" pitchFamily="34" charset="0"/>
                          <a:ea typeface="黑体" panose="02010609060101010101" pitchFamily="49" charset="-122"/>
                        </a:rPr>
                        <a:t>特征</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noFill/>
                  </a:tcPr>
                </a:tc>
                <a:tc>
                  <a:txBody>
                    <a:bodyPr/>
                    <a:lstStyle/>
                    <a:p>
                      <a:pPr marL="180000" marR="0" indent="0" algn="l" defTabSz="685800" rtl="0" eaLnBrk="1" fontAlgn="auto" latinLnBrk="0" hangingPunct="1">
                        <a:lnSpc>
                          <a:spcPct val="100000"/>
                        </a:lnSpc>
                        <a:spcBef>
                          <a:spcPts val="0"/>
                        </a:spcBef>
                        <a:spcAft>
                          <a:spcPts val="0"/>
                        </a:spcAft>
                        <a:buClrTx/>
                        <a:buSzTx/>
                        <a:buFontTx/>
                        <a:buNone/>
                        <a:tabLst/>
                        <a:defRPr/>
                      </a:pPr>
                      <a:r>
                        <a:rPr lang="zh-CN" altLang="en-US" sz="1600" b="1" baseline="0" dirty="0">
                          <a:latin typeface="Helvetica" panose="020B0604020202020204" pitchFamily="34" charset="0"/>
                          <a:ea typeface="黑体" panose="02010609060101010101" pitchFamily="49" charset="-122"/>
                        </a:rPr>
                        <a:t>说明</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958805620"/>
                  </a:ext>
                </a:extLst>
              </a:tr>
              <a:tr h="334484">
                <a:tc rowSpan="6">
                  <a:txBody>
                    <a:bodyPr/>
                    <a:lstStyle/>
                    <a:p>
                      <a:pPr algn="ctr"/>
                      <a:r>
                        <a:rPr lang="zh-CN" altLang="en-US" sz="1600" b="1" baseline="0" dirty="0">
                          <a:latin typeface="Helvetica" panose="020B0604020202020204" pitchFamily="34" charset="0"/>
                          <a:ea typeface="黑体" panose="02010609060101010101" pitchFamily="49" charset="-122"/>
                        </a:rPr>
                        <a:t>空间</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marL="180000" marR="0" indent="0" algn="l" defTabSz="685800" rtl="0" eaLnBrk="1" fontAlgn="auto" latinLnBrk="0" hangingPunct="1">
                        <a:lnSpc>
                          <a:spcPct val="100000"/>
                        </a:lnSpc>
                        <a:spcBef>
                          <a:spcPts val="0"/>
                        </a:spcBef>
                        <a:spcAft>
                          <a:spcPts val="0"/>
                        </a:spcAft>
                        <a:buClrTx/>
                        <a:buSzTx/>
                        <a:buFontTx/>
                        <a:buNone/>
                        <a:tabLst/>
                        <a:defRPr/>
                      </a:pPr>
                      <a:r>
                        <a:rPr lang="en-US" altLang="zh-CN" sz="1400" b="0" baseline="0" dirty="0">
                          <a:latin typeface="Helvetica" panose="020B0604020202020204" pitchFamily="34" charset="0"/>
                          <a:ea typeface="黑体" panose="02010609060101010101" pitchFamily="49" charset="-122"/>
                        </a:rPr>
                        <a:t>Total packets</a:t>
                      </a:r>
                      <a:endParaRPr lang="zh-CN" altLang="en-US" sz="1400" b="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B w="28575" cap="flat" cmpd="sng" algn="ctr">
                      <a:noFill/>
                      <a:prstDash val="solid"/>
                      <a:round/>
                      <a:headEnd type="none" w="med" len="med"/>
                      <a:tailEnd type="none" w="med" len="med"/>
                    </a:lnB>
                    <a:noFill/>
                  </a:tcPr>
                </a:tc>
                <a:tc>
                  <a:txBody>
                    <a:bodyPr/>
                    <a:lstStyle/>
                    <a:p>
                      <a:pPr marL="180000" marR="0" indent="0" algn="l" defTabSz="685800" rtl="0" eaLnBrk="1" fontAlgn="auto" latinLnBrk="0" hangingPunct="1">
                        <a:lnSpc>
                          <a:spcPct val="100000"/>
                        </a:lnSpc>
                        <a:spcBef>
                          <a:spcPts val="0"/>
                        </a:spcBef>
                        <a:spcAft>
                          <a:spcPts val="0"/>
                        </a:spcAft>
                        <a:buClrTx/>
                        <a:buSzTx/>
                        <a:buFontTx/>
                        <a:buNone/>
                        <a:tabLst/>
                        <a:defRPr/>
                      </a:pPr>
                      <a:r>
                        <a:rPr lang="zh-CN" altLang="en-US" sz="1400" b="0" baseline="0" dirty="0">
                          <a:latin typeface="Helvetica" panose="020B0604020202020204" pitchFamily="34" charset="0"/>
                          <a:ea typeface="黑体" panose="02010609060101010101" pitchFamily="49" charset="-122"/>
                        </a:rPr>
                        <a:t>总包数</a:t>
                      </a:r>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noFill/>
                      <a:prstDash val="solid"/>
                      <a:round/>
                      <a:headEnd type="none" w="med" len="med"/>
                      <a:tailEnd type="none" w="med" len="med"/>
                    </a:lnB>
                    <a:noFill/>
                  </a:tcPr>
                </a:tc>
                <a:extLst>
                  <a:ext uri="{0D108BD9-81ED-4DB2-BD59-A6C34878D82A}">
                    <a16:rowId xmlns:a16="http://schemas.microsoft.com/office/drawing/2014/main" val="3872875012"/>
                  </a:ext>
                </a:extLst>
              </a:tr>
              <a:tr h="334484">
                <a:tc vMerge="1">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zh-CN" altLang="en-US" sz="1600" dirty="0"/>
                    </a:p>
                  </a:txBody>
                  <a:tcPr anchor="ctr">
                    <a:noFill/>
                  </a:tcPr>
                </a:tc>
                <a:tc>
                  <a:txBody>
                    <a:bodyPr/>
                    <a:lstStyle/>
                    <a:p>
                      <a:pPr marL="180000" algn="l"/>
                      <a:r>
                        <a:rPr lang="en-US" altLang="zh-CN" sz="1400" baseline="0" dirty="0">
                          <a:latin typeface="Helvetica" panose="020B0604020202020204" pitchFamily="34" charset="0"/>
                          <a:ea typeface="黑体" panose="02010609060101010101" pitchFamily="49" charset="-122"/>
                        </a:rPr>
                        <a:t>Total </a:t>
                      </a:r>
                      <a:r>
                        <a:rPr lang="en-US" altLang="zh-CN" sz="1350" b="0" i="0" kern="1200" baseline="0" dirty="0">
                          <a:solidFill>
                            <a:schemeClr val="dk1"/>
                          </a:solidFill>
                          <a:effectLst/>
                          <a:latin typeface="Helvetica" panose="020B0604020202020204" pitchFamily="34" charset="0"/>
                          <a:ea typeface="黑体" panose="02010609060101010101" pitchFamily="49" charset="-122"/>
                          <a:cs typeface="+mn-cs"/>
                        </a:rPr>
                        <a:t>bytes</a:t>
                      </a:r>
                      <a:r>
                        <a:rPr lang="en-US" altLang="zh-CN" sz="1400" baseline="0" dirty="0">
                          <a:latin typeface="Helvetica" panose="020B0604020202020204" pitchFamily="34" charset="0"/>
                          <a:ea typeface="黑体" panose="02010609060101010101" pitchFamily="49" charset="-122"/>
                        </a:rPr>
                        <a:t> </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marL="180000" algn="l"/>
                      <a:r>
                        <a:rPr lang="zh-CN" altLang="en-US" sz="1400" baseline="0" dirty="0">
                          <a:latin typeface="Helvetica" panose="020B0604020202020204" pitchFamily="34" charset="0"/>
                          <a:ea typeface="黑体" panose="02010609060101010101" pitchFamily="49" charset="-122"/>
                        </a:rPr>
                        <a:t>总字节数</a:t>
                      </a:r>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2765865007"/>
                  </a:ext>
                </a:extLst>
              </a:tr>
              <a:tr h="334484">
                <a:tc vMerge="1">
                  <a:txBody>
                    <a:bodyPr/>
                    <a:lstStyle/>
                    <a:p>
                      <a:pPr algn="ctr"/>
                      <a:endParaRPr lang="zh-CN" altLang="en-US" sz="1600" dirty="0"/>
                    </a:p>
                  </a:txBody>
                  <a:tcPr anchor="ctr">
                    <a:noFill/>
                  </a:tcPr>
                </a:tc>
                <a:tc>
                  <a:txBody>
                    <a:bodyPr/>
                    <a:lstStyle/>
                    <a:p>
                      <a:pPr marL="180000" algn="l"/>
                      <a:r>
                        <a:rPr lang="en-US" altLang="zh-CN" sz="1400" baseline="0" dirty="0">
                          <a:latin typeface="Helvetica" panose="020B0604020202020204" pitchFamily="34" charset="0"/>
                          <a:ea typeface="黑体" panose="02010609060101010101" pitchFamily="49" charset="-122"/>
                        </a:rPr>
                        <a:t>Mean packet length</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marL="180000" algn="l"/>
                      <a:r>
                        <a:rPr lang="zh-CN" altLang="en-US" sz="1400" baseline="0" dirty="0">
                          <a:latin typeface="Helvetica" panose="020B0604020202020204" pitchFamily="34" charset="0"/>
                          <a:ea typeface="黑体" panose="02010609060101010101" pitchFamily="49" charset="-122"/>
                        </a:rPr>
                        <a:t>包长均值</a:t>
                      </a:r>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3362493328"/>
                  </a:ext>
                </a:extLst>
              </a:tr>
              <a:tr h="334800">
                <a:tc vMerge="1">
                  <a:txBody>
                    <a:bodyPr/>
                    <a:lstStyle/>
                    <a:p>
                      <a:endParaRPr lang="zh-CN" altLang="en-US"/>
                    </a:p>
                  </a:txBody>
                  <a:tcPr/>
                </a:tc>
                <a:tc>
                  <a:txBody>
                    <a:bodyPr/>
                    <a:lstStyle/>
                    <a:p>
                      <a:pPr marL="180000" marR="0" indent="0" algn="l" defTabSz="685800" rtl="0" eaLnBrk="1" fontAlgn="auto" latinLnBrk="0" hangingPunct="1">
                        <a:lnSpc>
                          <a:spcPct val="100000"/>
                        </a:lnSpc>
                        <a:spcBef>
                          <a:spcPts val="0"/>
                        </a:spcBef>
                        <a:spcAft>
                          <a:spcPts val="0"/>
                        </a:spcAft>
                        <a:buClrTx/>
                        <a:buSzTx/>
                        <a:buFontTx/>
                        <a:buNone/>
                        <a:tabLst/>
                        <a:defRPr/>
                      </a:pPr>
                      <a:r>
                        <a:rPr lang="en-US" altLang="zh-CN" sz="1400" b="0" i="0" kern="1200" baseline="0" dirty="0">
                          <a:solidFill>
                            <a:schemeClr val="dk1"/>
                          </a:solidFill>
                          <a:effectLst/>
                          <a:latin typeface="Helvetica" panose="020B0604020202020204" pitchFamily="34" charset="0"/>
                          <a:ea typeface="黑体" panose="02010609060101010101" pitchFamily="49" charset="-122"/>
                          <a:cs typeface="+mn-cs"/>
                        </a:rPr>
                        <a:t>STD packet length</a:t>
                      </a:r>
                      <a:r>
                        <a:rPr lang="en-US" altLang="zh-CN" sz="1600" baseline="0" dirty="0">
                          <a:latin typeface="Helvetica" panose="020B0604020202020204" pitchFamily="34" charset="0"/>
                          <a:ea typeface="黑体" panose="02010609060101010101" pitchFamily="49" charset="-122"/>
                        </a:rPr>
                        <a:t> </a:t>
                      </a:r>
                      <a:endParaRPr lang="zh-CN" altLang="en-US" sz="16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marL="180000" algn="l"/>
                      <a:r>
                        <a:rPr lang="zh-CN" altLang="en-US" sz="1400" baseline="0" dirty="0">
                          <a:latin typeface="Helvetica" panose="020B0604020202020204" pitchFamily="34" charset="0"/>
                          <a:ea typeface="黑体" panose="02010609060101010101" pitchFamily="49" charset="-122"/>
                        </a:rPr>
                        <a:t>包长均方差</a:t>
                      </a:r>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4168693601"/>
                  </a:ext>
                </a:extLst>
              </a:tr>
              <a:tr h="334484">
                <a:tc vMerge="1">
                  <a:txBody>
                    <a:bodyPr/>
                    <a:lstStyle/>
                    <a:p>
                      <a:endParaRPr lang="zh-CN" altLang="en-US"/>
                    </a:p>
                  </a:txBody>
                  <a:tcPr/>
                </a:tc>
                <a:tc>
                  <a:txBody>
                    <a:bodyPr/>
                    <a:lstStyle/>
                    <a:p>
                      <a:pPr marL="180000" algn="l"/>
                      <a:r>
                        <a:rPr lang="en-US" altLang="zh-CN" sz="1400" baseline="0" dirty="0">
                          <a:latin typeface="Helvetica" panose="020B0604020202020204" pitchFamily="34" charset="0"/>
                          <a:ea typeface="黑体" panose="02010609060101010101" pitchFamily="49" charset="-122"/>
                        </a:rPr>
                        <a:t>Packet length distribution</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marL="180000" algn="l"/>
                      <a:r>
                        <a:rPr lang="zh-CN" altLang="en-US" sz="1400" baseline="0" dirty="0">
                          <a:latin typeface="Helvetica" panose="020B0604020202020204" pitchFamily="34" charset="0"/>
                          <a:ea typeface="黑体" panose="02010609060101010101" pitchFamily="49" charset="-122"/>
                        </a:rPr>
                        <a:t>包长直方图分布</a:t>
                      </a:r>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811732435"/>
                  </a:ext>
                </a:extLst>
              </a:tr>
              <a:tr h="334484">
                <a:tc vMerge="1">
                  <a:txBody>
                    <a:bodyPr/>
                    <a:lstStyle/>
                    <a:p>
                      <a:pPr algn="ctr"/>
                      <a:endParaRPr lang="zh-CN" altLang="en-US" sz="16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marL="180000" algn="l"/>
                      <a:r>
                        <a:rPr lang="en-US" altLang="zh-CN" sz="1400" baseline="0" dirty="0">
                          <a:latin typeface="Helvetica" panose="020B0604020202020204" pitchFamily="34" charset="0"/>
                          <a:ea typeface="黑体" panose="02010609060101010101" pitchFamily="49" charset="-122"/>
                        </a:rPr>
                        <a:t>Packet length MRF matrix</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noFill/>
                  </a:tcPr>
                </a:tc>
                <a:tc>
                  <a:txBody>
                    <a:bodyPr/>
                    <a:lstStyle/>
                    <a:p>
                      <a:pPr marL="180000" algn="l"/>
                      <a:r>
                        <a:rPr lang="zh-CN" altLang="en-US" sz="1400" baseline="0" dirty="0">
                          <a:latin typeface="Helvetica" panose="020B0604020202020204" pitchFamily="34" charset="0"/>
                          <a:ea typeface="黑体" panose="02010609060101010101" pitchFamily="49" charset="-122"/>
                        </a:rPr>
                        <a:t>包长马尔可夫状态转移矩阵</a:t>
                      </a:r>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noFill/>
                  </a:tcPr>
                </a:tc>
                <a:extLst>
                  <a:ext uri="{0D108BD9-81ED-4DB2-BD59-A6C34878D82A}">
                    <a16:rowId xmlns:a16="http://schemas.microsoft.com/office/drawing/2014/main" val="294725985"/>
                  </a:ext>
                </a:extLst>
              </a:tr>
              <a:tr h="334484">
                <a:tc rowSpan="4">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600" b="1" baseline="0" dirty="0">
                          <a:latin typeface="Helvetica" panose="020B0604020202020204" pitchFamily="34" charset="0"/>
                          <a:ea typeface="黑体" panose="02010609060101010101" pitchFamily="49" charset="-122"/>
                        </a:rPr>
                        <a:t>时间</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marL="180000" algn="l"/>
                      <a:r>
                        <a:rPr lang="en-US" altLang="zh-CN" sz="1400" baseline="0" dirty="0">
                          <a:latin typeface="Helvetica" panose="020B0604020202020204" pitchFamily="34" charset="0"/>
                          <a:ea typeface="黑体" panose="02010609060101010101" pitchFamily="49" charset="-122"/>
                        </a:rPr>
                        <a:t>Mean </a:t>
                      </a:r>
                      <a:r>
                        <a:rPr lang="en-US" altLang="zh-CN" sz="1400" b="0" baseline="0" dirty="0">
                          <a:latin typeface="Helvetica" panose="020B0604020202020204" pitchFamily="34" charset="0"/>
                          <a:ea typeface="黑体" panose="02010609060101010101" pitchFamily="49" charset="-122"/>
                        </a:rPr>
                        <a:t>packet</a:t>
                      </a:r>
                      <a:r>
                        <a:rPr lang="en-US" altLang="zh-CN" sz="1400" baseline="0" dirty="0">
                          <a:latin typeface="Helvetica" panose="020B0604020202020204" pitchFamily="34" charset="0"/>
                          <a:ea typeface="黑体" panose="02010609060101010101" pitchFamily="49" charset="-122"/>
                        </a:rPr>
                        <a:t> arrival time diff</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marL="180000" algn="l"/>
                      <a:r>
                        <a:rPr lang="zh-CN" altLang="en-US" sz="1400" baseline="0" dirty="0">
                          <a:latin typeface="Helvetica" panose="020B0604020202020204" pitchFamily="34" charset="0"/>
                          <a:ea typeface="黑体" panose="02010609060101010101" pitchFamily="49" charset="-122"/>
                        </a:rPr>
                        <a:t>间隔均值</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extLst>
                  <a:ext uri="{0D108BD9-81ED-4DB2-BD59-A6C34878D82A}">
                    <a16:rowId xmlns:a16="http://schemas.microsoft.com/office/drawing/2014/main" val="1174771563"/>
                  </a:ext>
                </a:extLst>
              </a:tr>
              <a:tr h="335801">
                <a:tc vMerge="1">
                  <a:txBody>
                    <a:bodyPr/>
                    <a:lstStyle/>
                    <a:p>
                      <a:pPr algn="ctr"/>
                      <a:endParaRPr lang="zh-CN" altLang="en-US" sz="1600" dirty="0"/>
                    </a:p>
                  </a:txBody>
                  <a:tcPr anchor="ctr">
                    <a:noFill/>
                  </a:tcPr>
                </a:tc>
                <a:tc>
                  <a:txBody>
                    <a:bodyPr/>
                    <a:lstStyle/>
                    <a:p>
                      <a:pPr marL="180000" algn="l"/>
                      <a:r>
                        <a:rPr lang="en-US" altLang="zh-CN" sz="1400" b="0" baseline="0" dirty="0">
                          <a:latin typeface="Helvetica" panose="020B0604020202020204" pitchFamily="34" charset="0"/>
                          <a:ea typeface="黑体" panose="02010609060101010101" pitchFamily="49" charset="-122"/>
                        </a:rPr>
                        <a:t>STD packet</a:t>
                      </a:r>
                      <a:r>
                        <a:rPr lang="en-US" altLang="zh-CN" sz="1400" baseline="0" dirty="0">
                          <a:latin typeface="Helvetica" panose="020B0604020202020204" pitchFamily="34" charset="0"/>
                          <a:ea typeface="黑体" panose="02010609060101010101" pitchFamily="49" charset="-122"/>
                        </a:rPr>
                        <a:t> arrival time diff</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80000" algn="l"/>
                      <a:r>
                        <a:rPr lang="zh-CN" altLang="en-US" sz="1400" baseline="0" dirty="0">
                          <a:latin typeface="Helvetica" panose="020B0604020202020204" pitchFamily="34" charset="0"/>
                          <a:ea typeface="黑体" panose="02010609060101010101" pitchFamily="49" charset="-122"/>
                        </a:rPr>
                        <a:t>间隔均方差</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24370449"/>
                  </a:ext>
                </a:extLst>
              </a:tr>
              <a:tr h="334484">
                <a:tc vMerge="1">
                  <a:txBody>
                    <a:bodyPr/>
                    <a:lstStyle/>
                    <a:p>
                      <a:pPr algn="ctr"/>
                      <a:endParaRPr lang="zh-CN" altLang="en-US" sz="1600" dirty="0"/>
                    </a:p>
                  </a:txBody>
                  <a:tcPr anchor="ctr">
                    <a:noFill/>
                  </a:tcPr>
                </a:tc>
                <a:tc>
                  <a:txBody>
                    <a:bodyPr/>
                    <a:lstStyle/>
                    <a:p>
                      <a:pPr marL="180000" algn="l"/>
                      <a:r>
                        <a:rPr lang="en-US" altLang="zh-CN" sz="1400" b="0" baseline="0" dirty="0">
                          <a:latin typeface="Helvetica" panose="020B0604020202020204" pitchFamily="34" charset="0"/>
                          <a:ea typeface="黑体" panose="02010609060101010101" pitchFamily="49" charset="-122"/>
                        </a:rPr>
                        <a:t>packet</a:t>
                      </a:r>
                      <a:r>
                        <a:rPr lang="en-US" altLang="zh-CN" sz="1400" baseline="0" dirty="0">
                          <a:latin typeface="Helvetica" panose="020B0604020202020204" pitchFamily="34" charset="0"/>
                          <a:ea typeface="黑体" panose="02010609060101010101" pitchFamily="49" charset="-122"/>
                        </a:rPr>
                        <a:t> arrival time diff </a:t>
                      </a:r>
                      <a:r>
                        <a:rPr lang="en-US" altLang="zh-CN" sz="1350" b="0" i="0" kern="1200" baseline="0" dirty="0">
                          <a:solidFill>
                            <a:schemeClr val="dk1"/>
                          </a:solidFill>
                          <a:effectLst/>
                          <a:latin typeface="Helvetica" panose="020B0604020202020204" pitchFamily="34" charset="0"/>
                          <a:ea typeface="黑体" panose="02010609060101010101" pitchFamily="49" charset="-122"/>
                          <a:cs typeface="+mn-cs"/>
                        </a:rPr>
                        <a:t>distribution</a:t>
                      </a:r>
                      <a:r>
                        <a:rPr lang="en-US" altLang="zh-CN" sz="1400" baseline="0" dirty="0">
                          <a:latin typeface="Helvetica" panose="020B0604020202020204" pitchFamily="34" charset="0"/>
                          <a:ea typeface="黑体" panose="02010609060101010101" pitchFamily="49" charset="-122"/>
                        </a:rPr>
                        <a:t> </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zh-CN" altLang="en-US" sz="1400" baseline="0" dirty="0">
                          <a:latin typeface="Helvetica" panose="020B0604020202020204" pitchFamily="34" charset="0"/>
                          <a:ea typeface="黑体" panose="02010609060101010101" pitchFamily="49" charset="-122"/>
                        </a:rPr>
                        <a:t>间隔直方图分布</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72914051"/>
                  </a:ext>
                </a:extLst>
              </a:tr>
              <a:tr h="334484">
                <a:tc vMerge="1">
                  <a:txBody>
                    <a:bodyPr/>
                    <a:lstStyle/>
                    <a:p>
                      <a:pPr algn="ctr"/>
                      <a:endParaRPr lang="zh-CN" altLang="en-US" sz="1600" dirty="0"/>
                    </a:p>
                  </a:txBody>
                  <a:tcPr anchor="ctr">
                    <a:noFill/>
                  </a:tcPr>
                </a:tc>
                <a:tc>
                  <a:txBody>
                    <a:bodyPr/>
                    <a:lstStyle/>
                    <a:p>
                      <a:pPr marL="180000" marR="0" lvl="0" indent="0" algn="l" defTabSz="685800" rtl="0" eaLnBrk="1" fontAlgn="auto" latinLnBrk="0" hangingPunct="1">
                        <a:lnSpc>
                          <a:spcPct val="100000"/>
                        </a:lnSpc>
                        <a:spcBef>
                          <a:spcPts val="0"/>
                        </a:spcBef>
                        <a:spcAft>
                          <a:spcPts val="0"/>
                        </a:spcAft>
                        <a:buClrTx/>
                        <a:buSzTx/>
                        <a:buFontTx/>
                        <a:buNone/>
                        <a:tabLst/>
                        <a:defRPr/>
                      </a:pPr>
                      <a:r>
                        <a:rPr lang="en-US" altLang="zh-CN" sz="1400" kern="1200" baseline="0" dirty="0">
                          <a:solidFill>
                            <a:schemeClr val="dk1"/>
                          </a:solidFill>
                          <a:latin typeface="Helvetica" panose="020B0604020202020204" pitchFamily="34" charset="0"/>
                          <a:ea typeface="黑体" panose="02010609060101010101" pitchFamily="49" charset="-122"/>
                          <a:cs typeface="+mn-cs"/>
                        </a:rPr>
                        <a:t>packet arrival time diff MRF matrix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0000" marR="0" lvl="0" indent="0" algn="l" defTabSz="685800" rtl="0" eaLnBrk="1" fontAlgn="auto" latinLnBrk="0" hangingPunct="1">
                        <a:lnSpc>
                          <a:spcPct val="100000"/>
                        </a:lnSpc>
                        <a:spcBef>
                          <a:spcPts val="0"/>
                        </a:spcBef>
                        <a:spcAft>
                          <a:spcPts val="0"/>
                        </a:spcAft>
                        <a:buClrTx/>
                        <a:buSzTx/>
                        <a:buFontTx/>
                        <a:buNone/>
                        <a:tabLst/>
                        <a:defRPr/>
                      </a:pPr>
                      <a:r>
                        <a:rPr lang="zh-CN" altLang="en-US" sz="1400" baseline="0" dirty="0">
                          <a:latin typeface="Helvetica" panose="020B0604020202020204" pitchFamily="34" charset="0"/>
                          <a:ea typeface="黑体" panose="02010609060101010101" pitchFamily="49" charset="-122"/>
                        </a:rPr>
                        <a:t>间隔长度的</a:t>
                      </a:r>
                      <a:r>
                        <a:rPr lang="en-US" altLang="zh-CN" sz="1400" baseline="0" dirty="0">
                          <a:latin typeface="Helvetica" panose="020B0604020202020204" pitchFamily="34" charset="0"/>
                          <a:ea typeface="黑体" panose="02010609060101010101" pitchFamily="49" charset="-122"/>
                        </a:rPr>
                        <a:t>MRF</a:t>
                      </a:r>
                      <a:r>
                        <a:rPr lang="zh-CN" altLang="en-US" sz="1400" baseline="0" dirty="0">
                          <a:latin typeface="Helvetica" panose="020B0604020202020204" pitchFamily="34" charset="0"/>
                          <a:ea typeface="黑体" panose="02010609060101010101" pitchFamily="49" charset="-122"/>
                        </a:rPr>
                        <a:t>矩阵</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5116422"/>
                  </a:ext>
                </a:extLst>
              </a:tr>
              <a:tr h="334484">
                <a:tc rowSpan="3">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600" b="1" baseline="0" dirty="0">
                          <a:latin typeface="Helvetica" panose="020B0604020202020204" pitchFamily="34" charset="0"/>
                          <a:ea typeface="黑体" panose="02010609060101010101" pitchFamily="49" charset="-122"/>
                        </a:rPr>
                        <a:t>速率</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solidFill>
                      <a:prstDash val="solid"/>
                      <a:round/>
                      <a:headEnd type="none" w="med" len="med"/>
                      <a:tailEnd type="none" w="med" len="med"/>
                    </a:lnB>
                    <a:noFill/>
                  </a:tcPr>
                </a:tc>
                <a:tc>
                  <a:txBody>
                    <a:bodyPr/>
                    <a:lstStyle/>
                    <a:p>
                      <a:pPr marL="180000"/>
                      <a:r>
                        <a:rPr lang="en-US" altLang="zh-CN" sz="1350" b="0" i="0" kern="1200" baseline="0" dirty="0">
                          <a:solidFill>
                            <a:schemeClr val="dk1"/>
                          </a:solidFill>
                          <a:effectLst/>
                          <a:latin typeface="Helvetica" panose="020B0604020202020204" pitchFamily="34" charset="0"/>
                          <a:ea typeface="黑体" panose="02010609060101010101" pitchFamily="49" charset="-122"/>
                          <a:cs typeface="+mn-cs"/>
                        </a:rPr>
                        <a:t>Mean packets throughput</a:t>
                      </a:r>
                      <a:r>
                        <a:rPr lang="en-US" altLang="zh-CN" baseline="0" dirty="0">
                          <a:latin typeface="Helvetica" panose="020B0604020202020204" pitchFamily="34" charset="0"/>
                          <a:ea typeface="黑体" panose="02010609060101010101" pitchFamily="49" charset="-122"/>
                        </a:rPr>
                        <a:t> </a:t>
                      </a:r>
                      <a:endParaRPr lang="zh-CN" altLang="en-US"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zh-CN" altLang="en-US" sz="1400" baseline="0" dirty="0">
                          <a:latin typeface="Helvetica" panose="020B0604020202020204" pitchFamily="34" charset="0"/>
                          <a:ea typeface="黑体" panose="02010609060101010101" pitchFamily="49" charset="-122"/>
                        </a:rPr>
                        <a:t>包数吞吐量均值</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noFill/>
                  </a:tcPr>
                </a:tc>
                <a:extLst>
                  <a:ext uri="{0D108BD9-81ED-4DB2-BD59-A6C34878D82A}">
                    <a16:rowId xmlns:a16="http://schemas.microsoft.com/office/drawing/2014/main" val="3348053737"/>
                  </a:ext>
                </a:extLst>
              </a:tr>
              <a:tr h="334484">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zh-CN" altLang="en-US" sz="16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marL="180000"/>
                      <a:r>
                        <a:rPr lang="en-US" altLang="zh-CN" baseline="0" dirty="0">
                          <a:latin typeface="Helvetica" panose="020B0604020202020204" pitchFamily="34" charset="0"/>
                          <a:ea typeface="黑体" panose="02010609060101010101" pitchFamily="49" charset="-122"/>
                        </a:rPr>
                        <a:t>Mean bytes throughput</a:t>
                      </a:r>
                      <a:endParaRPr lang="zh-CN" altLang="en-US"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zh-CN" altLang="en-US" sz="1400" baseline="0" dirty="0">
                          <a:latin typeface="Helvetica" panose="020B0604020202020204" pitchFamily="34" charset="0"/>
                          <a:ea typeface="黑体" panose="02010609060101010101" pitchFamily="49" charset="-122"/>
                        </a:rPr>
                        <a:t>字节数吞吐量均值</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extLst>
                  <a:ext uri="{0D108BD9-81ED-4DB2-BD59-A6C34878D82A}">
                    <a16:rowId xmlns:a16="http://schemas.microsoft.com/office/drawing/2014/main" val="1772478923"/>
                  </a:ext>
                </a:extLst>
              </a:tr>
              <a:tr h="334484">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zh-CN" altLang="en-US" sz="16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marL="180000"/>
                      <a:r>
                        <a:rPr lang="en-US" altLang="zh-CN" baseline="0" dirty="0">
                          <a:latin typeface="Helvetica" panose="020B0604020202020204" pitchFamily="34" charset="0"/>
                          <a:ea typeface="黑体" panose="02010609060101010101" pitchFamily="49" charset="-122"/>
                        </a:rPr>
                        <a:t>Peak distribution</a:t>
                      </a:r>
                      <a:endParaRPr lang="zh-CN" altLang="en-US"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zh-CN" altLang="en-US" sz="1400" baseline="0" dirty="0">
                          <a:latin typeface="Helvetica" panose="020B0604020202020204" pitchFamily="34" charset="0"/>
                          <a:ea typeface="黑体" panose="02010609060101010101" pitchFamily="49" charset="-122"/>
                        </a:rPr>
                        <a:t>传输峰值分布</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778106"/>
                  </a:ext>
                </a:extLst>
              </a:tr>
            </a:tbl>
          </a:graphicData>
        </a:graphic>
      </p:graphicFrame>
      <p:sp>
        <p:nvSpPr>
          <p:cNvPr id="7" name="文本框 6"/>
          <p:cNvSpPr txBox="1"/>
          <p:nvPr/>
        </p:nvSpPr>
        <p:spPr>
          <a:xfrm>
            <a:off x="206924" y="908462"/>
            <a:ext cx="8556595" cy="369332"/>
          </a:xfrm>
          <a:prstGeom prst="rect">
            <a:avLst/>
          </a:prstGeom>
          <a:noFill/>
        </p:spPr>
        <p:txBody>
          <a:bodyPr wrap="square" rtlCol="0">
            <a:spAutoFit/>
          </a:bodyPr>
          <a:lstStyle/>
          <a:p>
            <a:r>
              <a:rPr lang="zh-CN" altLang="en-US" dirty="0"/>
              <a:t>研究内容一：复杂网络中的细粒度主机属性发现</a:t>
            </a:r>
          </a:p>
        </p:txBody>
      </p:sp>
      <p:sp>
        <p:nvSpPr>
          <p:cNvPr id="6" name="文本框 5"/>
          <p:cNvSpPr txBox="1"/>
          <p:nvPr/>
        </p:nvSpPr>
        <p:spPr>
          <a:xfrm>
            <a:off x="206924" y="1195686"/>
            <a:ext cx="5190836" cy="338554"/>
          </a:xfrm>
          <a:prstGeom prst="rect">
            <a:avLst/>
          </a:prstGeom>
          <a:noFill/>
        </p:spPr>
        <p:txBody>
          <a:bodyPr wrap="square" rtlCol="0">
            <a:spAutoFit/>
          </a:bodyPr>
          <a:lstStyle/>
          <a:p>
            <a:pPr marL="285750" indent="-285750">
              <a:buFont typeface="Wingdings" panose="05000000000000000000" pitchFamily="2" charset="2"/>
              <a:buChar char="p"/>
            </a:pPr>
            <a:r>
              <a:rPr lang="zh-CN" altLang="en-US" sz="1600" dirty="0">
                <a:solidFill>
                  <a:srgbClr val="C00000"/>
                </a:solidFill>
              </a:rPr>
              <a:t>会话长度序列和时间序列统计特征</a:t>
            </a:r>
          </a:p>
        </p:txBody>
      </p:sp>
    </p:spTree>
    <p:extLst>
      <p:ext uri="{BB962C8B-B14F-4D97-AF65-F5344CB8AC3E}">
        <p14:creationId xmlns:p14="http://schemas.microsoft.com/office/powerpoint/2010/main" val="477812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已完成内容和取得的阶段性成果</a:t>
            </a:r>
          </a:p>
        </p:txBody>
      </p:sp>
      <p:sp>
        <p:nvSpPr>
          <p:cNvPr id="7" name="文本框 6"/>
          <p:cNvSpPr txBox="1"/>
          <p:nvPr/>
        </p:nvSpPr>
        <p:spPr>
          <a:xfrm>
            <a:off x="206924" y="908462"/>
            <a:ext cx="8556595" cy="369332"/>
          </a:xfrm>
          <a:prstGeom prst="rect">
            <a:avLst/>
          </a:prstGeom>
          <a:noFill/>
        </p:spPr>
        <p:txBody>
          <a:bodyPr wrap="square" rtlCol="0">
            <a:spAutoFit/>
          </a:bodyPr>
          <a:lstStyle/>
          <a:p>
            <a:r>
              <a:rPr lang="zh-CN" altLang="en-US" dirty="0"/>
              <a:t>研究内容一：复杂网络中的细粒度主机属性发现</a:t>
            </a:r>
          </a:p>
        </p:txBody>
      </p:sp>
      <p:pic>
        <p:nvPicPr>
          <p:cNvPr id="4" name="图片 3"/>
          <p:cNvPicPr>
            <a:picLocks noChangeAspect="1"/>
          </p:cNvPicPr>
          <p:nvPr/>
        </p:nvPicPr>
        <p:blipFill>
          <a:blip r:embed="rId3"/>
          <a:stretch>
            <a:fillRect/>
          </a:stretch>
        </p:blipFill>
        <p:spPr>
          <a:xfrm>
            <a:off x="685890" y="2874372"/>
            <a:ext cx="8070183" cy="2870753"/>
          </a:xfrm>
          <a:prstGeom prst="rect">
            <a:avLst/>
          </a:prstGeom>
        </p:spPr>
      </p:pic>
      <p:sp>
        <p:nvSpPr>
          <p:cNvPr id="9" name="矩形 8"/>
          <p:cNvSpPr/>
          <p:nvPr/>
        </p:nvSpPr>
        <p:spPr bwMode="auto">
          <a:xfrm>
            <a:off x="3670437" y="2874372"/>
            <a:ext cx="1763705" cy="2922157"/>
          </a:xfrm>
          <a:prstGeom prst="rect">
            <a:avLst/>
          </a:prstGeom>
          <a:noFill/>
          <a:ln w="19050" cap="flat">
            <a:solidFill>
              <a:srgbClr val="C00000"/>
            </a:solidFill>
            <a:prstDash val="solid"/>
            <a:round/>
          </a:ln>
        </p:spPr>
        <p:txBody>
          <a:bodyPr vert="horz" wrap="square" lIns="91440" tIns="45720" rIns="91440" bIns="45720" numCol="1" rtlCol="0" anchor="t" anchorCtr="0" compatLnSpc="1"/>
          <a:lstStyle/>
          <a:p>
            <a:pPr algn="ctr"/>
            <a:endParaRPr lang="zh-CN" altLang="en-US"/>
          </a:p>
        </p:txBody>
      </p:sp>
      <p:cxnSp>
        <p:nvCxnSpPr>
          <p:cNvPr id="11" name="直接箭头连接符 10"/>
          <p:cNvCxnSpPr>
            <a:stCxn id="9" idx="2"/>
            <a:endCxn id="12" idx="0"/>
          </p:cNvCxnSpPr>
          <p:nvPr/>
        </p:nvCxnSpPr>
        <p:spPr>
          <a:xfrm flipH="1">
            <a:off x="4552289" y="5796529"/>
            <a:ext cx="1" cy="307829"/>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2" name="文本框 11"/>
          <p:cNvSpPr txBox="1"/>
          <p:nvPr/>
        </p:nvSpPr>
        <p:spPr>
          <a:xfrm>
            <a:off x="3636355" y="6104358"/>
            <a:ext cx="1831868" cy="307777"/>
          </a:xfrm>
          <a:prstGeom prst="rect">
            <a:avLst/>
          </a:prstGeom>
          <a:noFill/>
        </p:spPr>
        <p:txBody>
          <a:bodyPr wrap="square" rtlCol="0">
            <a:spAutoFit/>
          </a:bodyPr>
          <a:lstStyle/>
          <a:p>
            <a:pPr algn="ctr"/>
            <a:r>
              <a:rPr lang="zh-CN" altLang="en-US" sz="1400" dirty="0">
                <a:solidFill>
                  <a:srgbClr val="C00000"/>
                </a:solidFill>
              </a:rPr>
              <a:t>确定最佳包数</a:t>
            </a:r>
          </a:p>
        </p:txBody>
      </p:sp>
      <p:sp>
        <p:nvSpPr>
          <p:cNvPr id="17" name="文本框 16"/>
          <p:cNvSpPr txBox="1"/>
          <p:nvPr/>
        </p:nvSpPr>
        <p:spPr>
          <a:xfrm>
            <a:off x="2247976" y="1750752"/>
            <a:ext cx="4608625" cy="907108"/>
          </a:xfrm>
          <a:prstGeom prst="rect">
            <a:avLst/>
          </a:prstGeom>
          <a:solidFill>
            <a:srgbClr val="E9F8FD"/>
          </a:solidFill>
        </p:spPr>
        <p:txBody>
          <a:bodyPr wrap="square" rtlCol="0">
            <a:spAutoFit/>
          </a:bodyPr>
          <a:lstStyle/>
          <a:p>
            <a:pPr algn="just">
              <a:lnSpc>
                <a:spcPts val="2200"/>
              </a:lnSpc>
            </a:pPr>
            <a:r>
              <a:rPr lang="zh-CN" altLang="en-US" sz="1400" dirty="0"/>
              <a:t>分别从每条流的前</a:t>
            </a:r>
            <a:r>
              <a:rPr lang="en-US" altLang="zh-CN" sz="1400" dirty="0">
                <a:solidFill>
                  <a:srgbClr val="C00000"/>
                </a:solidFill>
              </a:rPr>
              <a:t>20</a:t>
            </a:r>
            <a:r>
              <a:rPr lang="zh-CN" altLang="en-US" sz="1400" dirty="0"/>
              <a:t>、</a:t>
            </a:r>
            <a:r>
              <a:rPr lang="en-US" altLang="zh-CN" sz="1400" dirty="0">
                <a:solidFill>
                  <a:srgbClr val="C00000"/>
                </a:solidFill>
              </a:rPr>
              <a:t>50</a:t>
            </a:r>
            <a:r>
              <a:rPr lang="zh-CN" altLang="en-US" sz="1400" dirty="0"/>
              <a:t>、</a:t>
            </a:r>
            <a:r>
              <a:rPr lang="en-US" altLang="zh-CN" sz="1400" dirty="0">
                <a:solidFill>
                  <a:srgbClr val="C00000"/>
                </a:solidFill>
              </a:rPr>
              <a:t>80</a:t>
            </a:r>
            <a:r>
              <a:rPr lang="zh-CN" altLang="en-US" sz="1400" dirty="0"/>
              <a:t>、</a:t>
            </a:r>
            <a:r>
              <a:rPr lang="en-US" altLang="zh-CN" sz="1400" dirty="0">
                <a:solidFill>
                  <a:srgbClr val="C00000"/>
                </a:solidFill>
              </a:rPr>
              <a:t>100</a:t>
            </a:r>
            <a:r>
              <a:rPr lang="zh-CN" altLang="en-US" sz="1400" dirty="0"/>
              <a:t>个包的</a:t>
            </a:r>
            <a:r>
              <a:rPr lang="zh-CN" altLang="en-US" sz="1400" dirty="0">
                <a:solidFill>
                  <a:srgbClr val="C00000"/>
                </a:solidFill>
              </a:rPr>
              <a:t>长度序列</a:t>
            </a:r>
            <a:r>
              <a:rPr lang="zh-CN" altLang="en-US" sz="1400" dirty="0"/>
              <a:t>和</a:t>
            </a:r>
            <a:r>
              <a:rPr lang="zh-CN" altLang="en-US" sz="1400" dirty="0">
                <a:solidFill>
                  <a:srgbClr val="C00000"/>
                </a:solidFill>
              </a:rPr>
              <a:t>到达时间序列</a:t>
            </a:r>
            <a:r>
              <a:rPr lang="en-US" altLang="zh-CN" sz="1400" dirty="0"/>
              <a:t>(</a:t>
            </a:r>
            <a:r>
              <a:rPr lang="zh-CN" altLang="en-US" sz="1400" dirty="0"/>
              <a:t>对于短流进行零填充</a:t>
            </a:r>
            <a:r>
              <a:rPr lang="en-US" altLang="zh-CN" sz="1400" dirty="0"/>
              <a:t>)</a:t>
            </a:r>
            <a:r>
              <a:rPr lang="zh-CN" altLang="en-US" sz="1400" dirty="0"/>
              <a:t>中提取流统计特征，并结合</a:t>
            </a:r>
            <a:r>
              <a:rPr lang="en-US" altLang="zh-CN" sz="1400" dirty="0">
                <a:solidFill>
                  <a:srgbClr val="C00000"/>
                </a:solidFill>
              </a:rPr>
              <a:t>5</a:t>
            </a:r>
            <a:r>
              <a:rPr lang="zh-CN" altLang="en-US" sz="1400" dirty="0">
                <a:solidFill>
                  <a:srgbClr val="C00000"/>
                </a:solidFill>
              </a:rPr>
              <a:t>类</a:t>
            </a:r>
            <a:r>
              <a:rPr lang="zh-CN" altLang="en-US" sz="1400" dirty="0"/>
              <a:t>机器学习算法，进行不同识别目标的分组实验。</a:t>
            </a:r>
          </a:p>
        </p:txBody>
      </p:sp>
      <p:sp>
        <p:nvSpPr>
          <p:cNvPr id="10" name="文本框 9"/>
          <p:cNvSpPr txBox="1"/>
          <p:nvPr/>
        </p:nvSpPr>
        <p:spPr>
          <a:xfrm>
            <a:off x="206924" y="1195686"/>
            <a:ext cx="5190836" cy="338554"/>
          </a:xfrm>
          <a:prstGeom prst="rect">
            <a:avLst/>
          </a:prstGeom>
          <a:noFill/>
        </p:spPr>
        <p:txBody>
          <a:bodyPr wrap="square" rtlCol="0">
            <a:spAutoFit/>
          </a:bodyPr>
          <a:lstStyle/>
          <a:p>
            <a:pPr marL="285750" indent="-285750">
              <a:buFont typeface="Wingdings" panose="05000000000000000000" pitchFamily="2" charset="2"/>
              <a:buChar char="p"/>
            </a:pPr>
            <a:r>
              <a:rPr lang="zh-CN" altLang="en-US" sz="1600" dirty="0">
                <a:solidFill>
                  <a:srgbClr val="C00000"/>
                </a:solidFill>
              </a:rPr>
              <a:t>会话长度序列和时间序列统计特征</a:t>
            </a:r>
          </a:p>
        </p:txBody>
      </p:sp>
    </p:spTree>
    <p:extLst>
      <p:ext uri="{BB962C8B-B14F-4D97-AF65-F5344CB8AC3E}">
        <p14:creationId xmlns:p14="http://schemas.microsoft.com/office/powerpoint/2010/main" val="390691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890332" y="5419149"/>
            <a:ext cx="3484966" cy="680400"/>
          </a:xfrm>
          <a:prstGeom prst="rect">
            <a:avLst/>
          </a:prstGeom>
          <a:solidFill>
            <a:srgbClr val="D0E3EA"/>
          </a:solidFill>
          <a:ln>
            <a:noFill/>
          </a:ln>
        </p:spPr>
        <p:style>
          <a:lnRef idx="1">
            <a:schemeClr val="accent5"/>
          </a:lnRef>
          <a:fillRef idx="3">
            <a:schemeClr val="accent5"/>
          </a:fillRef>
          <a:effectRef idx="2">
            <a:schemeClr val="accent5"/>
          </a:effectRef>
          <a:fontRef idx="minor">
            <a:schemeClr val="lt1"/>
          </a:fontRef>
        </p:style>
        <p:txBody>
          <a:bodyPr wrap="square" rtlCol="0">
            <a:spAutoFit/>
          </a:bodyPr>
          <a:lstStyle/>
          <a:p>
            <a:endParaRPr lang="zh-CN" altLang="en-US" sz="1400" dirty="0">
              <a:solidFill>
                <a:schemeClr val="tx1"/>
              </a:solidFill>
              <a:latin typeface="Helvetica" panose="020B0604020202020204" pitchFamily="34" charset="0"/>
              <a:ea typeface="黑体" panose="02010609060101010101" pitchFamily="49" charset="-122"/>
            </a:endParaRPr>
          </a:p>
        </p:txBody>
      </p:sp>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已完成内容和取得的阶段性成果</a:t>
            </a:r>
          </a:p>
        </p:txBody>
      </p:sp>
      <p:sp>
        <p:nvSpPr>
          <p:cNvPr id="30" name="文本框 29"/>
          <p:cNvSpPr txBox="1"/>
          <p:nvPr/>
        </p:nvSpPr>
        <p:spPr>
          <a:xfrm>
            <a:off x="6054113" y="1885472"/>
            <a:ext cx="1148813" cy="338554"/>
          </a:xfrm>
          <a:prstGeom prst="rect">
            <a:avLst/>
          </a:prstGeom>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r>
              <a:rPr lang="zh-CN" altLang="en-US" sz="1600" dirty="0"/>
              <a:t>评估指标</a:t>
            </a:r>
          </a:p>
        </p:txBody>
      </p:sp>
      <mc:AlternateContent xmlns:mc="http://schemas.openxmlformats.org/markup-compatibility/2006" xmlns:a14="http://schemas.microsoft.com/office/drawing/2010/main">
        <mc:Choice Requires="a14">
          <p:sp>
            <p:nvSpPr>
              <p:cNvPr id="32" name="文本框 31"/>
              <p:cNvSpPr txBox="1"/>
              <p:nvPr/>
            </p:nvSpPr>
            <p:spPr>
              <a:xfrm>
                <a:off x="4904889" y="2541259"/>
                <a:ext cx="3484966" cy="564898"/>
              </a:xfrm>
              <a:prstGeom prst="rect">
                <a:avLst/>
              </a:prstGeom>
              <a:solidFill>
                <a:srgbClr val="D0E3EA"/>
              </a:solidFill>
              <a:ln>
                <a:noFill/>
              </a:ln>
            </p:spPr>
            <p:style>
              <a:lnRef idx="1">
                <a:schemeClr val="accent5"/>
              </a:lnRef>
              <a:fillRef idx="3">
                <a:schemeClr val="accent5"/>
              </a:fillRef>
              <a:effectRef idx="2">
                <a:schemeClr val="accent5"/>
              </a:effectRef>
              <a:fontRef idx="minor">
                <a:schemeClr val="lt1"/>
              </a:fontRef>
            </p:style>
            <p:txBody>
              <a:bodyPr wrap="square" rtlCol="0" anchor="ctr">
                <a:spAutoFit/>
              </a:bodyPr>
              <a:lstStyle/>
              <a:p>
                <a:pPr/>
                <a14:m>
                  <m:oMathPara xmlns:m="http://schemas.openxmlformats.org/officeDocument/2006/math">
                    <m:oMathParaPr>
                      <m:jc m:val="left"/>
                    </m:oMathParaPr>
                    <m:oMath xmlns:m="http://schemas.openxmlformats.org/officeDocument/2006/math">
                      <m:r>
                        <a:rPr lang="en-US" altLang="zh-CN" sz="1400" i="1" smtClean="0">
                          <a:solidFill>
                            <a:schemeClr val="tx1"/>
                          </a:solidFill>
                          <a:latin typeface="Cambria Math" panose="02040503050406030204" pitchFamily="18" charset="0"/>
                        </a:rPr>
                        <m:t>𝐴𝑐𝑐𝑢𝑟𝑎𝑐𝑦</m:t>
                      </m:r>
                      <m:r>
                        <a:rPr lang="en-US" altLang="zh-CN" sz="1400" i="1" smtClean="0">
                          <a:solidFill>
                            <a:schemeClr val="tx1"/>
                          </a:solidFill>
                          <a:latin typeface="Cambria Math" panose="02040503050406030204" pitchFamily="18" charset="0"/>
                        </a:rPr>
                        <m:t>= </m:t>
                      </m:r>
                      <m:f>
                        <m:fPr>
                          <m:ctrlPr>
                            <a:rPr lang="en-US" altLang="zh-CN" sz="1400" i="1">
                              <a:solidFill>
                                <a:schemeClr val="tx1"/>
                              </a:solidFill>
                              <a:latin typeface="Cambria Math" panose="02040503050406030204" pitchFamily="18" charset="0"/>
                            </a:rPr>
                          </m:ctrlPr>
                        </m:fPr>
                        <m:num>
                          <m:nary>
                            <m:naryPr>
                              <m:chr m:val="∑"/>
                              <m:limLoc m:val="subSup"/>
                              <m:ctrlPr>
                                <a:rPr lang="en-US" altLang="zh-CN" sz="1400" i="1">
                                  <a:solidFill>
                                    <a:schemeClr val="tx1"/>
                                  </a:solidFill>
                                  <a:latin typeface="Cambria Math" panose="02040503050406030204" pitchFamily="18" charset="0"/>
                                </a:rPr>
                              </m:ctrlPr>
                            </m:naryPr>
                            <m:sub>
                              <m:r>
                                <m:rPr>
                                  <m:brk m:alnAt="25"/>
                                </m:rPr>
                                <a:rPr lang="en-US" altLang="zh-CN" sz="1400" i="1">
                                  <a:solidFill>
                                    <a:schemeClr val="tx1"/>
                                  </a:solidFill>
                                  <a:latin typeface="Cambria Math" panose="02040503050406030204" pitchFamily="18" charset="0"/>
                                </a:rPr>
                                <m:t>𝑖</m:t>
                              </m:r>
                              <m:r>
                                <a:rPr lang="en-US" altLang="zh-CN" sz="1400" i="1">
                                  <a:solidFill>
                                    <a:schemeClr val="tx1"/>
                                  </a:solidFill>
                                  <a:latin typeface="Cambria Math" panose="02040503050406030204" pitchFamily="18" charset="0"/>
                                </a:rPr>
                                <m:t>=1</m:t>
                              </m:r>
                            </m:sub>
                            <m:sup>
                              <m:r>
                                <a:rPr lang="en-US" altLang="zh-CN" sz="1400" i="1">
                                  <a:solidFill>
                                    <a:schemeClr val="tx1"/>
                                  </a:solidFill>
                                  <a:latin typeface="Cambria Math" panose="02040503050406030204" pitchFamily="18" charset="0"/>
                                </a:rPr>
                                <m:t>𝑛</m:t>
                              </m:r>
                            </m:sup>
                            <m:e>
                              <m:d>
                                <m:dPr>
                                  <m:ctrlPr>
                                    <a:rPr lang="en-US"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𝑇</m:t>
                                  </m:r>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𝑃</m:t>
                                      </m:r>
                                    </m:e>
                                    <m:sub>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𝑇𝑁</m:t>
                                      </m:r>
                                    </m:e>
                                    <m:sub>
                                      <m:r>
                                        <a:rPr lang="en-US" altLang="zh-CN" sz="1400" i="1">
                                          <a:solidFill>
                                            <a:schemeClr val="tx1"/>
                                          </a:solidFill>
                                          <a:latin typeface="Cambria Math" panose="02040503050406030204" pitchFamily="18" charset="0"/>
                                        </a:rPr>
                                        <m:t>𝑖</m:t>
                                      </m:r>
                                    </m:sub>
                                  </m:sSub>
                                </m:e>
                              </m:d>
                            </m:e>
                          </m:nary>
                        </m:num>
                        <m:den>
                          <m:nary>
                            <m:naryPr>
                              <m:chr m:val="∑"/>
                              <m:limLoc m:val="subSup"/>
                              <m:ctrlPr>
                                <a:rPr lang="en-US" altLang="zh-CN" sz="1400" i="1">
                                  <a:solidFill>
                                    <a:schemeClr val="tx1"/>
                                  </a:solidFill>
                                  <a:latin typeface="Cambria Math" panose="02040503050406030204" pitchFamily="18" charset="0"/>
                                </a:rPr>
                              </m:ctrlPr>
                            </m:naryPr>
                            <m:sub>
                              <m:r>
                                <m:rPr>
                                  <m:brk m:alnAt="25"/>
                                </m:rPr>
                                <a:rPr lang="en-US" altLang="zh-CN" sz="1400" i="1">
                                  <a:solidFill>
                                    <a:schemeClr val="tx1"/>
                                  </a:solidFill>
                                  <a:latin typeface="Cambria Math" panose="02040503050406030204" pitchFamily="18" charset="0"/>
                                </a:rPr>
                                <m:t>𝑖</m:t>
                              </m:r>
                              <m:r>
                                <a:rPr lang="en-US" altLang="zh-CN" sz="1400" i="1">
                                  <a:solidFill>
                                    <a:schemeClr val="tx1"/>
                                  </a:solidFill>
                                  <a:latin typeface="Cambria Math" panose="02040503050406030204" pitchFamily="18" charset="0"/>
                                </a:rPr>
                                <m:t>=1</m:t>
                              </m:r>
                            </m:sub>
                            <m:sup>
                              <m:r>
                                <a:rPr lang="en-US" altLang="zh-CN" sz="1400" i="1">
                                  <a:solidFill>
                                    <a:schemeClr val="tx1"/>
                                  </a:solidFill>
                                  <a:latin typeface="Cambria Math" panose="02040503050406030204" pitchFamily="18" charset="0"/>
                                </a:rPr>
                                <m:t>𝑛</m:t>
                              </m:r>
                            </m:sup>
                            <m:e>
                              <m:d>
                                <m:dPr>
                                  <m:ctrlPr>
                                    <a:rPr lang="en-US"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𝑇</m:t>
                                  </m:r>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𝑃</m:t>
                                      </m:r>
                                    </m:e>
                                    <m:sub>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𝐹</m:t>
                                      </m:r>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𝑃</m:t>
                                          </m:r>
                                        </m:e>
                                        <m:sub>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𝑇𝑁</m:t>
                                      </m:r>
                                    </m:e>
                                    <m:sub>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𝐹𝑁</m:t>
                                      </m:r>
                                    </m:e>
                                    <m:sub>
                                      <m:r>
                                        <a:rPr lang="en-US" altLang="zh-CN" sz="1400" i="1">
                                          <a:solidFill>
                                            <a:schemeClr val="tx1"/>
                                          </a:solidFill>
                                          <a:latin typeface="Cambria Math" panose="02040503050406030204" pitchFamily="18" charset="0"/>
                                        </a:rPr>
                                        <m:t>𝑖</m:t>
                                      </m:r>
                                    </m:sub>
                                  </m:sSub>
                                </m:e>
                              </m:d>
                            </m:e>
                          </m:nary>
                        </m:den>
                      </m:f>
                    </m:oMath>
                  </m:oMathPara>
                </a14:m>
                <a:endParaRPr lang="zh-CN" altLang="en-US" sz="1400" dirty="0">
                  <a:solidFill>
                    <a:schemeClr val="tx1"/>
                  </a:solidFill>
                  <a:latin typeface="Helvetica" panose="020B0604020202020204" pitchFamily="34" charset="0"/>
                  <a:ea typeface="黑体" panose="02010609060101010101" pitchFamily="49" charset="-122"/>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4904889" y="2541259"/>
                <a:ext cx="3484966" cy="564898"/>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4904889" y="3423483"/>
                <a:ext cx="3484966" cy="680507"/>
              </a:xfrm>
              <a:prstGeom prst="rect">
                <a:avLst/>
              </a:prstGeom>
              <a:solidFill>
                <a:srgbClr val="D0E3EA"/>
              </a:solidFill>
              <a:ln>
                <a:noFill/>
              </a:ln>
            </p:spPr>
            <p:style>
              <a:lnRef idx="1">
                <a:schemeClr val="accent5"/>
              </a:lnRef>
              <a:fillRef idx="3">
                <a:schemeClr val="accent5"/>
              </a:fillRef>
              <a:effectRef idx="2">
                <a:schemeClr val="accent5"/>
              </a:effectRef>
              <a:fontRef idx="minor">
                <a:schemeClr val="lt1"/>
              </a:fontRef>
            </p:style>
            <p:txBody>
              <a:bodyPr wrap="square" rtlCol="0">
                <a:spAutoFit/>
              </a:bodyPr>
              <a:lstStyle/>
              <a:p>
                <a:pPr/>
                <a14:m>
                  <m:oMathPara xmlns:m="http://schemas.openxmlformats.org/officeDocument/2006/math">
                    <m:oMathParaPr>
                      <m:jc m:val="left"/>
                    </m:oMathParaPr>
                    <m:oMath xmlns:m="http://schemas.openxmlformats.org/officeDocument/2006/math">
                      <m:r>
                        <a:rPr lang="en-US" altLang="zh-CN" sz="1400" i="1" smtClean="0">
                          <a:solidFill>
                            <a:schemeClr val="tx1"/>
                          </a:solidFill>
                          <a:latin typeface="Cambria Math" panose="02040503050406030204" pitchFamily="18" charset="0"/>
                        </a:rPr>
                        <m:t>𝑃𝑟𝑒𝑐𝑖𝑠𝑖𝑜𝑛</m:t>
                      </m:r>
                      <m:r>
                        <a:rPr lang="en-US" altLang="zh-CN" sz="1400" i="1" smtClean="0">
                          <a:solidFill>
                            <a:schemeClr val="tx1"/>
                          </a:solidFill>
                          <a:latin typeface="Cambria Math" panose="02040503050406030204" pitchFamily="18" charset="0"/>
                        </a:rPr>
                        <m:t>= </m:t>
                      </m:r>
                      <m:f>
                        <m:fPr>
                          <m:ctrlPr>
                            <a:rPr lang="en-US" altLang="zh-CN" sz="1400" i="1">
                              <a:solidFill>
                                <a:schemeClr val="tx1"/>
                              </a:solidFill>
                              <a:latin typeface="Cambria Math" panose="02040503050406030204" pitchFamily="18" charset="0"/>
                            </a:rPr>
                          </m:ctrlPr>
                        </m:fPr>
                        <m:num>
                          <m:r>
                            <a:rPr lang="en-US" altLang="zh-CN" sz="1400" i="1">
                              <a:solidFill>
                                <a:schemeClr val="tx1"/>
                              </a:solidFill>
                              <a:latin typeface="Cambria Math" panose="02040503050406030204" pitchFamily="18" charset="0"/>
                            </a:rPr>
                            <m:t>1</m:t>
                          </m:r>
                        </m:num>
                        <m:den>
                          <m:r>
                            <a:rPr lang="en-US" altLang="zh-CN" sz="1400" i="1">
                              <a:solidFill>
                                <a:schemeClr val="tx1"/>
                              </a:solidFill>
                              <a:latin typeface="Cambria Math" panose="02040503050406030204" pitchFamily="18" charset="0"/>
                            </a:rPr>
                            <m:t>𝑛</m:t>
                          </m:r>
                        </m:den>
                      </m:f>
                      <m:nary>
                        <m:naryPr>
                          <m:chr m:val="∑"/>
                          <m:ctrlPr>
                            <a:rPr lang="en-US" altLang="zh-CN" sz="1400" i="1">
                              <a:solidFill>
                                <a:schemeClr val="tx1"/>
                              </a:solidFill>
                              <a:latin typeface="Cambria Math" panose="02040503050406030204" pitchFamily="18" charset="0"/>
                            </a:rPr>
                          </m:ctrlPr>
                        </m:naryPr>
                        <m:sub>
                          <m:r>
                            <m:rPr>
                              <m:brk m:alnAt="23"/>
                            </m:rPr>
                            <a:rPr lang="en-US" altLang="zh-CN" sz="1400" i="1">
                              <a:solidFill>
                                <a:schemeClr val="tx1"/>
                              </a:solidFill>
                              <a:latin typeface="Cambria Math" panose="02040503050406030204" pitchFamily="18" charset="0"/>
                            </a:rPr>
                            <m:t>𝑖</m:t>
                          </m:r>
                          <m:r>
                            <a:rPr lang="en-US" altLang="zh-CN" sz="1400" i="1">
                              <a:solidFill>
                                <a:schemeClr val="tx1"/>
                              </a:solidFill>
                              <a:latin typeface="Cambria Math" panose="02040503050406030204" pitchFamily="18" charset="0"/>
                            </a:rPr>
                            <m:t>=1</m:t>
                          </m:r>
                        </m:sub>
                        <m:sup>
                          <m:r>
                            <a:rPr lang="en-US" altLang="zh-CN" sz="1400" i="1">
                              <a:solidFill>
                                <a:schemeClr val="tx1"/>
                              </a:solidFill>
                              <a:latin typeface="Cambria Math" panose="02040503050406030204" pitchFamily="18" charset="0"/>
                            </a:rPr>
                            <m:t>𝑛</m:t>
                          </m:r>
                        </m:sup>
                        <m:e>
                          <m:f>
                            <m:fPr>
                              <m:ctrlPr>
                                <a:rPr lang="en-US" altLang="zh-CN" sz="1400" i="1">
                                  <a:solidFill>
                                    <a:schemeClr val="tx1"/>
                                  </a:solidFill>
                                  <a:latin typeface="Cambria Math" panose="02040503050406030204" pitchFamily="18" charset="0"/>
                                </a:rPr>
                              </m:ctrlPr>
                            </m:fPr>
                            <m:num>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𝑇𝑃</m:t>
                                  </m:r>
                                </m:e>
                                <m:sub>
                                  <m:r>
                                    <a:rPr lang="en-US" altLang="zh-CN" sz="1400" i="1">
                                      <a:solidFill>
                                        <a:schemeClr val="tx1"/>
                                      </a:solidFill>
                                      <a:latin typeface="Cambria Math" panose="02040503050406030204" pitchFamily="18" charset="0"/>
                                    </a:rPr>
                                    <m:t>𝑖</m:t>
                                  </m:r>
                                </m:sub>
                              </m:sSub>
                            </m:num>
                            <m:den>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𝑇𝑃</m:t>
                                  </m:r>
                                </m:e>
                                <m:sub>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𝐹𝑃</m:t>
                                  </m:r>
                                </m:e>
                                <m:sub>
                                  <m:r>
                                    <a:rPr lang="en-US" altLang="zh-CN" sz="1400" i="1">
                                      <a:solidFill>
                                        <a:schemeClr val="tx1"/>
                                      </a:solidFill>
                                      <a:latin typeface="Cambria Math" panose="02040503050406030204" pitchFamily="18" charset="0"/>
                                    </a:rPr>
                                    <m:t>𝑖</m:t>
                                  </m:r>
                                </m:sub>
                              </m:sSub>
                            </m:den>
                          </m:f>
                        </m:e>
                      </m:nary>
                    </m:oMath>
                  </m:oMathPara>
                </a14:m>
                <a:endParaRPr lang="zh-CN" altLang="en-US" sz="1400" dirty="0">
                  <a:solidFill>
                    <a:schemeClr val="tx1"/>
                  </a:solidFill>
                  <a:latin typeface="Helvetica" panose="020B0604020202020204" pitchFamily="34" charset="0"/>
                  <a:ea typeface="黑体" panose="02010609060101010101" pitchFamily="49" charset="-122"/>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4904889" y="3423483"/>
                <a:ext cx="3484966" cy="680507"/>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4890332" y="4421316"/>
                <a:ext cx="3484966" cy="680507"/>
              </a:xfrm>
              <a:prstGeom prst="rect">
                <a:avLst/>
              </a:prstGeom>
              <a:solidFill>
                <a:srgbClr val="D0E3EA"/>
              </a:solidFill>
              <a:ln>
                <a:noFill/>
              </a:ln>
            </p:spPr>
            <p:style>
              <a:lnRef idx="1">
                <a:schemeClr val="accent5"/>
              </a:lnRef>
              <a:fillRef idx="3">
                <a:schemeClr val="accent5"/>
              </a:fillRef>
              <a:effectRef idx="2">
                <a:schemeClr val="accent5"/>
              </a:effectRef>
              <a:fontRef idx="minor">
                <a:schemeClr val="lt1"/>
              </a:fontRef>
            </p:style>
            <p:txBody>
              <a:bodyPr wrap="square" rtlCol="0">
                <a:spAutoFit/>
              </a:bodyPr>
              <a:lstStyle/>
              <a:p>
                <a:pPr/>
                <a14:m>
                  <m:oMathPara xmlns:m="http://schemas.openxmlformats.org/officeDocument/2006/math">
                    <m:oMathParaPr>
                      <m:jc m:val="left"/>
                    </m:oMathParaPr>
                    <m:oMath xmlns:m="http://schemas.openxmlformats.org/officeDocument/2006/math">
                      <m:r>
                        <a:rPr lang="en-US" altLang="zh-CN" sz="1400" i="1" smtClean="0">
                          <a:solidFill>
                            <a:schemeClr val="tx1"/>
                          </a:solidFill>
                          <a:latin typeface="Cambria Math" panose="02040503050406030204" pitchFamily="18" charset="0"/>
                        </a:rPr>
                        <m:t>𝑅𝑒𝑐𝑎𝑙𝑙</m:t>
                      </m:r>
                      <m:r>
                        <a:rPr lang="en-US" altLang="zh-CN" sz="1400" i="1" smtClean="0">
                          <a:solidFill>
                            <a:schemeClr val="tx1"/>
                          </a:solidFill>
                          <a:latin typeface="Cambria Math" panose="02040503050406030204" pitchFamily="18" charset="0"/>
                        </a:rPr>
                        <m:t>= </m:t>
                      </m:r>
                      <m:f>
                        <m:fPr>
                          <m:ctrlPr>
                            <a:rPr lang="en-US" altLang="zh-CN" sz="1400" i="1">
                              <a:solidFill>
                                <a:schemeClr val="tx1"/>
                              </a:solidFill>
                              <a:latin typeface="Cambria Math" panose="02040503050406030204" pitchFamily="18" charset="0"/>
                            </a:rPr>
                          </m:ctrlPr>
                        </m:fPr>
                        <m:num>
                          <m:r>
                            <a:rPr lang="en-US" altLang="zh-CN" sz="1400" i="1">
                              <a:solidFill>
                                <a:schemeClr val="tx1"/>
                              </a:solidFill>
                              <a:latin typeface="Cambria Math" panose="02040503050406030204" pitchFamily="18" charset="0"/>
                            </a:rPr>
                            <m:t>1</m:t>
                          </m:r>
                        </m:num>
                        <m:den>
                          <m:r>
                            <a:rPr lang="en-US" altLang="zh-CN" sz="1400" i="1">
                              <a:solidFill>
                                <a:schemeClr val="tx1"/>
                              </a:solidFill>
                              <a:latin typeface="Cambria Math" panose="02040503050406030204" pitchFamily="18" charset="0"/>
                            </a:rPr>
                            <m:t>𝑛</m:t>
                          </m:r>
                        </m:den>
                      </m:f>
                      <m:nary>
                        <m:naryPr>
                          <m:chr m:val="∑"/>
                          <m:ctrlPr>
                            <a:rPr lang="en-US" altLang="zh-CN" sz="1400" i="1">
                              <a:solidFill>
                                <a:schemeClr val="tx1"/>
                              </a:solidFill>
                              <a:latin typeface="Cambria Math" panose="02040503050406030204" pitchFamily="18" charset="0"/>
                            </a:rPr>
                          </m:ctrlPr>
                        </m:naryPr>
                        <m:sub>
                          <m:r>
                            <m:rPr>
                              <m:brk m:alnAt="23"/>
                            </m:rPr>
                            <a:rPr lang="en-US" altLang="zh-CN" sz="1400" i="1">
                              <a:solidFill>
                                <a:schemeClr val="tx1"/>
                              </a:solidFill>
                              <a:latin typeface="Cambria Math" panose="02040503050406030204" pitchFamily="18" charset="0"/>
                            </a:rPr>
                            <m:t>𝑖</m:t>
                          </m:r>
                          <m:r>
                            <a:rPr lang="en-US" altLang="zh-CN" sz="1400" i="1">
                              <a:solidFill>
                                <a:schemeClr val="tx1"/>
                              </a:solidFill>
                              <a:latin typeface="Cambria Math" panose="02040503050406030204" pitchFamily="18" charset="0"/>
                            </a:rPr>
                            <m:t>=1</m:t>
                          </m:r>
                        </m:sub>
                        <m:sup>
                          <m:r>
                            <a:rPr lang="en-US" altLang="zh-CN" sz="1400" i="1">
                              <a:solidFill>
                                <a:schemeClr val="tx1"/>
                              </a:solidFill>
                              <a:latin typeface="Cambria Math" panose="02040503050406030204" pitchFamily="18" charset="0"/>
                            </a:rPr>
                            <m:t>𝑛</m:t>
                          </m:r>
                        </m:sup>
                        <m:e>
                          <m:f>
                            <m:fPr>
                              <m:ctrlPr>
                                <a:rPr lang="en-US" altLang="zh-CN" sz="1400" i="1">
                                  <a:solidFill>
                                    <a:schemeClr val="tx1"/>
                                  </a:solidFill>
                                  <a:latin typeface="Cambria Math" panose="02040503050406030204" pitchFamily="18" charset="0"/>
                                </a:rPr>
                              </m:ctrlPr>
                            </m:fPr>
                            <m:num>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𝑇𝑃</m:t>
                                  </m:r>
                                </m:e>
                                <m:sub>
                                  <m:r>
                                    <a:rPr lang="en-US" altLang="zh-CN" sz="1400" i="1">
                                      <a:solidFill>
                                        <a:schemeClr val="tx1"/>
                                      </a:solidFill>
                                      <a:latin typeface="Cambria Math" panose="02040503050406030204" pitchFamily="18" charset="0"/>
                                    </a:rPr>
                                    <m:t>𝑖</m:t>
                                  </m:r>
                                </m:sub>
                              </m:sSub>
                            </m:num>
                            <m:den>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𝑇𝑃</m:t>
                                  </m:r>
                                </m:e>
                                <m:sub>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𝐹𝑁</m:t>
                                  </m:r>
                                </m:e>
                                <m:sub>
                                  <m:r>
                                    <a:rPr lang="en-US" altLang="zh-CN" sz="1400" i="1">
                                      <a:solidFill>
                                        <a:schemeClr val="tx1"/>
                                      </a:solidFill>
                                      <a:latin typeface="Cambria Math" panose="02040503050406030204" pitchFamily="18" charset="0"/>
                                    </a:rPr>
                                    <m:t>𝑖</m:t>
                                  </m:r>
                                </m:sub>
                              </m:sSub>
                            </m:den>
                          </m:f>
                        </m:e>
                      </m:nary>
                    </m:oMath>
                  </m:oMathPara>
                </a14:m>
                <a:endParaRPr lang="zh-CN" altLang="en-US" sz="1400" dirty="0">
                  <a:solidFill>
                    <a:schemeClr val="tx1"/>
                  </a:solidFill>
                  <a:latin typeface="Helvetica" panose="020B0604020202020204" pitchFamily="34" charset="0"/>
                  <a:ea typeface="黑体" panose="02010609060101010101" pitchFamily="49" charset="-122"/>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4890332" y="4421316"/>
                <a:ext cx="3484966" cy="680507"/>
              </a:xfrm>
              <a:prstGeom prst="rect">
                <a:avLst/>
              </a:prstGeom>
              <a:blipFill>
                <a:blip r:embed="rId5"/>
                <a:stretch>
                  <a:fillRect/>
                </a:stretch>
              </a:blipFill>
              <a:ln>
                <a:noFill/>
              </a:ln>
            </p:spPr>
            <p:txBody>
              <a:bodyPr/>
              <a:lstStyle/>
              <a:p>
                <a:r>
                  <a:rPr lang="zh-CN" altLang="en-US">
                    <a:noFill/>
                  </a:rPr>
                  <a:t> </a:t>
                </a:r>
              </a:p>
            </p:txBody>
          </p:sp>
        </mc:Fallback>
      </mc:AlternateContent>
      <p:sp>
        <p:nvSpPr>
          <p:cNvPr id="36" name="文本框 35"/>
          <p:cNvSpPr txBox="1"/>
          <p:nvPr/>
        </p:nvSpPr>
        <p:spPr>
          <a:xfrm>
            <a:off x="1407339" y="1881397"/>
            <a:ext cx="1147325" cy="338554"/>
          </a:xfrm>
          <a:prstGeom prst="rect">
            <a:avLst/>
          </a:prstGeom>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r>
              <a:rPr lang="zh-CN" altLang="en-US" sz="1600" dirty="0"/>
              <a:t>实验环境</a:t>
            </a:r>
          </a:p>
        </p:txBody>
      </p:sp>
      <p:graphicFrame>
        <p:nvGraphicFramePr>
          <p:cNvPr id="38" name="表格 37"/>
          <p:cNvGraphicFramePr>
            <a:graphicFrameLocks noGrp="1"/>
          </p:cNvGraphicFramePr>
          <p:nvPr>
            <p:extLst>
              <p:ext uri="{D42A27DB-BD31-4B8C-83A1-F6EECF244321}">
                <p14:modId xmlns:p14="http://schemas.microsoft.com/office/powerpoint/2010/main" val="924970933"/>
              </p:ext>
            </p:extLst>
          </p:nvPr>
        </p:nvGraphicFramePr>
        <p:xfrm>
          <a:off x="404007" y="2541259"/>
          <a:ext cx="3630666" cy="2904054"/>
        </p:xfrm>
        <a:graphic>
          <a:graphicData uri="http://schemas.openxmlformats.org/drawingml/2006/table">
            <a:tbl>
              <a:tblPr bandRow="1">
                <a:tableStyleId>{7DF18680-E054-41AD-8BC1-D1AEF772440D}</a:tableStyleId>
              </a:tblPr>
              <a:tblGrid>
                <a:gridCol w="1355450">
                  <a:extLst>
                    <a:ext uri="{9D8B030D-6E8A-4147-A177-3AD203B41FA5}">
                      <a16:colId xmlns:a16="http://schemas.microsoft.com/office/drawing/2014/main" val="4164531083"/>
                    </a:ext>
                  </a:extLst>
                </a:gridCol>
                <a:gridCol w="2275216">
                  <a:extLst>
                    <a:ext uri="{9D8B030D-6E8A-4147-A177-3AD203B41FA5}">
                      <a16:colId xmlns:a16="http://schemas.microsoft.com/office/drawing/2014/main" val="1428032776"/>
                    </a:ext>
                  </a:extLst>
                </a:gridCol>
              </a:tblGrid>
              <a:tr h="484009">
                <a:tc>
                  <a:txBody>
                    <a:bodyPr/>
                    <a:lstStyle/>
                    <a:p>
                      <a:pPr marL="180000"/>
                      <a:r>
                        <a:rPr lang="zh-CN" altLang="en-US" sz="1400" baseline="0" dirty="0">
                          <a:latin typeface="Helvetica" panose="020B0604020202020204" pitchFamily="34" charset="0"/>
                          <a:ea typeface="黑体" panose="02010609060101010101" pitchFamily="49" charset="-122"/>
                        </a:rPr>
                        <a:t>操作系统</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tc>
                  <a:txBody>
                    <a:bodyPr/>
                    <a:lstStyle/>
                    <a:p>
                      <a:pPr marL="180000"/>
                      <a:r>
                        <a:rPr lang="en-US" altLang="zh-CN" sz="1400" baseline="0" dirty="0">
                          <a:latin typeface="Helvetica" panose="020B0604020202020204" pitchFamily="34" charset="0"/>
                          <a:ea typeface="黑体" panose="02010609060101010101" pitchFamily="49" charset="-122"/>
                        </a:rPr>
                        <a:t>Ubuntu 16.04.6 LTS </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267726779"/>
                  </a:ext>
                </a:extLst>
              </a:tr>
              <a:tr h="484009">
                <a:tc>
                  <a:txBody>
                    <a:bodyPr/>
                    <a:lstStyle/>
                    <a:p>
                      <a:pPr marL="180000"/>
                      <a:r>
                        <a:rPr lang="en-US" altLang="zh-CN" sz="1400" baseline="0" dirty="0">
                          <a:latin typeface="Helvetica" panose="020B0604020202020204" pitchFamily="34" charset="0"/>
                          <a:ea typeface="黑体" panose="02010609060101010101" pitchFamily="49" charset="-122"/>
                        </a:rPr>
                        <a:t>CPU</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tc>
                  <a:txBody>
                    <a:bodyPr/>
                    <a:lstStyle/>
                    <a:p>
                      <a:pPr marL="180000"/>
                      <a:r>
                        <a:rPr lang="en-US" altLang="zh-CN" sz="1400" baseline="0" dirty="0">
                          <a:latin typeface="Helvetica" panose="020B0604020202020204" pitchFamily="34" charset="0"/>
                          <a:ea typeface="黑体" panose="02010609060101010101" pitchFamily="49" charset="-122"/>
                        </a:rPr>
                        <a:t>Intel Xeon E5-2640</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1772843809"/>
                  </a:ext>
                </a:extLst>
              </a:tr>
              <a:tr h="484009">
                <a:tc>
                  <a:txBody>
                    <a:bodyPr/>
                    <a:lstStyle/>
                    <a:p>
                      <a:pPr marL="180000"/>
                      <a:r>
                        <a:rPr lang="en-US" altLang="zh-CN" sz="1400" baseline="0" dirty="0">
                          <a:latin typeface="Helvetica" panose="020B0604020202020204" pitchFamily="34" charset="0"/>
                          <a:ea typeface="黑体" panose="02010609060101010101" pitchFamily="49" charset="-122"/>
                        </a:rPr>
                        <a:t>GPU</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tc>
                  <a:txBody>
                    <a:bodyPr/>
                    <a:lstStyle/>
                    <a:p>
                      <a:pPr marL="180000"/>
                      <a:r>
                        <a:rPr lang="en-US" altLang="zh-CN" sz="1400" baseline="0" dirty="0">
                          <a:latin typeface="Helvetica" panose="020B0604020202020204" pitchFamily="34" charset="0"/>
                          <a:ea typeface="黑体" panose="02010609060101010101" pitchFamily="49" charset="-122"/>
                        </a:rPr>
                        <a:t>GTX 1080Ti</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1437057682"/>
                  </a:ext>
                </a:extLst>
              </a:tr>
              <a:tr h="484009">
                <a:tc>
                  <a:txBody>
                    <a:bodyPr/>
                    <a:lstStyle/>
                    <a:p>
                      <a:pPr marL="180000"/>
                      <a:r>
                        <a:rPr lang="zh-CN" altLang="en-US" sz="1400" baseline="0" dirty="0">
                          <a:latin typeface="Helvetica" panose="020B0604020202020204" pitchFamily="34" charset="0"/>
                          <a:ea typeface="黑体" panose="02010609060101010101" pitchFamily="49" charset="-122"/>
                        </a:rPr>
                        <a:t>内存</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tc>
                  <a:txBody>
                    <a:bodyPr/>
                    <a:lstStyle/>
                    <a:p>
                      <a:pPr marL="180000"/>
                      <a:r>
                        <a:rPr lang="en-US" altLang="zh-CN" sz="1400" baseline="0" dirty="0">
                          <a:latin typeface="Helvetica" panose="020B0604020202020204" pitchFamily="34" charset="0"/>
                          <a:ea typeface="黑体" panose="02010609060101010101" pitchFamily="49" charset="-122"/>
                        </a:rPr>
                        <a:t>94GB</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1828014473"/>
                  </a:ext>
                </a:extLst>
              </a:tr>
              <a:tr h="484009">
                <a:tc>
                  <a:txBody>
                    <a:bodyPr/>
                    <a:lstStyle/>
                    <a:p>
                      <a:pPr marL="180000"/>
                      <a:r>
                        <a:rPr lang="zh-CN" altLang="en-US" sz="1400" baseline="0" dirty="0">
                          <a:latin typeface="Helvetica" panose="020B0604020202020204" pitchFamily="34" charset="0"/>
                          <a:ea typeface="黑体" panose="02010609060101010101" pitchFamily="49" charset="-122"/>
                        </a:rPr>
                        <a:t>编程语言</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tc>
                  <a:txBody>
                    <a:bodyPr/>
                    <a:lstStyle/>
                    <a:p>
                      <a:pPr marL="180000"/>
                      <a:r>
                        <a:rPr lang="en-US" altLang="zh-CN" sz="1400" baseline="0" dirty="0">
                          <a:latin typeface="Helvetica" panose="020B0604020202020204" pitchFamily="34" charset="0"/>
                          <a:ea typeface="黑体" panose="02010609060101010101" pitchFamily="49" charset="-122"/>
                        </a:rPr>
                        <a:t>Python</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399010187"/>
                  </a:ext>
                </a:extLst>
              </a:tr>
              <a:tr h="484009">
                <a:tc>
                  <a:txBody>
                    <a:bodyPr/>
                    <a:lstStyle/>
                    <a:p>
                      <a:pPr marL="180000"/>
                      <a:r>
                        <a:rPr lang="zh-CN" altLang="en-US" sz="1400" baseline="0" dirty="0">
                          <a:latin typeface="Helvetica" panose="020B0604020202020204" pitchFamily="34" charset="0"/>
                          <a:ea typeface="黑体" panose="02010609060101010101" pitchFamily="49" charset="-122"/>
                        </a:rPr>
                        <a:t>算法实现库</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tc>
                  <a:txBody>
                    <a:bodyPr/>
                    <a:lstStyle/>
                    <a:p>
                      <a:pPr marL="180000"/>
                      <a:r>
                        <a:rPr lang="en-US" altLang="zh-CN" sz="1400" baseline="0" dirty="0" err="1">
                          <a:latin typeface="Helvetica" panose="020B0604020202020204" pitchFamily="34" charset="0"/>
                          <a:ea typeface="黑体" panose="02010609060101010101" pitchFamily="49" charset="-122"/>
                        </a:rPr>
                        <a:t>Sklearn</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2903315375"/>
                  </a:ext>
                </a:extLst>
              </a:tr>
            </a:tbl>
          </a:graphicData>
        </a:graphic>
      </p:graphicFrame>
      <p:sp>
        <p:nvSpPr>
          <p:cNvPr id="12" name="文本框 11"/>
          <p:cNvSpPr txBox="1"/>
          <p:nvPr/>
        </p:nvSpPr>
        <p:spPr>
          <a:xfrm>
            <a:off x="206924" y="908462"/>
            <a:ext cx="8556595" cy="369332"/>
          </a:xfrm>
          <a:prstGeom prst="rect">
            <a:avLst/>
          </a:prstGeom>
          <a:noFill/>
        </p:spPr>
        <p:txBody>
          <a:bodyPr wrap="square" rtlCol="0">
            <a:spAutoFit/>
          </a:bodyPr>
          <a:lstStyle/>
          <a:p>
            <a:r>
              <a:rPr lang="zh-CN" altLang="en-US" dirty="0"/>
              <a:t>研究内容一：复杂网络中的细粒度主机属性发现</a:t>
            </a:r>
          </a:p>
        </p:txBody>
      </p:sp>
      <p:sp>
        <p:nvSpPr>
          <p:cNvPr id="3" name="文本框 2"/>
          <p:cNvSpPr txBox="1"/>
          <p:nvPr/>
        </p:nvSpPr>
        <p:spPr>
          <a:xfrm>
            <a:off x="4890332" y="5605460"/>
            <a:ext cx="2669131" cy="307777"/>
          </a:xfrm>
          <a:prstGeom prst="rect">
            <a:avLst/>
          </a:prstGeom>
          <a:noFill/>
        </p:spPr>
        <p:txBody>
          <a:bodyPr wrap="square" rtlCol="0">
            <a:spAutoFit/>
          </a:bodyPr>
          <a:lstStyle/>
          <a:p>
            <a:r>
              <a:rPr lang="zh-CN" altLang="en-US" sz="1400" dirty="0"/>
              <a:t>以及</a:t>
            </a:r>
            <a:r>
              <a:rPr lang="en-US" altLang="zh-CN" sz="1400" dirty="0"/>
              <a:t>PR</a:t>
            </a:r>
            <a:r>
              <a:rPr lang="zh-CN" altLang="en-US" sz="1400" dirty="0"/>
              <a:t>曲线、模型预测速度</a:t>
            </a:r>
            <a:endParaRPr lang="en-US" altLang="zh-CN" sz="1400" dirty="0"/>
          </a:p>
        </p:txBody>
      </p:sp>
      <p:sp>
        <p:nvSpPr>
          <p:cNvPr id="13" name="文本框 12"/>
          <p:cNvSpPr txBox="1"/>
          <p:nvPr/>
        </p:nvSpPr>
        <p:spPr>
          <a:xfrm>
            <a:off x="206924" y="1195686"/>
            <a:ext cx="5190836" cy="338554"/>
          </a:xfrm>
          <a:prstGeom prst="rect">
            <a:avLst/>
          </a:prstGeom>
          <a:noFill/>
        </p:spPr>
        <p:txBody>
          <a:bodyPr wrap="square" rtlCol="0">
            <a:spAutoFit/>
          </a:bodyPr>
          <a:lstStyle/>
          <a:p>
            <a:pPr marL="285750" indent="-285750">
              <a:buFont typeface="Wingdings" panose="05000000000000000000" pitchFamily="2" charset="2"/>
              <a:buChar char="p"/>
            </a:pPr>
            <a:r>
              <a:rPr lang="zh-CN" altLang="en-US" sz="1600" dirty="0">
                <a:solidFill>
                  <a:srgbClr val="C00000"/>
                </a:solidFill>
              </a:rPr>
              <a:t>选择最佳模型</a:t>
            </a:r>
          </a:p>
        </p:txBody>
      </p:sp>
    </p:spTree>
    <p:extLst>
      <p:ext uri="{BB962C8B-B14F-4D97-AF65-F5344CB8AC3E}">
        <p14:creationId xmlns:p14="http://schemas.microsoft.com/office/powerpoint/2010/main" val="6629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0" grpId="0" animBg="1"/>
      <p:bldP spid="32" grpId="0" animBg="1"/>
      <p:bldP spid="33" grpId="0" animBg="1"/>
      <p:bldP spid="34" grpId="0" animBg="1"/>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已完成内容和取得的阶段性成果</a:t>
            </a:r>
          </a:p>
        </p:txBody>
      </p:sp>
      <p:sp>
        <p:nvSpPr>
          <p:cNvPr id="22" name="文本框 21"/>
          <p:cNvSpPr txBox="1"/>
          <p:nvPr/>
        </p:nvSpPr>
        <p:spPr>
          <a:xfrm>
            <a:off x="3999559" y="3060123"/>
            <a:ext cx="3717122" cy="276999"/>
          </a:xfrm>
          <a:prstGeom prst="rect">
            <a:avLst/>
          </a:prstGeom>
          <a:noFill/>
        </p:spPr>
        <p:txBody>
          <a:bodyPr wrap="square" rtlCol="0">
            <a:spAutoFit/>
          </a:bodyPr>
          <a:lstStyle/>
          <a:p>
            <a:pPr algn="ctr"/>
            <a:r>
              <a:rPr lang="zh-CN" altLang="en-US" sz="1200" dirty="0">
                <a:solidFill>
                  <a:srgbClr val="C00000"/>
                </a:solidFill>
              </a:rPr>
              <a:t>操作系统类型</a:t>
            </a:r>
            <a:r>
              <a:rPr lang="zh-CN" altLang="en-US" sz="1200" dirty="0"/>
              <a:t>识别任务</a:t>
            </a:r>
            <a:r>
              <a:rPr lang="zh-CN" altLang="en-US" sz="1200" dirty="0">
                <a:latin typeface="Arial" panose="020B0604020202020204" pitchFamily="34" charset="0"/>
                <a:cs typeface="Arial" panose="020B0604020202020204" pitchFamily="34" charset="0"/>
              </a:rPr>
              <a:t>准确率、精度以及召回率</a:t>
            </a:r>
            <a:endParaRPr lang="zh-CN" altLang="en-US" sz="1200" dirty="0"/>
          </a:p>
        </p:txBody>
      </p:sp>
      <p:sp>
        <p:nvSpPr>
          <p:cNvPr id="25" name="文本框 24"/>
          <p:cNvSpPr txBox="1"/>
          <p:nvPr/>
        </p:nvSpPr>
        <p:spPr>
          <a:xfrm>
            <a:off x="3999559" y="4739883"/>
            <a:ext cx="3717122" cy="276999"/>
          </a:xfrm>
          <a:prstGeom prst="rect">
            <a:avLst/>
          </a:prstGeom>
          <a:noFill/>
        </p:spPr>
        <p:txBody>
          <a:bodyPr wrap="square" rtlCol="0">
            <a:spAutoFit/>
          </a:bodyPr>
          <a:lstStyle/>
          <a:p>
            <a:pPr algn="ctr"/>
            <a:r>
              <a:rPr lang="zh-CN" altLang="en-US" sz="1200" dirty="0">
                <a:solidFill>
                  <a:srgbClr val="C00000"/>
                </a:solidFill>
              </a:rPr>
              <a:t>操作系统版本</a:t>
            </a:r>
            <a:r>
              <a:rPr lang="zh-CN" altLang="en-US" sz="1200" dirty="0"/>
              <a:t>识别任务</a:t>
            </a:r>
            <a:r>
              <a:rPr lang="zh-CN" altLang="en-US" sz="1200" dirty="0">
                <a:latin typeface="Arial" panose="020B0604020202020204" pitchFamily="34" charset="0"/>
                <a:cs typeface="Arial" panose="020B0604020202020204" pitchFamily="34" charset="0"/>
              </a:rPr>
              <a:t>准确率、精度以及召回率</a:t>
            </a:r>
            <a:endParaRPr lang="zh-CN" altLang="en-US" sz="1200" dirty="0"/>
          </a:p>
        </p:txBody>
      </p:sp>
      <p:sp>
        <p:nvSpPr>
          <p:cNvPr id="26" name="文本框 25"/>
          <p:cNvSpPr txBox="1"/>
          <p:nvPr/>
        </p:nvSpPr>
        <p:spPr>
          <a:xfrm>
            <a:off x="3842016" y="6436284"/>
            <a:ext cx="4032209" cy="276999"/>
          </a:xfrm>
          <a:prstGeom prst="rect">
            <a:avLst/>
          </a:prstGeom>
          <a:noFill/>
        </p:spPr>
        <p:txBody>
          <a:bodyPr wrap="square" rtlCol="0">
            <a:spAutoFit/>
          </a:bodyPr>
          <a:lstStyle/>
          <a:p>
            <a:pPr algn="ctr"/>
            <a:r>
              <a:rPr lang="zh-CN" altLang="en-US" sz="1200" dirty="0">
                <a:solidFill>
                  <a:srgbClr val="C00000"/>
                </a:solidFill>
              </a:rPr>
              <a:t>浏览器类型</a:t>
            </a:r>
            <a:r>
              <a:rPr lang="zh-CN" altLang="en-US" sz="1200" dirty="0"/>
              <a:t>识别任务</a:t>
            </a:r>
            <a:r>
              <a:rPr lang="zh-CN" altLang="en-US" sz="1200" dirty="0">
                <a:latin typeface="Arial" panose="020B0604020202020204" pitchFamily="34" charset="0"/>
                <a:cs typeface="Arial" panose="020B0604020202020204" pitchFamily="34" charset="0"/>
              </a:rPr>
              <a:t>准确率、精度以及召回率</a:t>
            </a:r>
            <a:endParaRPr lang="zh-CN" altLang="en-US" sz="1200" dirty="0"/>
          </a:p>
        </p:txBody>
      </p:sp>
      <p:pic>
        <p:nvPicPr>
          <p:cNvPr id="4" name="图片 3"/>
          <p:cNvPicPr>
            <a:picLocks noChangeAspect="1"/>
          </p:cNvPicPr>
          <p:nvPr/>
        </p:nvPicPr>
        <p:blipFill>
          <a:blip r:embed="rId3"/>
          <a:stretch>
            <a:fillRect/>
          </a:stretch>
        </p:blipFill>
        <p:spPr>
          <a:xfrm>
            <a:off x="3183461" y="1708564"/>
            <a:ext cx="5349320" cy="1393231"/>
          </a:xfrm>
          <a:prstGeom prst="rect">
            <a:avLst/>
          </a:prstGeom>
        </p:spPr>
      </p:pic>
      <p:pic>
        <p:nvPicPr>
          <p:cNvPr id="5" name="图片 4"/>
          <p:cNvPicPr>
            <a:picLocks noChangeAspect="1"/>
          </p:cNvPicPr>
          <p:nvPr/>
        </p:nvPicPr>
        <p:blipFill>
          <a:blip r:embed="rId4"/>
          <a:stretch>
            <a:fillRect/>
          </a:stretch>
        </p:blipFill>
        <p:spPr>
          <a:xfrm>
            <a:off x="3183461" y="3388760"/>
            <a:ext cx="5349320" cy="1412441"/>
          </a:xfrm>
          <a:prstGeom prst="rect">
            <a:avLst/>
          </a:prstGeom>
        </p:spPr>
      </p:pic>
      <p:pic>
        <p:nvPicPr>
          <p:cNvPr id="8" name="图片 7"/>
          <p:cNvPicPr>
            <a:picLocks noChangeAspect="1"/>
          </p:cNvPicPr>
          <p:nvPr/>
        </p:nvPicPr>
        <p:blipFill>
          <a:blip r:embed="rId5"/>
          <a:stretch>
            <a:fillRect/>
          </a:stretch>
        </p:blipFill>
        <p:spPr>
          <a:xfrm>
            <a:off x="3183461" y="5069775"/>
            <a:ext cx="5349320" cy="1406443"/>
          </a:xfrm>
          <a:prstGeom prst="rect">
            <a:avLst/>
          </a:prstGeom>
        </p:spPr>
      </p:pic>
      <p:sp>
        <p:nvSpPr>
          <p:cNvPr id="12" name="文本框 11"/>
          <p:cNvSpPr txBox="1"/>
          <p:nvPr/>
        </p:nvSpPr>
        <p:spPr>
          <a:xfrm>
            <a:off x="206924" y="908462"/>
            <a:ext cx="8556595" cy="369332"/>
          </a:xfrm>
          <a:prstGeom prst="rect">
            <a:avLst/>
          </a:prstGeom>
          <a:noFill/>
        </p:spPr>
        <p:txBody>
          <a:bodyPr wrap="square" rtlCol="0">
            <a:spAutoFit/>
          </a:bodyPr>
          <a:lstStyle/>
          <a:p>
            <a:r>
              <a:rPr lang="zh-CN" altLang="en-US" dirty="0"/>
              <a:t>研究内容一：复杂网络中的细粒度主机属性发现</a:t>
            </a:r>
          </a:p>
        </p:txBody>
      </p:sp>
      <p:sp>
        <p:nvSpPr>
          <p:cNvPr id="3" name="椭圆 2"/>
          <p:cNvSpPr/>
          <p:nvPr/>
        </p:nvSpPr>
        <p:spPr bwMode="auto">
          <a:xfrm>
            <a:off x="3372476" y="1658667"/>
            <a:ext cx="1072662" cy="1493027"/>
          </a:xfrm>
          <a:prstGeom prst="ellipse">
            <a:avLst/>
          </a:prstGeom>
          <a:noFill/>
          <a:ln w="19050" cap="flat">
            <a:solidFill>
              <a:srgbClr val="C00000"/>
            </a:solidFill>
            <a:prstDash val="solid"/>
            <a:round/>
          </a:ln>
        </p:spPr>
        <p:txBody>
          <a:bodyPr vert="horz" wrap="square" lIns="91440" tIns="45720" rIns="91440" bIns="45720" numCol="1" rtlCol="0" anchor="t" anchorCtr="0" compatLnSpc="1"/>
          <a:lstStyle/>
          <a:p>
            <a:pPr algn="ctr"/>
            <a:endParaRPr lang="zh-CN" altLang="en-US"/>
          </a:p>
        </p:txBody>
      </p:sp>
      <p:sp>
        <p:nvSpPr>
          <p:cNvPr id="14" name="椭圆 13"/>
          <p:cNvSpPr/>
          <p:nvPr/>
        </p:nvSpPr>
        <p:spPr bwMode="auto">
          <a:xfrm>
            <a:off x="3372476" y="3605695"/>
            <a:ext cx="1072662" cy="1309203"/>
          </a:xfrm>
          <a:prstGeom prst="ellipse">
            <a:avLst/>
          </a:prstGeom>
          <a:noFill/>
          <a:ln w="19050" cap="flat">
            <a:solidFill>
              <a:srgbClr val="C00000"/>
            </a:solidFill>
            <a:prstDash val="solid"/>
            <a:round/>
          </a:ln>
        </p:spPr>
        <p:txBody>
          <a:bodyPr vert="horz" wrap="square" lIns="91440" tIns="45720" rIns="91440" bIns="45720" numCol="1" rtlCol="0" anchor="t" anchorCtr="0" compatLnSpc="1"/>
          <a:lstStyle/>
          <a:p>
            <a:pPr algn="ctr"/>
            <a:endParaRPr lang="zh-CN" altLang="en-US"/>
          </a:p>
        </p:txBody>
      </p:sp>
      <p:sp>
        <p:nvSpPr>
          <p:cNvPr id="15" name="椭圆 14"/>
          <p:cNvSpPr/>
          <p:nvPr/>
        </p:nvSpPr>
        <p:spPr bwMode="auto">
          <a:xfrm>
            <a:off x="3372476" y="5020794"/>
            <a:ext cx="1072662" cy="1573435"/>
          </a:xfrm>
          <a:prstGeom prst="ellipse">
            <a:avLst/>
          </a:prstGeom>
          <a:noFill/>
          <a:ln w="19050" cap="flat">
            <a:solidFill>
              <a:srgbClr val="C00000"/>
            </a:solidFill>
            <a:prstDash val="solid"/>
            <a:round/>
          </a:ln>
        </p:spPr>
        <p:txBody>
          <a:bodyPr vert="horz" wrap="square" lIns="91440" tIns="45720" rIns="91440" bIns="45720" numCol="1" rtlCol="0" anchor="t" anchorCtr="0" compatLnSpc="1"/>
          <a:lstStyle/>
          <a:p>
            <a:pPr algn="ctr"/>
            <a:endParaRPr lang="zh-CN" altLang="en-US"/>
          </a:p>
        </p:txBody>
      </p:sp>
      <p:sp>
        <p:nvSpPr>
          <p:cNvPr id="7" name="文本框 6"/>
          <p:cNvSpPr txBox="1"/>
          <p:nvPr/>
        </p:nvSpPr>
        <p:spPr>
          <a:xfrm>
            <a:off x="400674" y="2948512"/>
            <a:ext cx="2521635" cy="2005677"/>
          </a:xfrm>
          <a:prstGeom prst="rect">
            <a:avLst/>
          </a:prstGeom>
          <a:noFill/>
        </p:spPr>
        <p:txBody>
          <a:bodyPr wrap="square" rtlCol="0">
            <a:spAutoFit/>
          </a:bodyPr>
          <a:lstStyle/>
          <a:p>
            <a:pPr>
              <a:spcAft>
                <a:spcPts val="500"/>
              </a:spcAft>
            </a:pPr>
            <a:r>
              <a:rPr lang="zh-CN" altLang="en-US" sz="1600" dirty="0"/>
              <a:t>五类机器学习模型：</a:t>
            </a:r>
            <a:endParaRPr lang="en-US" altLang="zh-CN" sz="1600" dirty="0"/>
          </a:p>
          <a:p>
            <a:pPr marL="285750" indent="-285750">
              <a:lnSpc>
                <a:spcPts val="2500"/>
              </a:lnSpc>
              <a:buFont typeface="Wingdings" panose="05000000000000000000" pitchFamily="2" charset="2"/>
              <a:buChar char="Ø"/>
            </a:pPr>
            <a:r>
              <a:rPr lang="en-US" altLang="zh-CN" sz="1400" dirty="0" err="1"/>
              <a:t>LightGBM</a:t>
            </a:r>
            <a:r>
              <a:rPr lang="zh-CN" altLang="en-US" sz="1400" dirty="0"/>
              <a:t>模型</a:t>
            </a:r>
            <a:endParaRPr lang="en-US" altLang="zh-CN" sz="1400" dirty="0"/>
          </a:p>
          <a:p>
            <a:pPr marL="285750" indent="-285750">
              <a:lnSpc>
                <a:spcPts val="2500"/>
              </a:lnSpc>
              <a:buFont typeface="Wingdings" panose="05000000000000000000" pitchFamily="2" charset="2"/>
              <a:buChar char="Ø"/>
            </a:pPr>
            <a:r>
              <a:rPr lang="en-US" altLang="zh-CN" sz="1400" dirty="0" err="1"/>
              <a:t>XGBoost</a:t>
            </a:r>
            <a:r>
              <a:rPr lang="zh-CN" altLang="en-US" sz="1400" dirty="0"/>
              <a:t>模型</a:t>
            </a:r>
            <a:endParaRPr lang="en-US" altLang="zh-CN" sz="1400" dirty="0"/>
          </a:p>
          <a:p>
            <a:pPr marL="285750" indent="-285750">
              <a:lnSpc>
                <a:spcPts val="2500"/>
              </a:lnSpc>
              <a:buFont typeface="Wingdings" panose="05000000000000000000" pitchFamily="2" charset="2"/>
              <a:buChar char="Ø"/>
            </a:pPr>
            <a:r>
              <a:rPr lang="en-US" altLang="zh-CN" sz="1400" dirty="0" err="1"/>
              <a:t>RandomForest</a:t>
            </a:r>
            <a:r>
              <a:rPr lang="zh-CN" altLang="en-US" sz="1400" dirty="0"/>
              <a:t>模型</a:t>
            </a:r>
            <a:endParaRPr lang="en-US" altLang="zh-CN" sz="1400" dirty="0"/>
          </a:p>
          <a:p>
            <a:pPr marL="285750" indent="-285750">
              <a:lnSpc>
                <a:spcPts val="2500"/>
              </a:lnSpc>
              <a:buFont typeface="Wingdings" panose="05000000000000000000" pitchFamily="2" charset="2"/>
              <a:buChar char="Ø"/>
            </a:pPr>
            <a:r>
              <a:rPr lang="en-US" altLang="zh-CN" sz="1400" dirty="0"/>
              <a:t>KNN</a:t>
            </a:r>
            <a:r>
              <a:rPr lang="zh-CN" altLang="en-US" sz="1400" dirty="0"/>
              <a:t>模型</a:t>
            </a:r>
            <a:endParaRPr lang="en-US" altLang="zh-CN" sz="1400" dirty="0"/>
          </a:p>
          <a:p>
            <a:pPr marL="285750" indent="-285750">
              <a:lnSpc>
                <a:spcPts val="2500"/>
              </a:lnSpc>
              <a:buFont typeface="Wingdings" panose="05000000000000000000" pitchFamily="2" charset="2"/>
              <a:buChar char="Ø"/>
            </a:pPr>
            <a:r>
              <a:rPr lang="en-US" altLang="zh-CN" sz="1400" dirty="0"/>
              <a:t>Logistic Regression</a:t>
            </a:r>
            <a:r>
              <a:rPr lang="zh-CN" altLang="en-US" sz="1400" dirty="0"/>
              <a:t>模型</a:t>
            </a:r>
          </a:p>
        </p:txBody>
      </p:sp>
      <p:sp>
        <p:nvSpPr>
          <p:cNvPr id="16" name="文本框 15"/>
          <p:cNvSpPr txBox="1"/>
          <p:nvPr/>
        </p:nvSpPr>
        <p:spPr>
          <a:xfrm>
            <a:off x="206924" y="1195686"/>
            <a:ext cx="5190836" cy="338554"/>
          </a:xfrm>
          <a:prstGeom prst="rect">
            <a:avLst/>
          </a:prstGeom>
          <a:noFill/>
        </p:spPr>
        <p:txBody>
          <a:bodyPr wrap="square" rtlCol="0">
            <a:spAutoFit/>
          </a:bodyPr>
          <a:lstStyle/>
          <a:p>
            <a:pPr marL="285750" indent="-285750">
              <a:buFont typeface="Wingdings" panose="05000000000000000000" pitchFamily="2" charset="2"/>
              <a:buChar char="p"/>
            </a:pPr>
            <a:r>
              <a:rPr lang="zh-CN" altLang="en-US" sz="1600" dirty="0">
                <a:solidFill>
                  <a:srgbClr val="C00000"/>
                </a:solidFill>
              </a:rPr>
              <a:t>选择最佳模型</a:t>
            </a:r>
          </a:p>
        </p:txBody>
      </p:sp>
    </p:spTree>
    <p:extLst>
      <p:ext uri="{BB962C8B-B14F-4D97-AF65-F5344CB8AC3E}">
        <p14:creationId xmlns:p14="http://schemas.microsoft.com/office/powerpoint/2010/main" val="1884771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4371303" y="1682008"/>
            <a:ext cx="4304915" cy="1137517"/>
          </a:xfrm>
          <a:prstGeom prst="rect">
            <a:avLst/>
          </a:prstGeom>
        </p:spPr>
      </p:pic>
      <p:sp>
        <p:nvSpPr>
          <p:cNvPr id="15" name="圆角矩形 14"/>
          <p:cNvSpPr/>
          <p:nvPr/>
        </p:nvSpPr>
        <p:spPr bwMode="auto">
          <a:xfrm>
            <a:off x="4855069" y="3973147"/>
            <a:ext cx="3613331" cy="2642136"/>
          </a:xfrm>
          <a:prstGeom prst="roundRect">
            <a:avLst/>
          </a:prstGeom>
          <a:solidFill>
            <a:srgbClr val="E9F8FD"/>
          </a:solidFill>
          <a:ln w="19050" cap="flat">
            <a:solidFill>
              <a:srgbClr val="D0E3EA"/>
            </a:solidFill>
            <a:prstDash val="solid"/>
            <a:round/>
          </a:ln>
        </p:spPr>
        <p:txBody>
          <a:bodyPr vert="horz" wrap="square" lIns="91440" tIns="45720" rIns="91440" bIns="45720" numCol="1" rtlCol="0" anchor="t" anchorCtr="0" compatLnSpc="1"/>
          <a:lstStyle/>
          <a:p>
            <a:pPr algn="ctr"/>
            <a:r>
              <a:rPr lang="zh-CN" altLang="en-US" sz="1600" dirty="0">
                <a:solidFill>
                  <a:srgbClr val="C00000"/>
                </a:solidFill>
              </a:rPr>
              <a:t>最佳模型</a:t>
            </a:r>
            <a:endParaRPr lang="zh-CN" altLang="en-US" dirty="0">
              <a:solidFill>
                <a:srgbClr val="C00000"/>
              </a:solidFill>
            </a:endParaRPr>
          </a:p>
        </p:txBody>
      </p:sp>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已完成内容和取得的阶段性成果</a:t>
            </a:r>
          </a:p>
        </p:txBody>
      </p:sp>
      <p:sp>
        <p:nvSpPr>
          <p:cNvPr id="25" name="文本框 24"/>
          <p:cNvSpPr txBox="1"/>
          <p:nvPr/>
        </p:nvSpPr>
        <p:spPr>
          <a:xfrm>
            <a:off x="6661616" y="4467678"/>
            <a:ext cx="1092962" cy="2015936"/>
          </a:xfrm>
          <a:prstGeom prst="rect">
            <a:avLst/>
          </a:prstGeom>
          <a:noFill/>
        </p:spPr>
        <p:txBody>
          <a:bodyPr wrap="square" rtlCol="0">
            <a:spAutoFit/>
          </a:bodyPr>
          <a:lstStyle/>
          <a:p>
            <a:pPr>
              <a:lnSpc>
                <a:spcPts val="3000"/>
              </a:lnSpc>
            </a:pPr>
            <a:r>
              <a:rPr lang="zh-CN" altLang="en-US" sz="1400" dirty="0"/>
              <a:t>准确率  </a:t>
            </a:r>
            <a:endParaRPr lang="en-US" altLang="zh-CN" sz="1400" dirty="0"/>
          </a:p>
          <a:p>
            <a:pPr>
              <a:lnSpc>
                <a:spcPts val="3000"/>
              </a:lnSpc>
            </a:pPr>
            <a:r>
              <a:rPr lang="zh-CN" altLang="en-US" sz="1400" dirty="0"/>
              <a:t>精度</a:t>
            </a:r>
            <a:endParaRPr lang="en-US" altLang="zh-CN" sz="1400" dirty="0"/>
          </a:p>
          <a:p>
            <a:pPr>
              <a:lnSpc>
                <a:spcPts val="3000"/>
              </a:lnSpc>
            </a:pPr>
            <a:r>
              <a:rPr lang="zh-CN" altLang="en-US" sz="1400" dirty="0"/>
              <a:t>召回率</a:t>
            </a:r>
            <a:endParaRPr lang="en-US" altLang="zh-CN" sz="1400" dirty="0"/>
          </a:p>
          <a:p>
            <a:pPr>
              <a:lnSpc>
                <a:spcPts val="3000"/>
              </a:lnSpc>
            </a:pPr>
            <a:r>
              <a:rPr lang="en-US" altLang="zh-CN" sz="1400" dirty="0"/>
              <a:t>PR</a:t>
            </a:r>
            <a:r>
              <a:rPr lang="zh-CN" altLang="en-US" sz="1400" dirty="0"/>
              <a:t>曲线</a:t>
            </a:r>
            <a:endParaRPr lang="en-US" altLang="zh-CN" sz="1400" dirty="0"/>
          </a:p>
          <a:p>
            <a:pPr>
              <a:lnSpc>
                <a:spcPts val="3000"/>
              </a:lnSpc>
            </a:pPr>
            <a:r>
              <a:rPr lang="zh-CN" altLang="en-US" sz="1400" dirty="0"/>
              <a:t>吞吐量</a:t>
            </a:r>
          </a:p>
        </p:txBody>
      </p:sp>
      <p:sp>
        <p:nvSpPr>
          <p:cNvPr id="27" name="横卷形 26"/>
          <p:cNvSpPr/>
          <p:nvPr/>
        </p:nvSpPr>
        <p:spPr bwMode="auto">
          <a:xfrm>
            <a:off x="7524028" y="4537962"/>
            <a:ext cx="539820" cy="287139"/>
          </a:xfrm>
          <a:prstGeom prst="horizontalScroll">
            <a:avLst/>
          </a:prstGeo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lstStyle/>
          <a:p>
            <a:pPr algn="ctr"/>
            <a:r>
              <a:rPr lang="en-US" altLang="zh-CN" sz="1600" dirty="0"/>
              <a:t>1</a:t>
            </a:r>
            <a:endParaRPr lang="zh-CN" altLang="en-US" sz="1600" dirty="0"/>
          </a:p>
        </p:txBody>
      </p:sp>
      <p:sp>
        <p:nvSpPr>
          <p:cNvPr id="28" name="横卷形 27"/>
          <p:cNvSpPr/>
          <p:nvPr/>
        </p:nvSpPr>
        <p:spPr bwMode="auto">
          <a:xfrm>
            <a:off x="7524028" y="4923443"/>
            <a:ext cx="539820" cy="287139"/>
          </a:xfrm>
          <a:prstGeom prst="horizontalScroll">
            <a:avLst/>
          </a:prstGeo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lstStyle/>
          <a:p>
            <a:pPr algn="ctr"/>
            <a:r>
              <a:rPr lang="en-US" altLang="zh-CN" sz="1600" dirty="0"/>
              <a:t>1</a:t>
            </a:r>
            <a:endParaRPr lang="zh-CN" altLang="en-US" sz="1600" dirty="0"/>
          </a:p>
        </p:txBody>
      </p:sp>
      <p:sp>
        <p:nvSpPr>
          <p:cNvPr id="29" name="横卷形 28"/>
          <p:cNvSpPr/>
          <p:nvPr/>
        </p:nvSpPr>
        <p:spPr bwMode="auto">
          <a:xfrm>
            <a:off x="7524028" y="5308924"/>
            <a:ext cx="539820" cy="287139"/>
          </a:xfrm>
          <a:prstGeom prst="horizontalScroll">
            <a:avLst/>
          </a:prstGeo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lstStyle/>
          <a:p>
            <a:pPr algn="ctr"/>
            <a:r>
              <a:rPr lang="en-US" altLang="zh-CN" sz="1600" dirty="0"/>
              <a:t>1</a:t>
            </a:r>
            <a:endParaRPr lang="zh-CN" altLang="en-US" sz="1600" dirty="0"/>
          </a:p>
        </p:txBody>
      </p:sp>
      <p:sp>
        <p:nvSpPr>
          <p:cNvPr id="30" name="横卷形 29"/>
          <p:cNvSpPr/>
          <p:nvPr/>
        </p:nvSpPr>
        <p:spPr bwMode="auto">
          <a:xfrm>
            <a:off x="7524028" y="5706566"/>
            <a:ext cx="539820" cy="287139"/>
          </a:xfrm>
          <a:prstGeom prst="horizontalScroll">
            <a:avLst/>
          </a:prstGeo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lstStyle/>
          <a:p>
            <a:pPr algn="ctr"/>
            <a:r>
              <a:rPr lang="en-US" altLang="zh-CN" sz="1600" dirty="0"/>
              <a:t>2</a:t>
            </a:r>
            <a:endParaRPr lang="zh-CN" altLang="en-US" sz="1600" dirty="0"/>
          </a:p>
        </p:txBody>
      </p:sp>
      <p:sp>
        <p:nvSpPr>
          <p:cNvPr id="31" name="横卷形 30"/>
          <p:cNvSpPr/>
          <p:nvPr/>
        </p:nvSpPr>
        <p:spPr bwMode="auto">
          <a:xfrm>
            <a:off x="7524028" y="6104208"/>
            <a:ext cx="539820" cy="287139"/>
          </a:xfrm>
          <a:prstGeom prst="horizontalScroll">
            <a:avLst/>
          </a:prstGeo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lstStyle/>
          <a:p>
            <a:pPr algn="ctr"/>
            <a:r>
              <a:rPr lang="en-US" altLang="zh-CN" sz="1600" dirty="0"/>
              <a:t>2</a:t>
            </a:r>
            <a:endParaRPr lang="zh-CN" altLang="en-US" sz="1600" dirty="0"/>
          </a:p>
        </p:txBody>
      </p:sp>
      <p:sp>
        <p:nvSpPr>
          <p:cNvPr id="38" name="文本框 37"/>
          <p:cNvSpPr txBox="1"/>
          <p:nvPr/>
        </p:nvSpPr>
        <p:spPr>
          <a:xfrm>
            <a:off x="795667" y="3918920"/>
            <a:ext cx="2272176" cy="276999"/>
          </a:xfrm>
          <a:prstGeom prst="rect">
            <a:avLst/>
          </a:prstGeom>
          <a:noFill/>
        </p:spPr>
        <p:txBody>
          <a:bodyPr wrap="square" rtlCol="0">
            <a:spAutoFit/>
          </a:bodyPr>
          <a:lstStyle/>
          <a:p>
            <a:pPr algn="ctr"/>
            <a:r>
              <a:rPr lang="zh-CN" altLang="en-US" sz="1200" dirty="0">
                <a:solidFill>
                  <a:srgbClr val="C00000"/>
                </a:solidFill>
              </a:rPr>
              <a:t>操作系统版本</a:t>
            </a:r>
            <a:r>
              <a:rPr lang="zh-CN" altLang="en-US" sz="1200" dirty="0"/>
              <a:t>识别任务</a:t>
            </a:r>
            <a:r>
              <a:rPr lang="en-US" altLang="zh-CN" sz="1200" dirty="0">
                <a:latin typeface="Arial" panose="020B0604020202020204" pitchFamily="34" charset="0"/>
                <a:cs typeface="Arial" panose="020B0604020202020204" pitchFamily="34" charset="0"/>
              </a:rPr>
              <a:t>PR</a:t>
            </a:r>
            <a:r>
              <a:rPr lang="zh-CN" altLang="en-US" sz="1200" dirty="0"/>
              <a:t>曲线</a:t>
            </a:r>
          </a:p>
        </p:txBody>
      </p:sp>
      <p:pic>
        <p:nvPicPr>
          <p:cNvPr id="42" name="图片 41"/>
          <p:cNvPicPr>
            <a:picLocks noChangeAspect="1"/>
          </p:cNvPicPr>
          <p:nvPr/>
        </p:nvPicPr>
        <p:blipFill>
          <a:blip r:embed="rId4"/>
          <a:stretch>
            <a:fillRect/>
          </a:stretch>
        </p:blipFill>
        <p:spPr>
          <a:xfrm>
            <a:off x="496058" y="1726259"/>
            <a:ext cx="2871395" cy="2257401"/>
          </a:xfrm>
          <a:prstGeom prst="rect">
            <a:avLst/>
          </a:prstGeom>
        </p:spPr>
      </p:pic>
      <p:sp>
        <p:nvSpPr>
          <p:cNvPr id="21" name="文本框 20"/>
          <p:cNvSpPr txBox="1"/>
          <p:nvPr/>
        </p:nvSpPr>
        <p:spPr>
          <a:xfrm>
            <a:off x="206924" y="908462"/>
            <a:ext cx="8556595" cy="369332"/>
          </a:xfrm>
          <a:prstGeom prst="rect">
            <a:avLst/>
          </a:prstGeom>
          <a:noFill/>
        </p:spPr>
        <p:txBody>
          <a:bodyPr wrap="square" rtlCol="0">
            <a:spAutoFit/>
          </a:bodyPr>
          <a:lstStyle/>
          <a:p>
            <a:r>
              <a:rPr lang="zh-CN" altLang="en-US" dirty="0"/>
              <a:t>研究内容一：复杂网络中的细粒度主机属性发现</a:t>
            </a:r>
          </a:p>
        </p:txBody>
      </p:sp>
      <p:sp>
        <p:nvSpPr>
          <p:cNvPr id="10" name="文本框 9"/>
          <p:cNvSpPr txBox="1"/>
          <p:nvPr/>
        </p:nvSpPr>
        <p:spPr>
          <a:xfrm>
            <a:off x="4855069" y="5317522"/>
            <a:ext cx="1806547" cy="307777"/>
          </a:xfrm>
          <a:prstGeom prst="rect">
            <a:avLst/>
          </a:prstGeom>
          <a:noFill/>
        </p:spPr>
        <p:txBody>
          <a:bodyPr wrap="square" rtlCol="0">
            <a:spAutoFit/>
          </a:bodyPr>
          <a:lstStyle/>
          <a:p>
            <a:pPr algn="ctr"/>
            <a:r>
              <a:rPr lang="en-US" altLang="zh-CN" sz="1400" dirty="0" err="1">
                <a:latin typeface="Helvetica" panose="020B0604020202020204" pitchFamily="34" charset="0"/>
                <a:ea typeface="黑体" panose="02010609060101010101" pitchFamily="49" charset="-122"/>
                <a:cs typeface="Arial" panose="020B0604020202020204" pitchFamily="34" charset="0"/>
              </a:rPr>
              <a:t>LightGBM</a:t>
            </a:r>
            <a:r>
              <a:rPr lang="zh-CN" altLang="en-US" sz="1400" dirty="0">
                <a:latin typeface="Helvetica" panose="020B0604020202020204" pitchFamily="34" charset="0"/>
                <a:ea typeface="黑体" panose="02010609060101010101" pitchFamily="49" charset="-122"/>
                <a:cs typeface="Arial" panose="020B0604020202020204" pitchFamily="34" charset="0"/>
              </a:rPr>
              <a:t>算法</a:t>
            </a:r>
          </a:p>
        </p:txBody>
      </p:sp>
      <p:sp>
        <p:nvSpPr>
          <p:cNvPr id="11" name="左大括号 10"/>
          <p:cNvSpPr/>
          <p:nvPr/>
        </p:nvSpPr>
        <p:spPr>
          <a:xfrm>
            <a:off x="6445797" y="4592729"/>
            <a:ext cx="215819" cy="1809609"/>
          </a:xfrm>
          <a:prstGeom prst="leftBrace">
            <a:avLst>
              <a:gd name="adj1" fmla="val 59604"/>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 name="右箭头 16"/>
          <p:cNvSpPr/>
          <p:nvPr/>
        </p:nvSpPr>
        <p:spPr bwMode="auto">
          <a:xfrm rot="1620211">
            <a:off x="3691456" y="3668268"/>
            <a:ext cx="540000" cy="281927"/>
          </a:xfrm>
          <a:prstGeom prst="rightArrow">
            <a:avLst/>
          </a:prstGeom>
          <a:solidFill>
            <a:srgbClr val="7030A0"/>
          </a:solidFill>
          <a:ln w="0" cap="flat">
            <a:noFill/>
            <a:prstDash val="solid"/>
            <a:round/>
          </a:ln>
        </p:spPr>
        <p:txBody>
          <a:bodyPr vert="horz" wrap="square" lIns="91440" tIns="45720" rIns="91440" bIns="45720" numCol="1" rtlCol="0" anchor="t" anchorCtr="0" compatLnSpc="1"/>
          <a:lstStyle/>
          <a:p>
            <a:pPr algn="ctr"/>
            <a:endParaRPr lang="zh-CN" altLang="en-US"/>
          </a:p>
        </p:txBody>
      </p:sp>
      <p:sp>
        <p:nvSpPr>
          <p:cNvPr id="39" name="右箭头 38"/>
          <p:cNvSpPr/>
          <p:nvPr/>
        </p:nvSpPr>
        <p:spPr bwMode="auto">
          <a:xfrm>
            <a:off x="3701011" y="5294215"/>
            <a:ext cx="540000" cy="281927"/>
          </a:xfrm>
          <a:prstGeom prst="rightArrow">
            <a:avLst/>
          </a:prstGeom>
          <a:solidFill>
            <a:srgbClr val="7030A0"/>
          </a:solidFill>
          <a:ln w="0" cap="flat">
            <a:noFill/>
            <a:prstDash val="solid"/>
            <a:round/>
          </a:ln>
        </p:spPr>
        <p:txBody>
          <a:bodyPr vert="horz" wrap="square" lIns="91440" tIns="45720" rIns="91440" bIns="45720" numCol="1" rtlCol="0" anchor="t" anchorCtr="0" compatLnSpc="1"/>
          <a:lstStyle/>
          <a:p>
            <a:pPr algn="ctr"/>
            <a:endParaRPr lang="zh-CN" altLang="en-US"/>
          </a:p>
        </p:txBody>
      </p:sp>
      <p:sp>
        <p:nvSpPr>
          <p:cNvPr id="50" name="右箭头 49"/>
          <p:cNvSpPr/>
          <p:nvPr/>
        </p:nvSpPr>
        <p:spPr bwMode="auto">
          <a:xfrm rot="5400000">
            <a:off x="6394726" y="3310959"/>
            <a:ext cx="540000" cy="281927"/>
          </a:xfrm>
          <a:prstGeom prst="rightArrow">
            <a:avLst/>
          </a:prstGeom>
          <a:solidFill>
            <a:srgbClr val="7030A0"/>
          </a:solidFill>
          <a:ln w="0" cap="flat">
            <a:noFill/>
            <a:prstDash val="solid"/>
            <a:round/>
          </a:ln>
        </p:spPr>
        <p:txBody>
          <a:bodyPr vert="horz" wrap="square" lIns="91440" tIns="45720" rIns="91440" bIns="45720" numCol="1" rtlCol="0" anchor="t" anchorCtr="0" compatLnSpc="1"/>
          <a:lstStyle/>
          <a:p>
            <a:pPr algn="ctr"/>
            <a:endParaRPr lang="zh-CN" altLang="en-US"/>
          </a:p>
        </p:txBody>
      </p:sp>
      <p:sp>
        <p:nvSpPr>
          <p:cNvPr id="18" name="矩形 17"/>
          <p:cNvSpPr/>
          <p:nvPr/>
        </p:nvSpPr>
        <p:spPr>
          <a:xfrm>
            <a:off x="4815601" y="2827617"/>
            <a:ext cx="3416320" cy="276999"/>
          </a:xfrm>
          <a:prstGeom prst="rect">
            <a:avLst/>
          </a:prstGeom>
        </p:spPr>
        <p:txBody>
          <a:bodyPr wrap="none">
            <a:spAutoFit/>
          </a:bodyPr>
          <a:lstStyle/>
          <a:p>
            <a:pPr algn="ctr"/>
            <a:r>
              <a:rPr lang="zh-CN" altLang="en-US" sz="1200" dirty="0">
                <a:solidFill>
                  <a:srgbClr val="C00000"/>
                </a:solidFill>
              </a:rPr>
              <a:t>操作系统版本</a:t>
            </a:r>
            <a:r>
              <a:rPr lang="zh-CN" altLang="en-US" sz="1200" dirty="0"/>
              <a:t>识别任务</a:t>
            </a:r>
            <a:r>
              <a:rPr lang="zh-CN" altLang="en-US" sz="1200" dirty="0">
                <a:latin typeface="Arial" panose="020B0604020202020204" pitchFamily="34" charset="0"/>
                <a:cs typeface="Arial" panose="020B0604020202020204" pitchFamily="34" charset="0"/>
              </a:rPr>
              <a:t>准确率、精度以及召回率</a:t>
            </a:r>
            <a:endParaRPr lang="zh-CN" altLang="en-US" sz="1200" dirty="0"/>
          </a:p>
        </p:txBody>
      </p:sp>
      <p:grpSp>
        <p:nvGrpSpPr>
          <p:cNvPr id="4" name="组合 3"/>
          <p:cNvGrpSpPr/>
          <p:nvPr/>
        </p:nvGrpSpPr>
        <p:grpSpPr>
          <a:xfrm>
            <a:off x="582812" y="4736328"/>
            <a:ext cx="2800401" cy="1679628"/>
            <a:chOff x="496058" y="4866752"/>
            <a:chExt cx="2800401" cy="1679628"/>
          </a:xfrm>
        </p:grpSpPr>
        <p:grpSp>
          <p:nvGrpSpPr>
            <p:cNvPr id="41" name="组合 40"/>
            <p:cNvGrpSpPr/>
            <p:nvPr/>
          </p:nvGrpSpPr>
          <p:grpSpPr>
            <a:xfrm>
              <a:off x="496058" y="4866752"/>
              <a:ext cx="2800401" cy="1679628"/>
              <a:chOff x="3958101" y="1796543"/>
              <a:chExt cx="3957385" cy="2337333"/>
            </a:xfrm>
          </p:grpSpPr>
          <p:pic>
            <p:nvPicPr>
              <p:cNvPr id="12" name="图片 11"/>
              <p:cNvPicPr>
                <a:picLocks noChangeAspect="1"/>
              </p:cNvPicPr>
              <p:nvPr/>
            </p:nvPicPr>
            <p:blipFill>
              <a:blip r:embed="rId5"/>
              <a:stretch>
                <a:fillRect/>
              </a:stretch>
            </p:blipFill>
            <p:spPr>
              <a:xfrm>
                <a:off x="3958101" y="1796543"/>
                <a:ext cx="3957385" cy="2073539"/>
              </a:xfrm>
              <a:prstGeom prst="rect">
                <a:avLst/>
              </a:prstGeom>
            </p:spPr>
          </p:pic>
          <p:sp>
            <p:nvSpPr>
              <p:cNvPr id="40" name="文本框 39"/>
              <p:cNvSpPr txBox="1"/>
              <p:nvPr/>
            </p:nvSpPr>
            <p:spPr>
              <a:xfrm>
                <a:off x="4476788" y="3824507"/>
                <a:ext cx="3114779" cy="309369"/>
              </a:xfrm>
              <a:prstGeom prst="rect">
                <a:avLst/>
              </a:prstGeom>
              <a:noFill/>
            </p:spPr>
            <p:txBody>
              <a:bodyPr wrap="square" rtlCol="0">
                <a:spAutoFit/>
              </a:bodyPr>
              <a:lstStyle/>
              <a:p>
                <a:pPr algn="ctr"/>
                <a:r>
                  <a:rPr lang="zh-CN" altLang="en-US" sz="1200" dirty="0">
                    <a:solidFill>
                      <a:srgbClr val="C00000"/>
                    </a:solidFill>
                  </a:rPr>
                  <a:t>操作系统版本</a:t>
                </a:r>
                <a:r>
                  <a:rPr lang="zh-CN" altLang="en-US" sz="1200" dirty="0"/>
                  <a:t>识别任务</a:t>
                </a:r>
                <a:r>
                  <a:rPr lang="zh-CN" altLang="en-US" sz="1200" dirty="0">
                    <a:latin typeface="Arial" panose="020B0604020202020204" pitchFamily="34" charset="0"/>
                    <a:cs typeface="Arial" panose="020B0604020202020204" pitchFamily="34" charset="0"/>
                  </a:rPr>
                  <a:t>吞吐量</a:t>
                </a:r>
                <a:endParaRPr lang="zh-CN" altLang="en-US" sz="1200" dirty="0"/>
              </a:p>
            </p:txBody>
          </p:sp>
        </p:grpSp>
        <p:sp>
          <p:nvSpPr>
            <p:cNvPr id="52" name="椭圆 51"/>
            <p:cNvSpPr/>
            <p:nvPr/>
          </p:nvSpPr>
          <p:spPr bwMode="auto">
            <a:xfrm>
              <a:off x="1450730" y="5596063"/>
              <a:ext cx="520173" cy="760752"/>
            </a:xfrm>
            <a:prstGeom prst="ellipse">
              <a:avLst/>
            </a:prstGeom>
            <a:noFill/>
            <a:ln w="19050" cap="flat">
              <a:solidFill>
                <a:srgbClr val="C00000"/>
              </a:solidFill>
              <a:prstDash val="solid"/>
              <a:round/>
            </a:ln>
          </p:spPr>
          <p:txBody>
            <a:bodyPr vert="horz" wrap="square" lIns="91440" tIns="45720" rIns="91440" bIns="45720" numCol="1" rtlCol="0" anchor="t" anchorCtr="0" compatLnSpc="1"/>
            <a:lstStyle/>
            <a:p>
              <a:pPr algn="ctr"/>
              <a:endParaRPr lang="zh-CN" altLang="en-US"/>
            </a:p>
          </p:txBody>
        </p:sp>
      </p:grpSp>
      <p:sp>
        <p:nvSpPr>
          <p:cNvPr id="53" name="椭圆 52"/>
          <p:cNvSpPr/>
          <p:nvPr/>
        </p:nvSpPr>
        <p:spPr bwMode="auto">
          <a:xfrm>
            <a:off x="4586286" y="1837633"/>
            <a:ext cx="718642" cy="1031415"/>
          </a:xfrm>
          <a:prstGeom prst="ellipse">
            <a:avLst/>
          </a:prstGeom>
          <a:noFill/>
          <a:ln w="19050" cap="flat">
            <a:solidFill>
              <a:srgbClr val="C00000"/>
            </a:solidFill>
            <a:prstDash val="solid"/>
            <a:round/>
          </a:ln>
        </p:spPr>
        <p:txBody>
          <a:bodyPr vert="horz" wrap="square" lIns="91440" tIns="45720" rIns="91440" bIns="45720" numCol="1" rtlCol="0" anchor="t" anchorCtr="0" compatLnSpc="1"/>
          <a:lstStyle/>
          <a:p>
            <a:pPr algn="ctr"/>
            <a:endParaRPr lang="zh-CN" altLang="en-US"/>
          </a:p>
        </p:txBody>
      </p:sp>
      <p:sp>
        <p:nvSpPr>
          <p:cNvPr id="54" name="椭圆 53"/>
          <p:cNvSpPr/>
          <p:nvPr/>
        </p:nvSpPr>
        <p:spPr bwMode="auto">
          <a:xfrm rot="1941395">
            <a:off x="2872232" y="1922211"/>
            <a:ext cx="507316" cy="160874"/>
          </a:xfrm>
          <a:prstGeom prst="ellipse">
            <a:avLst/>
          </a:prstGeom>
          <a:noFill/>
          <a:ln w="19050" cap="flat">
            <a:solidFill>
              <a:srgbClr val="C00000"/>
            </a:solidFill>
            <a:prstDash val="solid"/>
            <a:round/>
          </a:ln>
        </p:spPr>
        <p:txBody>
          <a:bodyPr vert="horz" wrap="square" lIns="91440" tIns="45720" rIns="91440" bIns="45720" numCol="1" rtlCol="0" anchor="t" anchorCtr="0" compatLnSpc="1"/>
          <a:lstStyle/>
          <a:p>
            <a:pPr algn="ctr"/>
            <a:endParaRPr lang="zh-CN" altLang="en-US"/>
          </a:p>
        </p:txBody>
      </p:sp>
      <p:sp>
        <p:nvSpPr>
          <p:cNvPr id="32" name="文本框 31"/>
          <p:cNvSpPr txBox="1"/>
          <p:nvPr/>
        </p:nvSpPr>
        <p:spPr>
          <a:xfrm>
            <a:off x="206924" y="1195686"/>
            <a:ext cx="5190836" cy="338554"/>
          </a:xfrm>
          <a:prstGeom prst="rect">
            <a:avLst/>
          </a:prstGeom>
          <a:noFill/>
        </p:spPr>
        <p:txBody>
          <a:bodyPr wrap="square" rtlCol="0">
            <a:spAutoFit/>
          </a:bodyPr>
          <a:lstStyle/>
          <a:p>
            <a:pPr marL="285750" indent="-285750">
              <a:buFont typeface="Wingdings" panose="05000000000000000000" pitchFamily="2" charset="2"/>
              <a:buChar char="p"/>
            </a:pPr>
            <a:r>
              <a:rPr lang="zh-CN" altLang="en-US" sz="1600" dirty="0">
                <a:solidFill>
                  <a:srgbClr val="C00000"/>
                </a:solidFill>
              </a:rPr>
              <a:t>选择最佳模型</a:t>
            </a:r>
          </a:p>
        </p:txBody>
      </p:sp>
    </p:spTree>
    <p:extLst>
      <p:ext uri="{BB962C8B-B14F-4D97-AF65-F5344CB8AC3E}">
        <p14:creationId xmlns:p14="http://schemas.microsoft.com/office/powerpoint/2010/main" val="202968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5" grpId="0"/>
      <p:bldP spid="27" grpId="0" animBg="1"/>
      <p:bldP spid="28" grpId="0" animBg="1"/>
      <p:bldP spid="29" grpId="0" animBg="1"/>
      <p:bldP spid="30" grpId="0" animBg="1"/>
      <p:bldP spid="31" grpId="0" animBg="1"/>
      <p:bldP spid="10" grpId="0"/>
      <p:bldP spid="11" grpId="0" animBg="1"/>
      <p:bldP spid="17" grpId="0" animBg="1"/>
      <p:bldP spid="39" grpId="0" animBg="1"/>
      <p:bldP spid="5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7" y="142852"/>
            <a:ext cx="8484495" cy="582594"/>
          </a:xfrm>
        </p:spPr>
        <p:txBody>
          <a:bodyPr/>
          <a:lstStyle/>
          <a:p>
            <a:r>
              <a:rPr lang="zh-CN" altLang="en-US" dirty="0"/>
              <a:t>目录</a:t>
            </a:r>
          </a:p>
        </p:txBody>
      </p:sp>
      <p:sp>
        <p:nvSpPr>
          <p:cNvPr id="5" name="Rectangle 30"/>
          <p:cNvSpPr>
            <a:spLocks noChangeArrowheads="1"/>
          </p:cNvSpPr>
          <p:nvPr/>
        </p:nvSpPr>
        <p:spPr bwMode="auto">
          <a:xfrm>
            <a:off x="493253" y="2622280"/>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itchFamily="2" charset="-122"/>
            </a:endParaRPr>
          </a:p>
        </p:txBody>
      </p:sp>
      <p:sp>
        <p:nvSpPr>
          <p:cNvPr id="6" name="Rectangle 31"/>
          <p:cNvSpPr>
            <a:spLocks noChangeArrowheads="1"/>
          </p:cNvSpPr>
          <p:nvPr/>
        </p:nvSpPr>
        <p:spPr bwMode="auto">
          <a:xfrm>
            <a:off x="493253" y="1824470"/>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itchFamily="2" charset="-122"/>
            </a:endParaRPr>
          </a:p>
        </p:txBody>
      </p:sp>
      <p:sp>
        <p:nvSpPr>
          <p:cNvPr id="7" name="Rectangle 33"/>
          <p:cNvSpPr>
            <a:spLocks noChangeArrowheads="1"/>
          </p:cNvSpPr>
          <p:nvPr/>
        </p:nvSpPr>
        <p:spPr bwMode="auto">
          <a:xfrm>
            <a:off x="493253" y="4209728"/>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itchFamily="2" charset="-122"/>
            </a:endParaRPr>
          </a:p>
        </p:txBody>
      </p:sp>
      <p:sp>
        <p:nvSpPr>
          <p:cNvPr id="8" name="Rectangle 34"/>
          <p:cNvSpPr>
            <a:spLocks noChangeArrowheads="1"/>
          </p:cNvSpPr>
          <p:nvPr/>
        </p:nvSpPr>
        <p:spPr bwMode="auto">
          <a:xfrm>
            <a:off x="493253" y="4997836"/>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itchFamily="2" charset="-122"/>
            </a:endParaRPr>
          </a:p>
        </p:txBody>
      </p:sp>
      <p:sp>
        <p:nvSpPr>
          <p:cNvPr id="9" name="AutoShape 6"/>
          <p:cNvSpPr>
            <a:spLocks noChangeArrowheads="1"/>
          </p:cNvSpPr>
          <p:nvPr/>
        </p:nvSpPr>
        <p:spPr bwMode="auto">
          <a:xfrm>
            <a:off x="531353" y="1403783"/>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a:defRPr/>
            </a:pPr>
            <a:endParaRPr lang="zh-CN" altLang="en-US" kern="0">
              <a:solidFill>
                <a:sysClr val="windowText" lastClr="000000"/>
              </a:solidFill>
              <a:ea typeface="华文细黑" pitchFamily="2" charset="-122"/>
            </a:endParaRPr>
          </a:p>
        </p:txBody>
      </p:sp>
      <p:sp>
        <p:nvSpPr>
          <p:cNvPr id="10" name="AutoShape 12"/>
          <p:cNvSpPr>
            <a:spLocks noChangeArrowheads="1"/>
          </p:cNvSpPr>
          <p:nvPr/>
        </p:nvSpPr>
        <p:spPr bwMode="auto">
          <a:xfrm>
            <a:off x="531353" y="3789041"/>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algn="ctr">
              <a:defRPr/>
            </a:pPr>
            <a:endParaRPr lang="zh-CN" altLang="zh-CN" i="1" kern="0">
              <a:solidFill>
                <a:sysClr val="windowText" lastClr="000000"/>
              </a:solidFill>
              <a:latin typeface="微软雅黑" pitchFamily="34" charset="-122"/>
            </a:endParaRPr>
          </a:p>
        </p:txBody>
      </p:sp>
      <p:sp>
        <p:nvSpPr>
          <p:cNvPr id="11" name="AutoShape 15"/>
          <p:cNvSpPr>
            <a:spLocks noChangeArrowheads="1"/>
          </p:cNvSpPr>
          <p:nvPr/>
        </p:nvSpPr>
        <p:spPr bwMode="auto">
          <a:xfrm>
            <a:off x="531353" y="4577146"/>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a:defRPr/>
            </a:pPr>
            <a:endParaRPr lang="zh-CN" altLang="en-US" kern="0">
              <a:solidFill>
                <a:sysClr val="windowText" lastClr="000000"/>
              </a:solidFill>
              <a:ea typeface="华文细黑" pitchFamily="2" charset="-122"/>
            </a:endParaRPr>
          </a:p>
        </p:txBody>
      </p:sp>
      <p:sp>
        <p:nvSpPr>
          <p:cNvPr id="12" name="AutoShape 18"/>
          <p:cNvSpPr>
            <a:spLocks noChangeArrowheads="1"/>
          </p:cNvSpPr>
          <p:nvPr/>
        </p:nvSpPr>
        <p:spPr bwMode="auto">
          <a:xfrm>
            <a:off x="531353" y="2200003"/>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a:defRPr/>
            </a:pPr>
            <a:endParaRPr lang="zh-CN" altLang="en-US" kern="0">
              <a:solidFill>
                <a:sysClr val="windowText" lastClr="000000"/>
              </a:solidFill>
              <a:ea typeface="华文细黑" pitchFamily="2" charset="-122"/>
            </a:endParaRPr>
          </a:p>
        </p:txBody>
      </p:sp>
      <p:sp>
        <p:nvSpPr>
          <p:cNvPr id="13" name="WordArt 20"/>
          <p:cNvSpPr>
            <a:spLocks noChangeArrowheads="1" noChangeShapeType="1" noTextEdit="1"/>
          </p:cNvSpPr>
          <p:nvPr/>
        </p:nvSpPr>
        <p:spPr bwMode="auto">
          <a:xfrm>
            <a:off x="783763" y="1546660"/>
            <a:ext cx="1206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headEnd/>
                  <a:tailEnd/>
                </a:ln>
                <a:solidFill>
                  <a:srgbClr val="005BAC"/>
                </a:solidFill>
                <a:latin typeface="黑体"/>
                <a:ea typeface="黑体"/>
              </a:rPr>
              <a:t>1</a:t>
            </a:r>
            <a:endParaRPr lang="zh-CN" altLang="en-US" sz="3600" kern="10" dirty="0">
              <a:ln w="3175">
                <a:solidFill>
                  <a:srgbClr val="005BAC"/>
                </a:solidFill>
                <a:round/>
                <a:headEnd/>
                <a:tailEnd/>
              </a:ln>
              <a:solidFill>
                <a:srgbClr val="005BAC"/>
              </a:solidFill>
              <a:latin typeface="黑体"/>
              <a:ea typeface="黑体"/>
            </a:endParaRPr>
          </a:p>
        </p:txBody>
      </p:sp>
      <p:sp>
        <p:nvSpPr>
          <p:cNvPr id="14" name="WordArt 23"/>
          <p:cNvSpPr>
            <a:spLocks noChangeArrowheads="1" noChangeShapeType="1" noTextEdit="1"/>
          </p:cNvSpPr>
          <p:nvPr/>
        </p:nvSpPr>
        <p:spPr bwMode="auto">
          <a:xfrm>
            <a:off x="779837" y="4725507"/>
            <a:ext cx="1841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headEnd/>
                  <a:tailEnd/>
                </a:ln>
                <a:solidFill>
                  <a:srgbClr val="005BAC"/>
                </a:solidFill>
                <a:latin typeface="黑体"/>
                <a:ea typeface="黑体"/>
              </a:rPr>
              <a:t>5</a:t>
            </a:r>
            <a:endParaRPr lang="zh-CN" altLang="en-US" sz="3600" kern="10" dirty="0">
              <a:ln w="3175">
                <a:solidFill>
                  <a:srgbClr val="005BAC"/>
                </a:solidFill>
                <a:round/>
                <a:headEnd/>
                <a:tailEnd/>
              </a:ln>
              <a:solidFill>
                <a:srgbClr val="005BAC"/>
              </a:solidFill>
              <a:latin typeface="黑体"/>
              <a:ea typeface="黑体"/>
            </a:endParaRPr>
          </a:p>
        </p:txBody>
      </p:sp>
      <p:sp>
        <p:nvSpPr>
          <p:cNvPr id="15" name="WordArt 24"/>
          <p:cNvSpPr>
            <a:spLocks noChangeArrowheads="1" noChangeShapeType="1" noTextEdit="1"/>
          </p:cNvSpPr>
          <p:nvPr/>
        </p:nvSpPr>
        <p:spPr bwMode="auto">
          <a:xfrm>
            <a:off x="779837" y="2321607"/>
            <a:ext cx="1841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headEnd/>
                  <a:tailEnd/>
                </a:ln>
                <a:solidFill>
                  <a:srgbClr val="005BAC"/>
                </a:solidFill>
                <a:latin typeface="黑体"/>
                <a:ea typeface="黑体"/>
              </a:rPr>
              <a:t>2</a:t>
            </a:r>
            <a:endParaRPr lang="zh-CN" altLang="en-US" sz="3600" kern="10" dirty="0">
              <a:ln w="3175">
                <a:solidFill>
                  <a:srgbClr val="005BAC"/>
                </a:solidFill>
                <a:round/>
                <a:headEnd/>
                <a:tailEnd/>
              </a:ln>
              <a:solidFill>
                <a:srgbClr val="005BAC"/>
              </a:solidFill>
              <a:latin typeface="黑体"/>
              <a:ea typeface="黑体"/>
            </a:endParaRPr>
          </a:p>
        </p:txBody>
      </p:sp>
      <p:sp>
        <p:nvSpPr>
          <p:cNvPr id="16" name="AutoShape 25"/>
          <p:cNvSpPr>
            <a:spLocks noChangeArrowheads="1"/>
          </p:cNvSpPr>
          <p:nvPr/>
        </p:nvSpPr>
        <p:spPr bwMode="auto">
          <a:xfrm>
            <a:off x="1025942" y="1403783"/>
            <a:ext cx="4982285"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endParaRPr lang="zh-CN" altLang="en-US" dirty="0">
              <a:latin typeface="微软雅黑" pitchFamily="34" charset="-122"/>
            </a:endParaRPr>
          </a:p>
        </p:txBody>
      </p:sp>
      <p:sp>
        <p:nvSpPr>
          <p:cNvPr id="17" name="AutoShape 28"/>
          <p:cNvSpPr>
            <a:spLocks noChangeArrowheads="1"/>
          </p:cNvSpPr>
          <p:nvPr/>
        </p:nvSpPr>
        <p:spPr bwMode="auto">
          <a:xfrm>
            <a:off x="1025941" y="4600092"/>
            <a:ext cx="2915969"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latin typeface="微软雅黑" pitchFamily="34" charset="-122"/>
              </a:rPr>
              <a:t>完成项目及发表论文情况</a:t>
            </a:r>
          </a:p>
        </p:txBody>
      </p:sp>
      <p:sp>
        <p:nvSpPr>
          <p:cNvPr id="18" name="AutoShape 29"/>
          <p:cNvSpPr>
            <a:spLocks noChangeArrowheads="1"/>
          </p:cNvSpPr>
          <p:nvPr/>
        </p:nvSpPr>
        <p:spPr bwMode="auto">
          <a:xfrm>
            <a:off x="1025940" y="2200003"/>
            <a:ext cx="2803784"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latin typeface="微软雅黑" pitchFamily="34" charset="-122"/>
              </a:rPr>
              <a:t>已完成内容和取得的阶段性成果</a:t>
            </a:r>
          </a:p>
        </p:txBody>
      </p:sp>
      <p:sp>
        <p:nvSpPr>
          <p:cNvPr id="19" name="WordArt 24"/>
          <p:cNvSpPr>
            <a:spLocks noChangeArrowheads="1" noChangeShapeType="1" noTextEdit="1"/>
          </p:cNvSpPr>
          <p:nvPr/>
        </p:nvSpPr>
        <p:spPr bwMode="auto">
          <a:xfrm>
            <a:off x="780588" y="3918970"/>
            <a:ext cx="1841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headEnd/>
                  <a:tailEnd/>
                </a:ln>
                <a:solidFill>
                  <a:srgbClr val="005BAC"/>
                </a:solidFill>
                <a:latin typeface="黑体"/>
                <a:ea typeface="黑体"/>
              </a:rPr>
              <a:t>4</a:t>
            </a:r>
            <a:endParaRPr lang="zh-CN" altLang="en-US" sz="3600" kern="10" dirty="0">
              <a:ln w="3175">
                <a:solidFill>
                  <a:srgbClr val="005BAC"/>
                </a:solidFill>
                <a:round/>
                <a:headEnd/>
                <a:tailEnd/>
              </a:ln>
              <a:solidFill>
                <a:srgbClr val="005BAC"/>
              </a:solidFill>
              <a:latin typeface="黑体"/>
              <a:ea typeface="黑体"/>
            </a:endParaRPr>
          </a:p>
        </p:txBody>
      </p:sp>
      <p:sp>
        <p:nvSpPr>
          <p:cNvPr id="20" name="AutoShape 28"/>
          <p:cNvSpPr>
            <a:spLocks noChangeArrowheads="1"/>
          </p:cNvSpPr>
          <p:nvPr/>
        </p:nvSpPr>
        <p:spPr bwMode="auto">
          <a:xfrm>
            <a:off x="1025942" y="3797772"/>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latin typeface="微软雅黑" pitchFamily="34" charset="-122"/>
              </a:rPr>
              <a:t>下一步研究工作计划</a:t>
            </a:r>
          </a:p>
        </p:txBody>
      </p:sp>
      <p:sp>
        <p:nvSpPr>
          <p:cNvPr id="21" name="AutoShape 28"/>
          <p:cNvSpPr>
            <a:spLocks noChangeArrowheads="1"/>
          </p:cNvSpPr>
          <p:nvPr/>
        </p:nvSpPr>
        <p:spPr bwMode="auto">
          <a:xfrm>
            <a:off x="1064398" y="1415777"/>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latin typeface="微软雅黑" pitchFamily="34" charset="-122"/>
              </a:rPr>
              <a:t>学位论文进展情况</a:t>
            </a:r>
          </a:p>
        </p:txBody>
      </p:sp>
      <p:sp>
        <p:nvSpPr>
          <p:cNvPr id="22" name="Rectangle 30"/>
          <p:cNvSpPr>
            <a:spLocks noChangeArrowheads="1"/>
          </p:cNvSpPr>
          <p:nvPr/>
        </p:nvSpPr>
        <p:spPr bwMode="auto">
          <a:xfrm>
            <a:off x="493253" y="3411972"/>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itchFamily="2" charset="-122"/>
            </a:endParaRPr>
          </a:p>
        </p:txBody>
      </p:sp>
      <p:sp>
        <p:nvSpPr>
          <p:cNvPr id="23" name="AutoShape 18"/>
          <p:cNvSpPr>
            <a:spLocks noChangeArrowheads="1"/>
          </p:cNvSpPr>
          <p:nvPr/>
        </p:nvSpPr>
        <p:spPr bwMode="auto">
          <a:xfrm>
            <a:off x="531353" y="2989695"/>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a:defRPr/>
            </a:pPr>
            <a:endParaRPr lang="zh-CN" altLang="en-US" kern="0">
              <a:solidFill>
                <a:sysClr val="windowText" lastClr="000000"/>
              </a:solidFill>
              <a:ea typeface="华文细黑" pitchFamily="2" charset="-122"/>
            </a:endParaRPr>
          </a:p>
        </p:txBody>
      </p:sp>
      <p:sp>
        <p:nvSpPr>
          <p:cNvPr id="24" name="WordArt 24"/>
          <p:cNvSpPr>
            <a:spLocks noChangeArrowheads="1" noChangeShapeType="1" noTextEdit="1"/>
          </p:cNvSpPr>
          <p:nvPr/>
        </p:nvSpPr>
        <p:spPr bwMode="auto">
          <a:xfrm>
            <a:off x="779837" y="3120666"/>
            <a:ext cx="184150" cy="282575"/>
          </a:xfrm>
          <a:prstGeom prst="rect">
            <a:avLst/>
          </a:prstGeom>
          <a:ln>
            <a:noFill/>
          </a:ln>
        </p:spPr>
        <p:txBody>
          <a:bodyPr wrap="none" fromWordArt="1">
            <a:prstTxWarp prst="textPlain">
              <a:avLst>
                <a:gd name="adj" fmla="val 50000"/>
              </a:avLst>
            </a:prstTxWarp>
          </a:bodyPr>
          <a:lstStyle/>
          <a:p>
            <a:pPr algn="ctr">
              <a:defRPr/>
            </a:pPr>
            <a:r>
              <a:rPr lang="en-US" altLang="zh-CN" sz="3600" kern="10" dirty="0">
                <a:ln w="3175">
                  <a:solidFill>
                    <a:srgbClr val="005BAC"/>
                  </a:solidFill>
                  <a:round/>
                  <a:headEnd/>
                  <a:tailEnd/>
                </a:ln>
                <a:solidFill>
                  <a:srgbClr val="005BAC"/>
                </a:solidFill>
                <a:latin typeface="黑体"/>
                <a:ea typeface="黑体"/>
              </a:rPr>
              <a:t>3</a:t>
            </a:r>
            <a:endParaRPr lang="zh-CN" altLang="en-US" sz="3600" kern="10" dirty="0">
              <a:ln w="3175">
                <a:solidFill>
                  <a:srgbClr val="005BAC"/>
                </a:solidFill>
                <a:round/>
                <a:headEnd/>
                <a:tailEnd/>
              </a:ln>
              <a:solidFill>
                <a:srgbClr val="005BAC"/>
              </a:solidFill>
              <a:latin typeface="黑体"/>
              <a:ea typeface="黑体"/>
            </a:endParaRPr>
          </a:p>
        </p:txBody>
      </p:sp>
      <p:sp>
        <p:nvSpPr>
          <p:cNvPr id="25" name="AutoShape 29"/>
          <p:cNvSpPr>
            <a:spLocks noChangeArrowheads="1"/>
          </p:cNvSpPr>
          <p:nvPr/>
        </p:nvSpPr>
        <p:spPr bwMode="auto">
          <a:xfrm>
            <a:off x="1025940" y="2989695"/>
            <a:ext cx="2803784"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latin typeface="微软雅黑" pitchFamily="34" charset="-122"/>
              </a:rPr>
              <a:t>与开题报告不符之处</a:t>
            </a:r>
          </a:p>
        </p:txBody>
      </p:sp>
    </p:spTree>
    <p:extLst>
      <p:ext uri="{BB962C8B-B14F-4D97-AF65-F5344CB8AC3E}">
        <p14:creationId xmlns:p14="http://schemas.microsoft.com/office/powerpoint/2010/main" val="2717762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已完成内容和取得的阶段性成果</a:t>
            </a:r>
          </a:p>
        </p:txBody>
      </p:sp>
      <p:sp>
        <p:nvSpPr>
          <p:cNvPr id="21" name="文本框 20"/>
          <p:cNvSpPr txBox="1"/>
          <p:nvPr/>
        </p:nvSpPr>
        <p:spPr>
          <a:xfrm>
            <a:off x="206924" y="908462"/>
            <a:ext cx="8556595" cy="369332"/>
          </a:xfrm>
          <a:prstGeom prst="rect">
            <a:avLst/>
          </a:prstGeom>
          <a:noFill/>
        </p:spPr>
        <p:txBody>
          <a:bodyPr wrap="square" rtlCol="0">
            <a:spAutoFit/>
          </a:bodyPr>
          <a:lstStyle/>
          <a:p>
            <a:r>
              <a:rPr lang="zh-CN" altLang="en-US" dirty="0"/>
              <a:t>研究内容一：复杂网络中的细粒度主机属性发现</a:t>
            </a:r>
          </a:p>
        </p:txBody>
      </p:sp>
      <p:sp>
        <p:nvSpPr>
          <p:cNvPr id="3" name="矩形 2"/>
          <p:cNvSpPr/>
          <p:nvPr/>
        </p:nvSpPr>
        <p:spPr>
          <a:xfrm>
            <a:off x="359468" y="1605975"/>
            <a:ext cx="4885748" cy="2456581"/>
          </a:xfrm>
          <a:prstGeom prst="rect">
            <a:avLst/>
          </a:prstGeom>
          <a:solidFill>
            <a:srgbClr val="E9F8FD"/>
          </a:solidFill>
          <a:ln w="0" cap="flat">
            <a:no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ts val="2500"/>
              </a:lnSpc>
            </a:pPr>
            <a:r>
              <a:rPr lang="zh-CN" altLang="en-US" sz="1400" dirty="0"/>
              <a:t>分类难点：</a:t>
            </a:r>
            <a:endParaRPr lang="en-US" altLang="zh-CN" sz="1400" dirty="0"/>
          </a:p>
          <a:p>
            <a:pPr>
              <a:lnSpc>
                <a:spcPts val="2500"/>
              </a:lnSpc>
              <a:spcAft>
                <a:spcPts val="1000"/>
              </a:spcAft>
            </a:pPr>
            <a:r>
              <a:rPr lang="en-US" altLang="zh-CN" sz="1400" dirty="0"/>
              <a:t>50%</a:t>
            </a:r>
            <a:r>
              <a:rPr lang="zh-CN" altLang="en-US" sz="1400" dirty="0"/>
              <a:t>以上的协议字段特征是</a:t>
            </a:r>
            <a:r>
              <a:rPr lang="zh-CN" altLang="en-US" sz="1400" dirty="0">
                <a:solidFill>
                  <a:srgbClr val="C00000"/>
                </a:solidFill>
              </a:rPr>
              <a:t>类别特征</a:t>
            </a:r>
            <a:r>
              <a:rPr lang="zh-CN" altLang="en-US" sz="1400" dirty="0"/>
              <a:t>，在经过</a:t>
            </a:r>
            <a:r>
              <a:rPr lang="en-US" altLang="zh-CN" sz="1400" dirty="0">
                <a:solidFill>
                  <a:srgbClr val="C00000"/>
                </a:solidFill>
              </a:rPr>
              <a:t>one-hot</a:t>
            </a:r>
            <a:r>
              <a:rPr lang="zh-CN" altLang="en-US" sz="1400" dirty="0"/>
              <a:t>编码处理后，极易出现</a:t>
            </a:r>
            <a:r>
              <a:rPr lang="zh-CN" altLang="en-US" sz="1400" dirty="0">
                <a:solidFill>
                  <a:srgbClr val="C00000"/>
                </a:solidFill>
              </a:rPr>
              <a:t>维度爆炸</a:t>
            </a:r>
            <a:r>
              <a:rPr lang="zh-CN" altLang="en-US" sz="1400" dirty="0"/>
              <a:t>和</a:t>
            </a:r>
            <a:r>
              <a:rPr lang="zh-CN" altLang="en-US" sz="1400" dirty="0">
                <a:solidFill>
                  <a:srgbClr val="C00000"/>
                </a:solidFill>
              </a:rPr>
              <a:t>数据稀疏</a:t>
            </a:r>
            <a:r>
              <a:rPr lang="zh-CN" altLang="en-US" sz="1400" dirty="0"/>
              <a:t>问题，降低识别精度。</a:t>
            </a:r>
            <a:endParaRPr lang="en-US" altLang="zh-CN" sz="1400" dirty="0"/>
          </a:p>
          <a:p>
            <a:pPr>
              <a:lnSpc>
                <a:spcPts val="2500"/>
              </a:lnSpc>
            </a:pPr>
            <a:r>
              <a:rPr lang="en-US" altLang="zh-CN" sz="1400" dirty="0" err="1"/>
              <a:t>LightGBM</a:t>
            </a:r>
            <a:r>
              <a:rPr lang="zh-CN" altLang="en-US" sz="1400" dirty="0"/>
              <a:t>模型特点：</a:t>
            </a:r>
            <a:endParaRPr lang="en-US" altLang="zh-CN" sz="1400" dirty="0"/>
          </a:p>
          <a:p>
            <a:pPr>
              <a:lnSpc>
                <a:spcPts val="2500"/>
              </a:lnSpc>
            </a:pPr>
            <a:r>
              <a:rPr lang="zh-CN" altLang="en-US" sz="1400" dirty="0"/>
              <a:t>基于</a:t>
            </a:r>
            <a:r>
              <a:rPr lang="zh-CN" altLang="en-US" sz="1400" dirty="0">
                <a:solidFill>
                  <a:srgbClr val="C00000"/>
                </a:solidFill>
              </a:rPr>
              <a:t>直方图</a:t>
            </a:r>
            <a:r>
              <a:rPr lang="zh-CN" altLang="en-US" sz="1400" dirty="0"/>
              <a:t>生成决策树，使其支持将类别特征直接作为模型输入，解决了以上问题。</a:t>
            </a:r>
            <a:endParaRPr lang="en-US" altLang="zh-CN" sz="1400" dirty="0"/>
          </a:p>
          <a:p>
            <a:pPr>
              <a:lnSpc>
                <a:spcPts val="2500"/>
              </a:lnSpc>
            </a:pPr>
            <a:r>
              <a:rPr lang="zh-CN" altLang="en-US" sz="1400" dirty="0"/>
              <a:t>支持</a:t>
            </a:r>
            <a:r>
              <a:rPr lang="zh-CN" altLang="en-US" sz="1400" dirty="0">
                <a:solidFill>
                  <a:srgbClr val="C00000"/>
                </a:solidFill>
              </a:rPr>
              <a:t>分布式</a:t>
            </a:r>
            <a:r>
              <a:rPr lang="zh-CN" altLang="en-US" sz="1400" dirty="0"/>
              <a:t>训练模型，提高了大数据背景下的模型训练效率。</a:t>
            </a:r>
          </a:p>
        </p:txBody>
      </p:sp>
      <p:sp>
        <p:nvSpPr>
          <p:cNvPr id="7" name="文本框 6"/>
          <p:cNvSpPr txBox="1"/>
          <p:nvPr/>
        </p:nvSpPr>
        <p:spPr>
          <a:xfrm>
            <a:off x="206924" y="1195686"/>
            <a:ext cx="5190836" cy="338554"/>
          </a:xfrm>
          <a:prstGeom prst="rect">
            <a:avLst/>
          </a:prstGeom>
          <a:noFill/>
        </p:spPr>
        <p:txBody>
          <a:bodyPr wrap="square" rtlCol="0">
            <a:spAutoFit/>
          </a:bodyPr>
          <a:lstStyle/>
          <a:p>
            <a:pPr marL="285750" indent="-285750">
              <a:buFont typeface="Wingdings" panose="05000000000000000000" pitchFamily="2" charset="2"/>
              <a:buChar char="p"/>
            </a:pPr>
            <a:r>
              <a:rPr lang="en-US" altLang="zh-CN" sz="1600" dirty="0" err="1">
                <a:solidFill>
                  <a:srgbClr val="C00000"/>
                </a:solidFill>
              </a:rPr>
              <a:t>LightGBM</a:t>
            </a:r>
            <a:r>
              <a:rPr lang="zh-CN" altLang="en-US" sz="1600" dirty="0">
                <a:solidFill>
                  <a:srgbClr val="C00000"/>
                </a:solidFill>
              </a:rPr>
              <a:t>模型</a:t>
            </a:r>
          </a:p>
        </p:txBody>
      </p:sp>
      <p:graphicFrame>
        <p:nvGraphicFramePr>
          <p:cNvPr id="4" name="表格 3"/>
          <p:cNvGraphicFramePr>
            <a:graphicFrameLocks noGrp="1"/>
          </p:cNvGraphicFramePr>
          <p:nvPr>
            <p:extLst>
              <p:ext uri="{D42A27DB-BD31-4B8C-83A1-F6EECF244321}">
                <p14:modId xmlns:p14="http://schemas.microsoft.com/office/powerpoint/2010/main" val="3349662205"/>
              </p:ext>
            </p:extLst>
          </p:nvPr>
        </p:nvGraphicFramePr>
        <p:xfrm>
          <a:off x="5397760" y="1605976"/>
          <a:ext cx="3501143" cy="2456580"/>
        </p:xfrm>
        <a:graphic>
          <a:graphicData uri="http://schemas.openxmlformats.org/drawingml/2006/table">
            <a:tbl>
              <a:tblPr firstRow="1" bandRow="1">
                <a:tableStyleId>{7DF18680-E054-41AD-8BC1-D1AEF772440D}</a:tableStyleId>
              </a:tblPr>
              <a:tblGrid>
                <a:gridCol w="1969217">
                  <a:extLst>
                    <a:ext uri="{9D8B030D-6E8A-4147-A177-3AD203B41FA5}">
                      <a16:colId xmlns:a16="http://schemas.microsoft.com/office/drawing/2014/main" val="2111753903"/>
                    </a:ext>
                  </a:extLst>
                </a:gridCol>
                <a:gridCol w="1531926">
                  <a:extLst>
                    <a:ext uri="{9D8B030D-6E8A-4147-A177-3AD203B41FA5}">
                      <a16:colId xmlns:a16="http://schemas.microsoft.com/office/drawing/2014/main" val="1304289190"/>
                    </a:ext>
                  </a:extLst>
                </a:gridCol>
              </a:tblGrid>
              <a:tr h="388353">
                <a:tc gridSpan="2">
                  <a:txBody>
                    <a:bodyPr/>
                    <a:lstStyle/>
                    <a:p>
                      <a:pPr algn="ctr"/>
                      <a:r>
                        <a:rPr lang="en-US" altLang="zh-CN" sz="1400" dirty="0" err="1"/>
                        <a:t>LightGBM</a:t>
                      </a:r>
                      <a:r>
                        <a:rPr lang="zh-CN" altLang="en-US" sz="1400" dirty="0"/>
                        <a:t>模型最适参数</a:t>
                      </a:r>
                    </a:p>
                  </a:txBody>
                  <a:tcPr anchor="ctr"/>
                </a:tc>
                <a:tc hMerge="1">
                  <a:txBody>
                    <a:bodyPr/>
                    <a:lstStyle/>
                    <a:p>
                      <a:endParaRPr lang="zh-CN" altLang="en-US" dirty="0"/>
                    </a:p>
                  </a:txBody>
                  <a:tcPr/>
                </a:tc>
                <a:extLst>
                  <a:ext uri="{0D108BD9-81ED-4DB2-BD59-A6C34878D82A}">
                    <a16:rowId xmlns:a16="http://schemas.microsoft.com/office/drawing/2014/main" val="442576984"/>
                  </a:ext>
                </a:extLst>
              </a:tr>
              <a:tr h="295461">
                <a:tc>
                  <a:txBody>
                    <a:bodyPr/>
                    <a:lstStyle/>
                    <a:p>
                      <a:pPr algn="ctr"/>
                      <a:r>
                        <a:rPr lang="en-US" altLang="zh-CN" sz="1200" dirty="0"/>
                        <a:t>Boosting type</a:t>
                      </a:r>
                      <a:endParaRPr lang="zh-CN" altLang="en-US" sz="1200" dirty="0"/>
                    </a:p>
                  </a:txBody>
                  <a:tcPr anchor="ctr"/>
                </a:tc>
                <a:tc>
                  <a:txBody>
                    <a:bodyPr/>
                    <a:lstStyle/>
                    <a:p>
                      <a:pPr algn="ctr"/>
                      <a:r>
                        <a:rPr lang="en-US" altLang="zh-CN" sz="1200" dirty="0"/>
                        <a:t>‘</a:t>
                      </a:r>
                      <a:r>
                        <a:rPr lang="en-US" altLang="zh-CN" sz="1200" dirty="0" err="1"/>
                        <a:t>gbdt</a:t>
                      </a:r>
                      <a:r>
                        <a:rPr lang="en-US" altLang="zh-CN" sz="1200" dirty="0"/>
                        <a:t>’</a:t>
                      </a:r>
                      <a:endParaRPr lang="zh-CN" altLang="en-US" sz="1200" dirty="0"/>
                    </a:p>
                  </a:txBody>
                  <a:tcPr anchor="ctr"/>
                </a:tc>
                <a:extLst>
                  <a:ext uri="{0D108BD9-81ED-4DB2-BD59-A6C34878D82A}">
                    <a16:rowId xmlns:a16="http://schemas.microsoft.com/office/drawing/2014/main" val="1824591596"/>
                  </a:ext>
                </a:extLst>
              </a:tr>
              <a:tr h="295461">
                <a:tc>
                  <a:txBody>
                    <a:bodyPr/>
                    <a:lstStyle/>
                    <a:p>
                      <a:pPr algn="ctr"/>
                      <a:r>
                        <a:rPr lang="en-US" altLang="zh-CN" sz="1200" dirty="0"/>
                        <a:t>Learning rate</a:t>
                      </a:r>
                      <a:endParaRPr lang="zh-CN" altLang="en-US" sz="1200" dirty="0"/>
                    </a:p>
                  </a:txBody>
                  <a:tcPr anchor="ctr"/>
                </a:tc>
                <a:tc>
                  <a:txBody>
                    <a:bodyPr/>
                    <a:lstStyle/>
                    <a:p>
                      <a:pPr algn="ctr"/>
                      <a:r>
                        <a:rPr lang="en-US" altLang="zh-CN" sz="1200" dirty="0"/>
                        <a:t>0.05</a:t>
                      </a:r>
                      <a:endParaRPr lang="zh-CN" altLang="en-US" sz="1200" dirty="0"/>
                    </a:p>
                  </a:txBody>
                  <a:tcPr anchor="ctr"/>
                </a:tc>
                <a:extLst>
                  <a:ext uri="{0D108BD9-81ED-4DB2-BD59-A6C34878D82A}">
                    <a16:rowId xmlns:a16="http://schemas.microsoft.com/office/drawing/2014/main" val="32938263"/>
                  </a:ext>
                </a:extLst>
              </a:tr>
              <a:tr h="295461">
                <a:tc>
                  <a:txBody>
                    <a:bodyPr/>
                    <a:lstStyle/>
                    <a:p>
                      <a:pPr algn="ctr"/>
                      <a:r>
                        <a:rPr lang="en-US" altLang="zh-CN" sz="1200" kern="1200" dirty="0">
                          <a:solidFill>
                            <a:schemeClr val="dk1"/>
                          </a:solidFill>
                          <a:effectLst/>
                          <a:latin typeface="+mn-lt"/>
                          <a:ea typeface="+mn-ea"/>
                          <a:cs typeface="+mn-cs"/>
                        </a:rPr>
                        <a:t>Max depth</a:t>
                      </a:r>
                      <a:endParaRPr lang="zh-CN" altLang="en-US" sz="1200" dirty="0"/>
                    </a:p>
                  </a:txBody>
                  <a:tcPr anchor="ctr"/>
                </a:tc>
                <a:tc>
                  <a:txBody>
                    <a:bodyPr/>
                    <a:lstStyle/>
                    <a:p>
                      <a:pPr algn="ctr"/>
                      <a:r>
                        <a:rPr lang="en-US" altLang="zh-CN" sz="1200" dirty="0"/>
                        <a:t>10</a:t>
                      </a:r>
                      <a:endParaRPr lang="zh-CN" altLang="en-US" sz="1200" dirty="0"/>
                    </a:p>
                  </a:txBody>
                  <a:tcPr anchor="ctr"/>
                </a:tc>
                <a:extLst>
                  <a:ext uri="{0D108BD9-81ED-4DB2-BD59-A6C34878D82A}">
                    <a16:rowId xmlns:a16="http://schemas.microsoft.com/office/drawing/2014/main" val="1322691178"/>
                  </a:ext>
                </a:extLst>
              </a:tr>
              <a:tr h="295461">
                <a:tc>
                  <a:txBody>
                    <a:bodyPr/>
                    <a:lstStyle/>
                    <a:p>
                      <a:pPr algn="ctr"/>
                      <a:r>
                        <a:rPr lang="en-US" altLang="zh-CN" sz="1200" kern="1200" dirty="0" err="1">
                          <a:solidFill>
                            <a:schemeClr val="dk1"/>
                          </a:solidFill>
                          <a:effectLst/>
                          <a:latin typeface="+mn-lt"/>
                          <a:ea typeface="+mn-ea"/>
                          <a:cs typeface="+mn-cs"/>
                        </a:rPr>
                        <a:t>Num</a:t>
                      </a:r>
                      <a:r>
                        <a:rPr lang="en-US" altLang="zh-CN" sz="1200" kern="1200" dirty="0">
                          <a:solidFill>
                            <a:schemeClr val="dk1"/>
                          </a:solidFill>
                          <a:effectLst/>
                          <a:latin typeface="+mn-lt"/>
                          <a:ea typeface="+mn-ea"/>
                          <a:cs typeface="+mn-cs"/>
                        </a:rPr>
                        <a:t> leaves</a:t>
                      </a:r>
                      <a:endParaRPr lang="zh-CN" altLang="en-US" sz="1200" dirty="0"/>
                    </a:p>
                  </a:txBody>
                  <a:tcPr anchor="ctr"/>
                </a:tc>
                <a:tc>
                  <a:txBody>
                    <a:bodyPr/>
                    <a:lstStyle/>
                    <a:p>
                      <a:pPr algn="ctr"/>
                      <a:r>
                        <a:rPr lang="en-US" altLang="zh-CN" sz="1200" dirty="0"/>
                        <a:t>512</a:t>
                      </a:r>
                      <a:endParaRPr lang="zh-CN" altLang="en-US" sz="1200" dirty="0"/>
                    </a:p>
                  </a:txBody>
                  <a:tcPr anchor="ctr"/>
                </a:tc>
                <a:extLst>
                  <a:ext uri="{0D108BD9-81ED-4DB2-BD59-A6C34878D82A}">
                    <a16:rowId xmlns:a16="http://schemas.microsoft.com/office/drawing/2014/main" val="1338867447"/>
                  </a:ext>
                </a:extLst>
              </a:tr>
              <a:tr h="295461">
                <a:tc>
                  <a:txBody>
                    <a:bodyPr/>
                    <a:lstStyle/>
                    <a:p>
                      <a:pPr algn="ctr"/>
                      <a:r>
                        <a:rPr lang="en-US" altLang="zh-CN" sz="1200" kern="1200" dirty="0">
                          <a:solidFill>
                            <a:schemeClr val="dk1"/>
                          </a:solidFill>
                          <a:effectLst/>
                          <a:latin typeface="+mn-lt"/>
                          <a:ea typeface="+mn-ea"/>
                          <a:cs typeface="+mn-cs"/>
                        </a:rPr>
                        <a:t>Max bin</a:t>
                      </a:r>
                      <a:endParaRPr lang="zh-CN" altLang="en-US" sz="1200" dirty="0"/>
                    </a:p>
                  </a:txBody>
                  <a:tcPr anchor="ctr"/>
                </a:tc>
                <a:tc>
                  <a:txBody>
                    <a:bodyPr/>
                    <a:lstStyle/>
                    <a:p>
                      <a:pPr algn="ctr"/>
                      <a:r>
                        <a:rPr lang="en-US" altLang="zh-CN" sz="1200" dirty="0"/>
                        <a:t>500</a:t>
                      </a:r>
                      <a:endParaRPr lang="zh-CN" altLang="en-US" sz="1200" dirty="0"/>
                    </a:p>
                  </a:txBody>
                  <a:tcPr anchor="ctr"/>
                </a:tc>
                <a:extLst>
                  <a:ext uri="{0D108BD9-81ED-4DB2-BD59-A6C34878D82A}">
                    <a16:rowId xmlns:a16="http://schemas.microsoft.com/office/drawing/2014/main" val="4151703340"/>
                  </a:ext>
                </a:extLst>
              </a:tr>
              <a:tr h="295461">
                <a:tc>
                  <a:txBody>
                    <a:bodyPr/>
                    <a:lstStyle/>
                    <a:p>
                      <a:pPr algn="ctr"/>
                      <a:r>
                        <a:rPr lang="en-US" altLang="zh-CN" sz="1200" kern="1200" dirty="0">
                          <a:solidFill>
                            <a:schemeClr val="dk1"/>
                          </a:solidFill>
                          <a:effectLst/>
                          <a:latin typeface="+mn-lt"/>
                          <a:ea typeface="+mn-ea"/>
                          <a:cs typeface="+mn-cs"/>
                        </a:rPr>
                        <a:t>Min data in leaf</a:t>
                      </a:r>
                      <a:endParaRPr lang="zh-CN" altLang="en-US" sz="1200" dirty="0"/>
                    </a:p>
                  </a:txBody>
                  <a:tcPr anchor="ctr"/>
                </a:tc>
                <a:tc>
                  <a:txBody>
                    <a:bodyPr/>
                    <a:lstStyle/>
                    <a:p>
                      <a:pPr algn="ctr"/>
                      <a:r>
                        <a:rPr lang="en-US" altLang="zh-CN" sz="1200" dirty="0"/>
                        <a:t>20</a:t>
                      </a:r>
                      <a:endParaRPr lang="zh-CN" altLang="en-US" sz="1200" dirty="0"/>
                    </a:p>
                  </a:txBody>
                  <a:tcPr anchor="ctr"/>
                </a:tc>
                <a:extLst>
                  <a:ext uri="{0D108BD9-81ED-4DB2-BD59-A6C34878D82A}">
                    <a16:rowId xmlns:a16="http://schemas.microsoft.com/office/drawing/2014/main" val="1176638889"/>
                  </a:ext>
                </a:extLst>
              </a:tr>
              <a:tr h="295461">
                <a:tc>
                  <a:txBody>
                    <a:bodyPr/>
                    <a:lstStyle/>
                    <a:p>
                      <a:pPr algn="ctr"/>
                      <a:r>
                        <a:rPr lang="en-US" altLang="zh-CN" sz="1200" kern="1200" dirty="0" err="1">
                          <a:solidFill>
                            <a:schemeClr val="dk1"/>
                          </a:solidFill>
                          <a:effectLst/>
                          <a:latin typeface="+mn-lt"/>
                          <a:ea typeface="+mn-ea"/>
                          <a:cs typeface="+mn-cs"/>
                        </a:rPr>
                        <a:t>Num</a:t>
                      </a:r>
                      <a:r>
                        <a:rPr lang="en-US" altLang="zh-CN" sz="1200" kern="1200" dirty="0">
                          <a:solidFill>
                            <a:schemeClr val="dk1"/>
                          </a:solidFill>
                          <a:effectLst/>
                          <a:latin typeface="+mn-lt"/>
                          <a:ea typeface="+mn-ea"/>
                          <a:cs typeface="+mn-cs"/>
                        </a:rPr>
                        <a:t> boost round</a:t>
                      </a:r>
                      <a:endParaRPr lang="zh-CN" altLang="en-US" sz="1200" dirty="0"/>
                    </a:p>
                  </a:txBody>
                  <a:tcPr anchor="ctr"/>
                </a:tc>
                <a:tc>
                  <a:txBody>
                    <a:bodyPr/>
                    <a:lstStyle/>
                    <a:p>
                      <a:pPr algn="ctr"/>
                      <a:r>
                        <a:rPr lang="en-US" altLang="zh-CN" sz="1200" dirty="0"/>
                        <a:t>500</a:t>
                      </a:r>
                      <a:endParaRPr lang="zh-CN" altLang="en-US" sz="1200" dirty="0"/>
                    </a:p>
                  </a:txBody>
                  <a:tcPr anchor="ctr"/>
                </a:tc>
                <a:extLst>
                  <a:ext uri="{0D108BD9-81ED-4DB2-BD59-A6C34878D82A}">
                    <a16:rowId xmlns:a16="http://schemas.microsoft.com/office/drawing/2014/main" val="3907161798"/>
                  </a:ext>
                </a:extLst>
              </a:tr>
            </a:tbl>
          </a:graphicData>
        </a:graphic>
      </p:graphicFrame>
      <p:sp>
        <p:nvSpPr>
          <p:cNvPr id="10" name="矩形 9"/>
          <p:cNvSpPr/>
          <p:nvPr/>
        </p:nvSpPr>
        <p:spPr>
          <a:xfrm>
            <a:off x="3655561" y="6374146"/>
            <a:ext cx="2026517" cy="253916"/>
          </a:xfrm>
          <a:prstGeom prst="rect">
            <a:avLst/>
          </a:prstGeom>
        </p:spPr>
        <p:txBody>
          <a:bodyPr wrap="none">
            <a:spAutoFit/>
          </a:bodyPr>
          <a:lstStyle/>
          <a:p>
            <a:pPr algn="ctr"/>
            <a:r>
              <a:rPr lang="en-US" altLang="zh-CN" sz="1050" dirty="0" err="1"/>
              <a:t>LightGBM</a:t>
            </a:r>
            <a:r>
              <a:rPr lang="zh-CN" altLang="en-US" sz="1050" dirty="0"/>
              <a:t>模型并行训练示意图</a:t>
            </a:r>
          </a:p>
        </p:txBody>
      </p:sp>
      <p:pic>
        <p:nvPicPr>
          <p:cNvPr id="5" name="图片 4"/>
          <p:cNvPicPr>
            <a:picLocks noChangeAspect="1"/>
          </p:cNvPicPr>
          <p:nvPr/>
        </p:nvPicPr>
        <p:blipFill>
          <a:blip r:embed="rId3"/>
          <a:stretch>
            <a:fillRect/>
          </a:stretch>
        </p:blipFill>
        <p:spPr>
          <a:xfrm>
            <a:off x="1384870" y="4254365"/>
            <a:ext cx="6567897" cy="2167095"/>
          </a:xfrm>
          <a:prstGeom prst="rect">
            <a:avLst/>
          </a:prstGeom>
        </p:spPr>
      </p:pic>
    </p:spTree>
    <p:extLst>
      <p:ext uri="{BB962C8B-B14F-4D97-AF65-F5344CB8AC3E}">
        <p14:creationId xmlns:p14="http://schemas.microsoft.com/office/powerpoint/2010/main" val="316704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已完成内容和取得的阶段性成果</a:t>
            </a:r>
          </a:p>
        </p:txBody>
      </p:sp>
      <p:sp>
        <p:nvSpPr>
          <p:cNvPr id="21" name="文本框 20"/>
          <p:cNvSpPr txBox="1"/>
          <p:nvPr/>
        </p:nvSpPr>
        <p:spPr>
          <a:xfrm>
            <a:off x="206924" y="908462"/>
            <a:ext cx="8556595" cy="369332"/>
          </a:xfrm>
          <a:prstGeom prst="rect">
            <a:avLst/>
          </a:prstGeom>
          <a:noFill/>
        </p:spPr>
        <p:txBody>
          <a:bodyPr wrap="square" rtlCol="0">
            <a:spAutoFit/>
          </a:bodyPr>
          <a:lstStyle/>
          <a:p>
            <a:r>
              <a:rPr lang="zh-CN" altLang="en-US" dirty="0"/>
              <a:t>研究内容一：复杂网络中的细粒度主机属性发现</a:t>
            </a:r>
          </a:p>
        </p:txBody>
      </p:sp>
      <p:sp>
        <p:nvSpPr>
          <p:cNvPr id="7" name="文本框 6"/>
          <p:cNvSpPr txBox="1"/>
          <p:nvPr/>
        </p:nvSpPr>
        <p:spPr>
          <a:xfrm>
            <a:off x="206924" y="1195686"/>
            <a:ext cx="5190836" cy="338554"/>
          </a:xfrm>
          <a:prstGeom prst="rect">
            <a:avLst/>
          </a:prstGeom>
          <a:noFill/>
        </p:spPr>
        <p:txBody>
          <a:bodyPr wrap="square" rtlCol="0">
            <a:spAutoFit/>
          </a:bodyPr>
          <a:lstStyle/>
          <a:p>
            <a:pPr marL="285750" indent="-285750">
              <a:buFont typeface="Wingdings" panose="05000000000000000000" pitchFamily="2" charset="2"/>
              <a:buChar char="p"/>
            </a:pPr>
            <a:r>
              <a:rPr lang="zh-CN" altLang="en-US" sz="1600" dirty="0">
                <a:solidFill>
                  <a:srgbClr val="C00000"/>
                </a:solidFill>
              </a:rPr>
              <a:t>操作系统类型识别结果</a:t>
            </a:r>
          </a:p>
        </p:txBody>
      </p:sp>
      <p:pic>
        <p:nvPicPr>
          <p:cNvPr id="13" name="图片 12"/>
          <p:cNvPicPr>
            <a:picLocks noChangeAspect="1"/>
          </p:cNvPicPr>
          <p:nvPr/>
        </p:nvPicPr>
        <p:blipFill>
          <a:blip r:embed="rId3"/>
          <a:stretch>
            <a:fillRect/>
          </a:stretch>
        </p:blipFill>
        <p:spPr>
          <a:xfrm>
            <a:off x="3354725" y="4639854"/>
            <a:ext cx="2819832" cy="1728566"/>
          </a:xfrm>
          <a:prstGeom prst="rect">
            <a:avLst/>
          </a:prstGeom>
        </p:spPr>
      </p:pic>
      <p:pic>
        <p:nvPicPr>
          <p:cNvPr id="17" name="图片 16"/>
          <p:cNvPicPr>
            <a:picLocks noChangeAspect="1"/>
          </p:cNvPicPr>
          <p:nvPr/>
        </p:nvPicPr>
        <p:blipFill>
          <a:blip r:embed="rId4"/>
          <a:stretch>
            <a:fillRect/>
          </a:stretch>
        </p:blipFill>
        <p:spPr>
          <a:xfrm>
            <a:off x="795424" y="4639855"/>
            <a:ext cx="2287141" cy="1730520"/>
          </a:xfrm>
          <a:prstGeom prst="rect">
            <a:avLst/>
          </a:prstGeom>
        </p:spPr>
      </p:pic>
      <p:pic>
        <p:nvPicPr>
          <p:cNvPr id="18" name="图片 17"/>
          <p:cNvPicPr>
            <a:picLocks noChangeAspect="1"/>
          </p:cNvPicPr>
          <p:nvPr/>
        </p:nvPicPr>
        <p:blipFill>
          <a:blip r:embed="rId5"/>
          <a:stretch>
            <a:fillRect/>
          </a:stretch>
        </p:blipFill>
        <p:spPr>
          <a:xfrm>
            <a:off x="6436166" y="4639855"/>
            <a:ext cx="1830368" cy="1728566"/>
          </a:xfrm>
          <a:prstGeom prst="rect">
            <a:avLst/>
          </a:prstGeom>
        </p:spPr>
      </p:pic>
      <p:sp>
        <p:nvSpPr>
          <p:cNvPr id="19" name="文本框 18"/>
          <p:cNvSpPr txBox="1"/>
          <p:nvPr/>
        </p:nvSpPr>
        <p:spPr>
          <a:xfrm>
            <a:off x="941194" y="6368420"/>
            <a:ext cx="2272176" cy="246221"/>
          </a:xfrm>
          <a:prstGeom prst="rect">
            <a:avLst/>
          </a:prstGeom>
          <a:noFill/>
        </p:spPr>
        <p:txBody>
          <a:bodyPr wrap="square" rtlCol="0">
            <a:spAutoFit/>
          </a:bodyPr>
          <a:lstStyle/>
          <a:p>
            <a:pPr algn="ctr"/>
            <a:r>
              <a:rPr lang="zh-CN" altLang="en-US" sz="1000" dirty="0"/>
              <a:t>准确率、精度和召回率柱状图</a:t>
            </a:r>
          </a:p>
        </p:txBody>
      </p:sp>
      <p:sp>
        <p:nvSpPr>
          <p:cNvPr id="20" name="文本框 19"/>
          <p:cNvSpPr txBox="1"/>
          <p:nvPr/>
        </p:nvSpPr>
        <p:spPr>
          <a:xfrm>
            <a:off x="3731428" y="6365441"/>
            <a:ext cx="2272176" cy="246221"/>
          </a:xfrm>
          <a:prstGeom prst="rect">
            <a:avLst/>
          </a:prstGeom>
          <a:noFill/>
        </p:spPr>
        <p:txBody>
          <a:bodyPr wrap="square" rtlCol="0">
            <a:spAutoFit/>
          </a:bodyPr>
          <a:lstStyle/>
          <a:p>
            <a:pPr algn="ctr"/>
            <a:r>
              <a:rPr lang="zh-CN" altLang="en-US" sz="1000" dirty="0"/>
              <a:t>精度和召回率折线图</a:t>
            </a:r>
          </a:p>
        </p:txBody>
      </p:sp>
      <p:sp>
        <p:nvSpPr>
          <p:cNvPr id="22" name="文本框 21"/>
          <p:cNvSpPr txBox="1"/>
          <p:nvPr/>
        </p:nvSpPr>
        <p:spPr>
          <a:xfrm>
            <a:off x="6872094" y="6362464"/>
            <a:ext cx="1187824" cy="249198"/>
          </a:xfrm>
          <a:prstGeom prst="rect">
            <a:avLst/>
          </a:prstGeom>
          <a:noFill/>
        </p:spPr>
        <p:txBody>
          <a:bodyPr wrap="square" rtlCol="0">
            <a:spAutoFit/>
          </a:bodyPr>
          <a:lstStyle/>
          <a:p>
            <a:pPr algn="ctr"/>
            <a:r>
              <a:rPr lang="zh-CN" altLang="en-US" sz="1000" dirty="0"/>
              <a:t>识别混淆矩阵</a:t>
            </a:r>
          </a:p>
        </p:txBody>
      </p:sp>
      <p:pic>
        <p:nvPicPr>
          <p:cNvPr id="24" name="图片 23"/>
          <p:cNvPicPr>
            <a:picLocks noChangeAspect="1"/>
          </p:cNvPicPr>
          <p:nvPr/>
        </p:nvPicPr>
        <p:blipFill>
          <a:blip r:embed="rId6"/>
          <a:stretch>
            <a:fillRect/>
          </a:stretch>
        </p:blipFill>
        <p:spPr>
          <a:xfrm>
            <a:off x="795425" y="1565018"/>
            <a:ext cx="7471110" cy="2768650"/>
          </a:xfrm>
          <a:prstGeom prst="rect">
            <a:avLst/>
          </a:prstGeom>
        </p:spPr>
      </p:pic>
    </p:spTree>
    <p:extLst>
      <p:ext uri="{BB962C8B-B14F-4D97-AF65-F5344CB8AC3E}">
        <p14:creationId xmlns:p14="http://schemas.microsoft.com/office/powerpoint/2010/main" val="2736560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已完成内容和取得的阶段性成果</a:t>
            </a:r>
          </a:p>
        </p:txBody>
      </p:sp>
      <p:sp>
        <p:nvSpPr>
          <p:cNvPr id="21" name="文本框 20"/>
          <p:cNvSpPr txBox="1"/>
          <p:nvPr/>
        </p:nvSpPr>
        <p:spPr>
          <a:xfrm>
            <a:off x="206924" y="908462"/>
            <a:ext cx="8556595" cy="369332"/>
          </a:xfrm>
          <a:prstGeom prst="rect">
            <a:avLst/>
          </a:prstGeom>
          <a:noFill/>
        </p:spPr>
        <p:txBody>
          <a:bodyPr wrap="square" rtlCol="0">
            <a:spAutoFit/>
          </a:bodyPr>
          <a:lstStyle/>
          <a:p>
            <a:r>
              <a:rPr lang="zh-CN" altLang="en-US" dirty="0"/>
              <a:t>研究内容一：复杂网络中的细粒度主机属性发现</a:t>
            </a:r>
          </a:p>
        </p:txBody>
      </p:sp>
      <p:sp>
        <p:nvSpPr>
          <p:cNvPr id="7" name="文本框 6"/>
          <p:cNvSpPr txBox="1"/>
          <p:nvPr/>
        </p:nvSpPr>
        <p:spPr>
          <a:xfrm>
            <a:off x="206924" y="1195686"/>
            <a:ext cx="5190836" cy="338554"/>
          </a:xfrm>
          <a:prstGeom prst="rect">
            <a:avLst/>
          </a:prstGeom>
          <a:noFill/>
        </p:spPr>
        <p:txBody>
          <a:bodyPr wrap="square" rtlCol="0">
            <a:spAutoFit/>
          </a:bodyPr>
          <a:lstStyle/>
          <a:p>
            <a:pPr marL="285750" indent="-285750">
              <a:buFont typeface="Wingdings" panose="05000000000000000000" pitchFamily="2" charset="2"/>
              <a:buChar char="p"/>
            </a:pPr>
            <a:r>
              <a:rPr lang="zh-CN" altLang="en-US" sz="1600" dirty="0">
                <a:solidFill>
                  <a:srgbClr val="C00000"/>
                </a:solidFill>
              </a:rPr>
              <a:t>操作系统版本识别结果</a:t>
            </a:r>
          </a:p>
        </p:txBody>
      </p:sp>
      <p:pic>
        <p:nvPicPr>
          <p:cNvPr id="12" name="图片 11"/>
          <p:cNvPicPr>
            <a:picLocks noChangeAspect="1"/>
          </p:cNvPicPr>
          <p:nvPr/>
        </p:nvPicPr>
        <p:blipFill>
          <a:blip r:embed="rId3"/>
          <a:stretch>
            <a:fillRect/>
          </a:stretch>
        </p:blipFill>
        <p:spPr>
          <a:xfrm>
            <a:off x="5289034" y="4105801"/>
            <a:ext cx="2398739" cy="2369837"/>
          </a:xfrm>
          <a:prstGeom prst="rect">
            <a:avLst/>
          </a:prstGeom>
        </p:spPr>
      </p:pic>
      <p:sp>
        <p:nvSpPr>
          <p:cNvPr id="15" name="文本框 14"/>
          <p:cNvSpPr txBox="1"/>
          <p:nvPr/>
        </p:nvSpPr>
        <p:spPr>
          <a:xfrm>
            <a:off x="1465869" y="6478615"/>
            <a:ext cx="2272176" cy="261610"/>
          </a:xfrm>
          <a:prstGeom prst="rect">
            <a:avLst/>
          </a:prstGeom>
          <a:noFill/>
        </p:spPr>
        <p:txBody>
          <a:bodyPr wrap="square" rtlCol="0">
            <a:spAutoFit/>
          </a:bodyPr>
          <a:lstStyle/>
          <a:p>
            <a:pPr algn="ctr"/>
            <a:r>
              <a:rPr lang="zh-CN" altLang="en-US" sz="1100" dirty="0"/>
              <a:t>准确率、精度和召回率柱状图</a:t>
            </a:r>
          </a:p>
        </p:txBody>
      </p:sp>
      <p:sp>
        <p:nvSpPr>
          <p:cNvPr id="17" name="文本框 16"/>
          <p:cNvSpPr txBox="1"/>
          <p:nvPr/>
        </p:nvSpPr>
        <p:spPr>
          <a:xfrm>
            <a:off x="6075449" y="6475638"/>
            <a:ext cx="1187824" cy="261610"/>
          </a:xfrm>
          <a:prstGeom prst="rect">
            <a:avLst/>
          </a:prstGeom>
          <a:noFill/>
        </p:spPr>
        <p:txBody>
          <a:bodyPr wrap="square" rtlCol="0">
            <a:spAutoFit/>
          </a:bodyPr>
          <a:lstStyle/>
          <a:p>
            <a:pPr algn="ctr"/>
            <a:r>
              <a:rPr lang="zh-CN" altLang="en-US" sz="1100" dirty="0"/>
              <a:t>识别混淆矩阵</a:t>
            </a:r>
          </a:p>
        </p:txBody>
      </p:sp>
      <p:pic>
        <p:nvPicPr>
          <p:cNvPr id="11" name="图片 10"/>
          <p:cNvPicPr>
            <a:picLocks noChangeAspect="1"/>
          </p:cNvPicPr>
          <p:nvPr/>
        </p:nvPicPr>
        <p:blipFill>
          <a:blip r:embed="rId4"/>
          <a:stretch>
            <a:fillRect/>
          </a:stretch>
        </p:blipFill>
        <p:spPr>
          <a:xfrm>
            <a:off x="980708" y="4108778"/>
            <a:ext cx="3242499" cy="2422997"/>
          </a:xfrm>
          <a:prstGeom prst="rect">
            <a:avLst/>
          </a:prstGeom>
        </p:spPr>
      </p:pic>
      <p:pic>
        <p:nvPicPr>
          <p:cNvPr id="18" name="图片 17"/>
          <p:cNvPicPr>
            <a:picLocks noChangeAspect="1"/>
          </p:cNvPicPr>
          <p:nvPr/>
        </p:nvPicPr>
        <p:blipFill>
          <a:blip r:embed="rId5"/>
          <a:stretch>
            <a:fillRect/>
          </a:stretch>
        </p:blipFill>
        <p:spPr>
          <a:xfrm>
            <a:off x="980708" y="1574534"/>
            <a:ext cx="6701772" cy="2277798"/>
          </a:xfrm>
          <a:prstGeom prst="rect">
            <a:avLst/>
          </a:prstGeom>
        </p:spPr>
      </p:pic>
    </p:spTree>
    <p:extLst>
      <p:ext uri="{BB962C8B-B14F-4D97-AF65-F5344CB8AC3E}">
        <p14:creationId xmlns:p14="http://schemas.microsoft.com/office/powerpoint/2010/main" val="522813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已完成内容和取得的阶段性成果</a:t>
            </a:r>
          </a:p>
        </p:txBody>
      </p:sp>
      <p:sp>
        <p:nvSpPr>
          <p:cNvPr id="21" name="文本框 20"/>
          <p:cNvSpPr txBox="1"/>
          <p:nvPr/>
        </p:nvSpPr>
        <p:spPr>
          <a:xfrm>
            <a:off x="206924" y="908462"/>
            <a:ext cx="8556595" cy="369332"/>
          </a:xfrm>
          <a:prstGeom prst="rect">
            <a:avLst/>
          </a:prstGeom>
          <a:noFill/>
        </p:spPr>
        <p:txBody>
          <a:bodyPr wrap="square" rtlCol="0">
            <a:spAutoFit/>
          </a:bodyPr>
          <a:lstStyle/>
          <a:p>
            <a:r>
              <a:rPr lang="zh-CN" altLang="en-US" dirty="0"/>
              <a:t>研究内容一：复杂网络中的细粒度主机属性发现</a:t>
            </a:r>
          </a:p>
        </p:txBody>
      </p:sp>
      <p:sp>
        <p:nvSpPr>
          <p:cNvPr id="7" name="文本框 6"/>
          <p:cNvSpPr txBox="1"/>
          <p:nvPr/>
        </p:nvSpPr>
        <p:spPr>
          <a:xfrm>
            <a:off x="206924" y="1195686"/>
            <a:ext cx="5190836" cy="338554"/>
          </a:xfrm>
          <a:prstGeom prst="rect">
            <a:avLst/>
          </a:prstGeom>
          <a:noFill/>
        </p:spPr>
        <p:txBody>
          <a:bodyPr wrap="square" rtlCol="0">
            <a:spAutoFit/>
          </a:bodyPr>
          <a:lstStyle/>
          <a:p>
            <a:pPr marL="285750" indent="-285750">
              <a:buFont typeface="Wingdings" panose="05000000000000000000" pitchFamily="2" charset="2"/>
              <a:buChar char="p"/>
            </a:pPr>
            <a:r>
              <a:rPr lang="zh-CN" altLang="en-US" sz="1600" dirty="0">
                <a:solidFill>
                  <a:srgbClr val="C00000"/>
                </a:solidFill>
              </a:rPr>
              <a:t>浏览器类型识别结果</a:t>
            </a:r>
          </a:p>
        </p:txBody>
      </p:sp>
      <p:pic>
        <p:nvPicPr>
          <p:cNvPr id="4" name="图片 3"/>
          <p:cNvPicPr>
            <a:picLocks noChangeAspect="1"/>
          </p:cNvPicPr>
          <p:nvPr/>
        </p:nvPicPr>
        <p:blipFill>
          <a:blip r:embed="rId3"/>
          <a:stretch>
            <a:fillRect/>
          </a:stretch>
        </p:blipFill>
        <p:spPr>
          <a:xfrm>
            <a:off x="6323194" y="4617749"/>
            <a:ext cx="1802222" cy="1776839"/>
          </a:xfrm>
          <a:prstGeom prst="rect">
            <a:avLst/>
          </a:prstGeom>
        </p:spPr>
      </p:pic>
      <p:pic>
        <p:nvPicPr>
          <p:cNvPr id="6" name="图片 5"/>
          <p:cNvPicPr>
            <a:picLocks noChangeAspect="1"/>
          </p:cNvPicPr>
          <p:nvPr/>
        </p:nvPicPr>
        <p:blipFill>
          <a:blip r:embed="rId4"/>
          <a:stretch>
            <a:fillRect/>
          </a:stretch>
        </p:blipFill>
        <p:spPr>
          <a:xfrm>
            <a:off x="899293" y="4617750"/>
            <a:ext cx="2340018" cy="1781383"/>
          </a:xfrm>
          <a:prstGeom prst="rect">
            <a:avLst/>
          </a:prstGeom>
        </p:spPr>
      </p:pic>
      <p:pic>
        <p:nvPicPr>
          <p:cNvPr id="13" name="图片 12"/>
          <p:cNvPicPr>
            <a:picLocks noChangeAspect="1"/>
          </p:cNvPicPr>
          <p:nvPr/>
        </p:nvPicPr>
        <p:blipFill>
          <a:blip r:embed="rId5"/>
          <a:stretch>
            <a:fillRect/>
          </a:stretch>
        </p:blipFill>
        <p:spPr>
          <a:xfrm>
            <a:off x="3345495" y="4617749"/>
            <a:ext cx="2871515" cy="1776839"/>
          </a:xfrm>
          <a:prstGeom prst="rect">
            <a:avLst/>
          </a:prstGeom>
        </p:spPr>
      </p:pic>
      <p:sp>
        <p:nvSpPr>
          <p:cNvPr id="17" name="文本框 16"/>
          <p:cNvSpPr txBox="1"/>
          <p:nvPr/>
        </p:nvSpPr>
        <p:spPr>
          <a:xfrm>
            <a:off x="1081607" y="6361397"/>
            <a:ext cx="2272176" cy="246221"/>
          </a:xfrm>
          <a:prstGeom prst="rect">
            <a:avLst/>
          </a:prstGeom>
          <a:noFill/>
        </p:spPr>
        <p:txBody>
          <a:bodyPr wrap="square" rtlCol="0">
            <a:spAutoFit/>
          </a:bodyPr>
          <a:lstStyle/>
          <a:p>
            <a:pPr algn="ctr"/>
            <a:r>
              <a:rPr lang="zh-CN" altLang="en-US" sz="1000" dirty="0"/>
              <a:t>准确率、精度和召回率柱状图</a:t>
            </a:r>
          </a:p>
        </p:txBody>
      </p:sp>
      <p:sp>
        <p:nvSpPr>
          <p:cNvPr id="18" name="文本框 17"/>
          <p:cNvSpPr txBox="1"/>
          <p:nvPr/>
        </p:nvSpPr>
        <p:spPr>
          <a:xfrm>
            <a:off x="3760480" y="6356856"/>
            <a:ext cx="2272176" cy="246221"/>
          </a:xfrm>
          <a:prstGeom prst="rect">
            <a:avLst/>
          </a:prstGeom>
          <a:noFill/>
        </p:spPr>
        <p:txBody>
          <a:bodyPr wrap="square" rtlCol="0">
            <a:spAutoFit/>
          </a:bodyPr>
          <a:lstStyle/>
          <a:p>
            <a:pPr algn="ctr"/>
            <a:r>
              <a:rPr lang="zh-CN" altLang="en-US" sz="1000" dirty="0"/>
              <a:t>精度和召回率折线图</a:t>
            </a:r>
          </a:p>
        </p:txBody>
      </p:sp>
      <p:sp>
        <p:nvSpPr>
          <p:cNvPr id="19" name="文本框 18"/>
          <p:cNvSpPr txBox="1"/>
          <p:nvPr/>
        </p:nvSpPr>
        <p:spPr>
          <a:xfrm>
            <a:off x="6708648" y="6351875"/>
            <a:ext cx="1187824" cy="249198"/>
          </a:xfrm>
          <a:prstGeom prst="rect">
            <a:avLst/>
          </a:prstGeom>
          <a:noFill/>
        </p:spPr>
        <p:txBody>
          <a:bodyPr wrap="square" rtlCol="0">
            <a:spAutoFit/>
          </a:bodyPr>
          <a:lstStyle/>
          <a:p>
            <a:pPr algn="ctr"/>
            <a:r>
              <a:rPr lang="zh-CN" altLang="en-US" sz="1000" dirty="0"/>
              <a:t>识别混淆矩阵</a:t>
            </a:r>
          </a:p>
        </p:txBody>
      </p:sp>
      <p:pic>
        <p:nvPicPr>
          <p:cNvPr id="20" name="图片 19"/>
          <p:cNvPicPr>
            <a:picLocks noChangeAspect="1"/>
          </p:cNvPicPr>
          <p:nvPr/>
        </p:nvPicPr>
        <p:blipFill>
          <a:blip r:embed="rId6"/>
          <a:stretch>
            <a:fillRect/>
          </a:stretch>
        </p:blipFill>
        <p:spPr>
          <a:xfrm>
            <a:off x="899293" y="1684719"/>
            <a:ext cx="7226123" cy="2654402"/>
          </a:xfrm>
          <a:prstGeom prst="rect">
            <a:avLst/>
          </a:prstGeom>
        </p:spPr>
      </p:pic>
    </p:spTree>
    <p:extLst>
      <p:ext uri="{BB962C8B-B14F-4D97-AF65-F5344CB8AC3E}">
        <p14:creationId xmlns:p14="http://schemas.microsoft.com/office/powerpoint/2010/main" val="3716467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5EEEDF70-9841-41FE-8B66-A86E5EAD83F0}"/>
              </a:ext>
            </a:extLst>
          </p:cNvPr>
          <p:cNvSpPr/>
          <p:nvPr/>
        </p:nvSpPr>
        <p:spPr bwMode="auto">
          <a:xfrm>
            <a:off x="406711" y="2255297"/>
            <a:ext cx="8356808" cy="3196865"/>
          </a:xfrm>
          <a:prstGeom prst="rect">
            <a:avLst/>
          </a:prstGeom>
          <a:solidFill>
            <a:schemeClr val="bg1"/>
          </a:solidFill>
          <a:ln w="0" cap="flat">
            <a:noFill/>
            <a:prstDash val="solid"/>
            <a:round/>
          </a:ln>
        </p:spPr>
        <p:txBody>
          <a:bodyPr vert="horz" wrap="square" lIns="91440" tIns="45720" rIns="91440" bIns="45720" numCol="1" rtlCol="0" anchor="t" anchorCtr="0" compatLnSpc="1"/>
          <a:lstStyle/>
          <a:p>
            <a:pPr algn="ctr"/>
            <a:endParaRPr lang="zh-CN" altLang="en-US"/>
          </a:p>
        </p:txBody>
      </p:sp>
      <p:pic>
        <p:nvPicPr>
          <p:cNvPr id="21" name="图片 20">
            <a:extLst>
              <a:ext uri="{FF2B5EF4-FFF2-40B4-BE49-F238E27FC236}">
                <a16:creationId xmlns:a16="http://schemas.microsoft.com/office/drawing/2014/main" id="{EB1EABD6-0040-4D03-8E61-DC2E8648F1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0504" y="2291290"/>
            <a:ext cx="291602" cy="360000"/>
          </a:xfrm>
          <a:prstGeom prst="rect">
            <a:avLst/>
          </a:prstGeom>
        </p:spPr>
      </p:pic>
      <p:cxnSp>
        <p:nvCxnSpPr>
          <p:cNvPr id="22" name="肘形连接符 23">
            <a:extLst>
              <a:ext uri="{FF2B5EF4-FFF2-40B4-BE49-F238E27FC236}">
                <a16:creationId xmlns:a16="http://schemas.microsoft.com/office/drawing/2014/main" id="{E3A9A2E8-9369-472B-9B0B-05A3E44D59D8}"/>
              </a:ext>
            </a:extLst>
          </p:cNvPr>
          <p:cNvCxnSpPr>
            <a:stCxn id="46" idx="2"/>
            <a:endCxn id="51" idx="1"/>
          </p:cNvCxnSpPr>
          <p:nvPr/>
        </p:nvCxnSpPr>
        <p:spPr>
          <a:xfrm rot="16200000" flipH="1">
            <a:off x="2425476" y="1074615"/>
            <a:ext cx="258219" cy="3365930"/>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肘形连接符 24">
            <a:extLst>
              <a:ext uri="{FF2B5EF4-FFF2-40B4-BE49-F238E27FC236}">
                <a16:creationId xmlns:a16="http://schemas.microsoft.com/office/drawing/2014/main" id="{0989620F-6615-4595-BE8E-54820197A553}"/>
              </a:ext>
            </a:extLst>
          </p:cNvPr>
          <p:cNvCxnSpPr>
            <a:stCxn id="21" idx="2"/>
            <a:endCxn id="51" idx="1"/>
          </p:cNvCxnSpPr>
          <p:nvPr/>
        </p:nvCxnSpPr>
        <p:spPr>
          <a:xfrm rot="16200000" flipH="1">
            <a:off x="3089227" y="1738367"/>
            <a:ext cx="235400" cy="2061245"/>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肘形连接符 29">
            <a:extLst>
              <a:ext uri="{FF2B5EF4-FFF2-40B4-BE49-F238E27FC236}">
                <a16:creationId xmlns:a16="http://schemas.microsoft.com/office/drawing/2014/main" id="{EFB8E006-9D79-43C8-8958-9848EE0929BE}"/>
              </a:ext>
            </a:extLst>
          </p:cNvPr>
          <p:cNvCxnSpPr>
            <a:stCxn id="48" idx="2"/>
            <a:endCxn id="51" idx="1"/>
          </p:cNvCxnSpPr>
          <p:nvPr/>
        </p:nvCxnSpPr>
        <p:spPr>
          <a:xfrm rot="16200000" flipH="1">
            <a:off x="2758062" y="1407201"/>
            <a:ext cx="236937" cy="2722040"/>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肘形连接符 32">
            <a:extLst>
              <a:ext uri="{FF2B5EF4-FFF2-40B4-BE49-F238E27FC236}">
                <a16:creationId xmlns:a16="http://schemas.microsoft.com/office/drawing/2014/main" id="{D1B1FC96-5903-4ABD-A043-B78C918C3B6E}"/>
              </a:ext>
            </a:extLst>
          </p:cNvPr>
          <p:cNvCxnSpPr>
            <a:stCxn id="44" idx="2"/>
            <a:endCxn id="51" idx="1"/>
          </p:cNvCxnSpPr>
          <p:nvPr/>
        </p:nvCxnSpPr>
        <p:spPr>
          <a:xfrm rot="16200000" flipH="1">
            <a:off x="3363513" y="2012652"/>
            <a:ext cx="271393" cy="1476682"/>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肘形连接符 37">
            <a:extLst>
              <a:ext uri="{FF2B5EF4-FFF2-40B4-BE49-F238E27FC236}">
                <a16:creationId xmlns:a16="http://schemas.microsoft.com/office/drawing/2014/main" id="{92BCB0D6-5E51-4969-9EEB-5DF8F0294CEE}"/>
              </a:ext>
            </a:extLst>
          </p:cNvPr>
          <p:cNvCxnSpPr>
            <a:stCxn id="45" idx="0"/>
            <a:endCxn id="51" idx="1"/>
          </p:cNvCxnSpPr>
          <p:nvPr/>
        </p:nvCxnSpPr>
        <p:spPr>
          <a:xfrm rot="5400000" flipH="1" flipV="1">
            <a:off x="2434809" y="1323501"/>
            <a:ext cx="239552" cy="3365930"/>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肘形连接符 39">
            <a:extLst>
              <a:ext uri="{FF2B5EF4-FFF2-40B4-BE49-F238E27FC236}">
                <a16:creationId xmlns:a16="http://schemas.microsoft.com/office/drawing/2014/main" id="{1F7619A5-C0AE-4EAB-9949-6ED61918EEC1}"/>
              </a:ext>
            </a:extLst>
          </p:cNvPr>
          <p:cNvCxnSpPr>
            <a:stCxn id="50" idx="0"/>
            <a:endCxn id="51" idx="1"/>
          </p:cNvCxnSpPr>
          <p:nvPr/>
        </p:nvCxnSpPr>
        <p:spPr>
          <a:xfrm rot="5400000" flipH="1" flipV="1">
            <a:off x="2749590" y="1652610"/>
            <a:ext cx="253879" cy="2722041"/>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肘形连接符 40">
            <a:extLst>
              <a:ext uri="{FF2B5EF4-FFF2-40B4-BE49-F238E27FC236}">
                <a16:creationId xmlns:a16="http://schemas.microsoft.com/office/drawing/2014/main" id="{89A0EA28-0917-464B-928C-84B6AF846BCA}"/>
              </a:ext>
            </a:extLst>
          </p:cNvPr>
          <p:cNvCxnSpPr>
            <a:stCxn id="47" idx="0"/>
            <a:endCxn id="51" idx="1"/>
          </p:cNvCxnSpPr>
          <p:nvPr/>
        </p:nvCxnSpPr>
        <p:spPr>
          <a:xfrm rot="5400000" flipH="1" flipV="1">
            <a:off x="3379433" y="2268125"/>
            <a:ext cx="239552" cy="1476682"/>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4A0D7DFA-CDA5-4F53-B822-132CA42ABD61}"/>
              </a:ext>
            </a:extLst>
          </p:cNvPr>
          <p:cNvCxnSpPr>
            <a:stCxn id="21" idx="2"/>
            <a:endCxn id="49" idx="0"/>
          </p:cNvCxnSpPr>
          <p:nvPr/>
        </p:nvCxnSpPr>
        <p:spPr>
          <a:xfrm flipH="1">
            <a:off x="2176304" y="2651290"/>
            <a:ext cx="1" cy="470828"/>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直接箭头连接符 29">
            <a:extLst>
              <a:ext uri="{FF2B5EF4-FFF2-40B4-BE49-F238E27FC236}">
                <a16:creationId xmlns:a16="http://schemas.microsoft.com/office/drawing/2014/main" id="{BD32A66B-EB81-475E-88D1-F7709FF93ACD}"/>
              </a:ext>
            </a:extLst>
          </p:cNvPr>
          <p:cNvCxnSpPr>
            <a:stCxn id="51" idx="2"/>
            <a:endCxn id="31" idx="0"/>
          </p:cNvCxnSpPr>
          <p:nvPr/>
        </p:nvCxnSpPr>
        <p:spPr>
          <a:xfrm>
            <a:off x="4585625" y="3234764"/>
            <a:ext cx="4144" cy="4827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矩形 30">
            <a:extLst>
              <a:ext uri="{FF2B5EF4-FFF2-40B4-BE49-F238E27FC236}">
                <a16:creationId xmlns:a16="http://schemas.microsoft.com/office/drawing/2014/main" id="{606AF0E3-2F53-43EC-A253-F5ED68313DC9}"/>
              </a:ext>
            </a:extLst>
          </p:cNvPr>
          <p:cNvSpPr/>
          <p:nvPr/>
        </p:nvSpPr>
        <p:spPr bwMode="auto">
          <a:xfrm>
            <a:off x="493199" y="3717546"/>
            <a:ext cx="8193139" cy="1621902"/>
          </a:xfrm>
          <a:prstGeom prst="rect">
            <a:avLst/>
          </a:prstGeom>
          <a:noFill/>
          <a:ln w="1905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sp>
        <p:nvSpPr>
          <p:cNvPr id="32" name="圆角矩形 102">
            <a:extLst>
              <a:ext uri="{FF2B5EF4-FFF2-40B4-BE49-F238E27FC236}">
                <a16:creationId xmlns:a16="http://schemas.microsoft.com/office/drawing/2014/main" id="{457A3A22-49BD-4134-87C8-759191B50B0B}"/>
              </a:ext>
            </a:extLst>
          </p:cNvPr>
          <p:cNvSpPr/>
          <p:nvPr/>
        </p:nvSpPr>
        <p:spPr bwMode="auto">
          <a:xfrm>
            <a:off x="2390201" y="3818424"/>
            <a:ext cx="2635912" cy="1411141"/>
          </a:xfrm>
          <a:prstGeom prst="roundRect">
            <a:avLst/>
          </a:prstGeom>
          <a:noFill/>
          <a:ln w="19050" cap="flat">
            <a:solidFill>
              <a:srgbClr val="000000"/>
            </a:solidFill>
            <a:prstDash val="dash"/>
            <a:round/>
          </a:ln>
        </p:spPr>
        <p:txBody>
          <a:bodyPr vert="horz" wrap="square" lIns="91440" tIns="45720" rIns="91440" bIns="45720" numCol="1" rtlCol="0" anchor="t" anchorCtr="0" compatLnSpc="1"/>
          <a:lstStyle/>
          <a:p>
            <a:pPr algn="ctr"/>
            <a:endParaRPr lang="zh-CN" altLang="en-US"/>
          </a:p>
        </p:txBody>
      </p:sp>
      <p:cxnSp>
        <p:nvCxnSpPr>
          <p:cNvPr id="33" name="直接箭头连接符 32">
            <a:extLst>
              <a:ext uri="{FF2B5EF4-FFF2-40B4-BE49-F238E27FC236}">
                <a16:creationId xmlns:a16="http://schemas.microsoft.com/office/drawing/2014/main" id="{1FD9ADCD-3577-41A1-A35B-71D186F6F751}"/>
              </a:ext>
            </a:extLst>
          </p:cNvPr>
          <p:cNvCxnSpPr>
            <a:stCxn id="34" idx="3"/>
            <a:endCxn id="32" idx="1"/>
          </p:cNvCxnSpPr>
          <p:nvPr/>
        </p:nvCxnSpPr>
        <p:spPr>
          <a:xfrm>
            <a:off x="2047489" y="4523994"/>
            <a:ext cx="342712"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4" name="圆角矩形 93">
            <a:extLst>
              <a:ext uri="{FF2B5EF4-FFF2-40B4-BE49-F238E27FC236}">
                <a16:creationId xmlns:a16="http://schemas.microsoft.com/office/drawing/2014/main" id="{C3C41660-F35D-48E2-B1A3-5BF84239DDD8}"/>
              </a:ext>
            </a:extLst>
          </p:cNvPr>
          <p:cNvSpPr/>
          <p:nvPr/>
        </p:nvSpPr>
        <p:spPr bwMode="auto">
          <a:xfrm>
            <a:off x="941521" y="4325994"/>
            <a:ext cx="1105968"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algn="ctr"/>
            <a:r>
              <a:rPr lang="en-US" altLang="zh-CN" sz="1200" dirty="0"/>
              <a:t>TLS</a:t>
            </a:r>
            <a:r>
              <a:rPr lang="zh-CN" altLang="en-US" sz="1200" dirty="0"/>
              <a:t>会话</a:t>
            </a:r>
          </a:p>
        </p:txBody>
      </p:sp>
      <p:sp>
        <p:nvSpPr>
          <p:cNvPr id="35" name="圆角矩形 96">
            <a:extLst>
              <a:ext uri="{FF2B5EF4-FFF2-40B4-BE49-F238E27FC236}">
                <a16:creationId xmlns:a16="http://schemas.microsoft.com/office/drawing/2014/main" id="{CEA96A5F-0919-4BA8-9EDE-419F779C3341}"/>
              </a:ext>
            </a:extLst>
          </p:cNvPr>
          <p:cNvSpPr/>
          <p:nvPr/>
        </p:nvSpPr>
        <p:spPr bwMode="auto">
          <a:xfrm>
            <a:off x="2566477" y="3880966"/>
            <a:ext cx="1725976" cy="360000"/>
          </a:xfrm>
          <a:prstGeom prst="roundRect">
            <a:avLst/>
          </a:prstGeom>
          <a:solidFill>
            <a:srgbClr val="DAE8FC"/>
          </a:solidFill>
          <a:ln w="19050" cap="flat">
            <a:solidFill>
              <a:srgbClr val="8BA8CE"/>
            </a:solidFill>
            <a:prstDash val="solid"/>
            <a:round/>
          </a:ln>
        </p:spPr>
        <p:txBody>
          <a:bodyPr vert="horz" wrap="square" lIns="91440" tIns="45720" rIns="91440" bIns="45720" numCol="1" rtlCol="0" anchor="ctr" anchorCtr="0" compatLnSpc="1"/>
          <a:lstStyle/>
          <a:p>
            <a:pPr algn="ctr"/>
            <a:r>
              <a:rPr lang="en-US" altLang="zh-CN" sz="1200" dirty="0"/>
              <a:t>TCP/IP</a:t>
            </a:r>
            <a:r>
              <a:rPr lang="zh-CN" altLang="en-US" sz="1200" dirty="0"/>
              <a:t>协议头部特征</a:t>
            </a:r>
          </a:p>
        </p:txBody>
      </p:sp>
      <p:sp>
        <p:nvSpPr>
          <p:cNvPr id="36" name="圆角矩形 97">
            <a:extLst>
              <a:ext uri="{FF2B5EF4-FFF2-40B4-BE49-F238E27FC236}">
                <a16:creationId xmlns:a16="http://schemas.microsoft.com/office/drawing/2014/main" id="{633EE273-DCE4-46F2-8A95-B70FDCECD203}"/>
              </a:ext>
            </a:extLst>
          </p:cNvPr>
          <p:cNvSpPr/>
          <p:nvPr/>
        </p:nvSpPr>
        <p:spPr bwMode="auto">
          <a:xfrm>
            <a:off x="2566477" y="4336036"/>
            <a:ext cx="1725976" cy="360000"/>
          </a:xfrm>
          <a:prstGeom prst="roundRect">
            <a:avLst/>
          </a:prstGeom>
          <a:solidFill>
            <a:srgbClr val="D5E8D4"/>
          </a:solidFill>
          <a:ln w="19050" cap="flat">
            <a:solidFill>
              <a:srgbClr val="AFCFA0"/>
            </a:solidFill>
            <a:prstDash val="solid"/>
            <a:round/>
          </a:ln>
        </p:spPr>
        <p:txBody>
          <a:bodyPr vert="horz" wrap="square" lIns="91440" tIns="45720" rIns="91440" bIns="45720" numCol="1" rtlCol="0" anchor="ctr" anchorCtr="0" compatLnSpc="1"/>
          <a:lstStyle/>
          <a:p>
            <a:pPr algn="ctr"/>
            <a:r>
              <a:rPr lang="en-US" altLang="zh-CN" sz="1200" dirty="0"/>
              <a:t>TLS</a:t>
            </a:r>
            <a:r>
              <a:rPr lang="zh-CN" altLang="en-US" sz="1200" dirty="0"/>
              <a:t>协议头部特征</a:t>
            </a:r>
          </a:p>
        </p:txBody>
      </p:sp>
      <p:sp>
        <p:nvSpPr>
          <p:cNvPr id="37" name="圆角矩形 98">
            <a:extLst>
              <a:ext uri="{FF2B5EF4-FFF2-40B4-BE49-F238E27FC236}">
                <a16:creationId xmlns:a16="http://schemas.microsoft.com/office/drawing/2014/main" id="{7E4D3689-4F30-4C3A-80C0-305D98D0C933}"/>
              </a:ext>
            </a:extLst>
          </p:cNvPr>
          <p:cNvSpPr/>
          <p:nvPr/>
        </p:nvSpPr>
        <p:spPr bwMode="auto">
          <a:xfrm>
            <a:off x="2576713" y="4794590"/>
            <a:ext cx="1724735" cy="360000"/>
          </a:xfrm>
          <a:prstGeom prst="roundRect">
            <a:avLst/>
          </a:prstGeom>
          <a:solidFill>
            <a:srgbClr val="E1D5E7"/>
          </a:solidFill>
          <a:ln w="19050" cap="flat">
            <a:solidFill>
              <a:srgbClr val="C2AECC"/>
            </a:solidFill>
            <a:prstDash val="solid"/>
            <a:round/>
          </a:ln>
        </p:spPr>
        <p:txBody>
          <a:bodyPr vert="horz" wrap="square" lIns="91440" tIns="45720" rIns="91440" bIns="45720" numCol="1" rtlCol="0" anchor="ctr" anchorCtr="0" compatLnSpc="1"/>
          <a:lstStyle/>
          <a:p>
            <a:pPr algn="ctr"/>
            <a:r>
              <a:rPr lang="zh-CN" altLang="en-US" sz="1200" dirty="0"/>
              <a:t>前</a:t>
            </a:r>
            <a:r>
              <a:rPr lang="en-US" altLang="zh-CN" sz="1200" dirty="0"/>
              <a:t>50</a:t>
            </a:r>
            <a:r>
              <a:rPr lang="zh-CN" altLang="en-US" sz="1200" dirty="0"/>
              <a:t>包的统计特征</a:t>
            </a:r>
          </a:p>
        </p:txBody>
      </p:sp>
      <p:sp>
        <p:nvSpPr>
          <p:cNvPr id="38" name="圆角矩形 99">
            <a:extLst>
              <a:ext uri="{FF2B5EF4-FFF2-40B4-BE49-F238E27FC236}">
                <a16:creationId xmlns:a16="http://schemas.microsoft.com/office/drawing/2014/main" id="{DED5A779-7044-43D8-9E69-846298686002}"/>
              </a:ext>
            </a:extLst>
          </p:cNvPr>
          <p:cNvSpPr/>
          <p:nvPr/>
        </p:nvSpPr>
        <p:spPr bwMode="auto">
          <a:xfrm>
            <a:off x="4413392" y="3880966"/>
            <a:ext cx="396000" cy="1275734"/>
          </a:xfrm>
          <a:prstGeom prst="roundRect">
            <a:avLst/>
          </a:prstGeom>
          <a:solidFill>
            <a:srgbClr val="F8CECC"/>
          </a:solidFill>
          <a:ln w="19050" cap="flat">
            <a:solidFill>
              <a:srgbClr val="DC9592"/>
            </a:solidFill>
            <a:prstDash val="solid"/>
            <a:round/>
          </a:ln>
        </p:spPr>
        <p:txBody>
          <a:bodyPr vert="eaVert" wrap="square" lIns="91440" tIns="45720" rIns="91440" bIns="45720" numCol="1" rtlCol="0" anchor="ctr" anchorCtr="0" compatLnSpc="1"/>
          <a:lstStyle/>
          <a:p>
            <a:pPr algn="ctr"/>
            <a:r>
              <a:rPr lang="zh-CN" altLang="en-US" sz="1200" spc="300" dirty="0"/>
              <a:t>数据预处理</a:t>
            </a:r>
          </a:p>
        </p:txBody>
      </p:sp>
      <p:sp>
        <p:nvSpPr>
          <p:cNvPr id="39" name="圆角矩形 100">
            <a:extLst>
              <a:ext uri="{FF2B5EF4-FFF2-40B4-BE49-F238E27FC236}">
                <a16:creationId xmlns:a16="http://schemas.microsoft.com/office/drawing/2014/main" id="{FF6D3F27-E2C6-4340-991C-1253E6A8827D}"/>
              </a:ext>
            </a:extLst>
          </p:cNvPr>
          <p:cNvSpPr/>
          <p:nvPr/>
        </p:nvSpPr>
        <p:spPr bwMode="auto">
          <a:xfrm>
            <a:off x="5427430" y="4323414"/>
            <a:ext cx="1245784"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algn="ctr"/>
            <a:r>
              <a:rPr lang="en-US" altLang="zh-CN" sz="1200" dirty="0" err="1"/>
              <a:t>LightGBM</a:t>
            </a:r>
            <a:r>
              <a:rPr lang="zh-CN" altLang="en-US" sz="1200" dirty="0"/>
              <a:t>模型</a:t>
            </a:r>
          </a:p>
        </p:txBody>
      </p:sp>
      <p:sp>
        <p:nvSpPr>
          <p:cNvPr id="40" name="圆角矩形 101">
            <a:extLst>
              <a:ext uri="{FF2B5EF4-FFF2-40B4-BE49-F238E27FC236}">
                <a16:creationId xmlns:a16="http://schemas.microsoft.com/office/drawing/2014/main" id="{E9309BF0-DC3F-429C-A155-6A0D35FCEB9E}"/>
              </a:ext>
            </a:extLst>
          </p:cNvPr>
          <p:cNvSpPr/>
          <p:nvPr/>
        </p:nvSpPr>
        <p:spPr bwMode="auto">
          <a:xfrm>
            <a:off x="7194795" y="4323414"/>
            <a:ext cx="102165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algn="ctr"/>
            <a:r>
              <a:rPr lang="zh-CN" altLang="en-US" sz="1200" dirty="0"/>
              <a:t>主机属性</a:t>
            </a:r>
          </a:p>
        </p:txBody>
      </p:sp>
      <p:cxnSp>
        <p:nvCxnSpPr>
          <p:cNvPr id="41" name="直接箭头连接符 40">
            <a:extLst>
              <a:ext uri="{FF2B5EF4-FFF2-40B4-BE49-F238E27FC236}">
                <a16:creationId xmlns:a16="http://schemas.microsoft.com/office/drawing/2014/main" id="{E56F5B6A-680E-4E39-8631-DA9ACD6F0387}"/>
              </a:ext>
            </a:extLst>
          </p:cNvPr>
          <p:cNvCxnSpPr>
            <a:cxnSpLocks/>
            <a:stCxn id="32" idx="3"/>
            <a:endCxn id="39" idx="1"/>
          </p:cNvCxnSpPr>
          <p:nvPr/>
        </p:nvCxnSpPr>
        <p:spPr>
          <a:xfrm flipV="1">
            <a:off x="5026113" y="4521414"/>
            <a:ext cx="401317" cy="258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a:extLst>
              <a:ext uri="{FF2B5EF4-FFF2-40B4-BE49-F238E27FC236}">
                <a16:creationId xmlns:a16="http://schemas.microsoft.com/office/drawing/2014/main" id="{033B67FD-E0E6-441E-B4ED-92B47CE1DBFC}"/>
              </a:ext>
            </a:extLst>
          </p:cNvPr>
          <p:cNvCxnSpPr>
            <a:cxnSpLocks/>
            <a:stCxn id="39" idx="3"/>
            <a:endCxn id="40" idx="1"/>
          </p:cNvCxnSpPr>
          <p:nvPr/>
        </p:nvCxnSpPr>
        <p:spPr>
          <a:xfrm>
            <a:off x="6673214" y="4521414"/>
            <a:ext cx="52158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D4759B9B-AB01-4F18-B27A-5633CF06B9DE}"/>
              </a:ext>
            </a:extLst>
          </p:cNvPr>
          <p:cNvCxnSpPr>
            <a:stCxn id="51" idx="3"/>
            <a:endCxn id="52" idx="1"/>
          </p:cNvCxnSpPr>
          <p:nvPr/>
        </p:nvCxnSpPr>
        <p:spPr>
          <a:xfrm flipV="1">
            <a:off x="4933699" y="2862089"/>
            <a:ext cx="2907148" cy="24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44" name="图片 43">
            <a:extLst>
              <a:ext uri="{FF2B5EF4-FFF2-40B4-BE49-F238E27FC236}">
                <a16:creationId xmlns:a16="http://schemas.microsoft.com/office/drawing/2014/main" id="{04F7B21F-B08F-47A4-A0E1-63C5F8CAF4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0868" y="2255297"/>
            <a:ext cx="360000" cy="360000"/>
          </a:xfrm>
          <a:prstGeom prst="rect">
            <a:avLst/>
          </a:prstGeom>
        </p:spPr>
      </p:pic>
      <p:pic>
        <p:nvPicPr>
          <p:cNvPr id="45" name="图片 44">
            <a:extLst>
              <a:ext uri="{FF2B5EF4-FFF2-40B4-BE49-F238E27FC236}">
                <a16:creationId xmlns:a16="http://schemas.microsoft.com/office/drawing/2014/main" id="{8CC1D178-F4EA-47D6-8E52-9BD4D4B845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620" y="3126242"/>
            <a:ext cx="360000" cy="360000"/>
          </a:xfrm>
          <a:prstGeom prst="rect">
            <a:avLst/>
          </a:prstGeom>
        </p:spPr>
      </p:pic>
      <p:pic>
        <p:nvPicPr>
          <p:cNvPr id="46" name="图片 45">
            <a:extLst>
              <a:ext uri="{FF2B5EF4-FFF2-40B4-BE49-F238E27FC236}">
                <a16:creationId xmlns:a16="http://schemas.microsoft.com/office/drawing/2014/main" id="{4CA22CEC-78C0-4EF0-8D18-5655CCE8F5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1620" y="2268471"/>
            <a:ext cx="360000" cy="360000"/>
          </a:xfrm>
          <a:prstGeom prst="rect">
            <a:avLst/>
          </a:prstGeom>
        </p:spPr>
      </p:pic>
      <p:pic>
        <p:nvPicPr>
          <p:cNvPr id="47" name="图片 46">
            <a:extLst>
              <a:ext uri="{FF2B5EF4-FFF2-40B4-BE49-F238E27FC236}">
                <a16:creationId xmlns:a16="http://schemas.microsoft.com/office/drawing/2014/main" id="{70BDBE76-FA8C-468C-8E39-DE7C1E9D184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80868" y="3126242"/>
            <a:ext cx="360000" cy="360000"/>
          </a:xfrm>
          <a:prstGeom prst="rect">
            <a:avLst/>
          </a:prstGeom>
        </p:spPr>
      </p:pic>
      <p:pic>
        <p:nvPicPr>
          <p:cNvPr id="48" name="图片 47">
            <a:extLst>
              <a:ext uri="{FF2B5EF4-FFF2-40B4-BE49-F238E27FC236}">
                <a16:creationId xmlns:a16="http://schemas.microsoft.com/office/drawing/2014/main" id="{1E967E51-E5BB-40F7-9066-B8476B8F80F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35510" y="2289753"/>
            <a:ext cx="360000" cy="360000"/>
          </a:xfrm>
          <a:prstGeom prst="rect">
            <a:avLst/>
          </a:prstGeom>
        </p:spPr>
      </p:pic>
      <p:pic>
        <p:nvPicPr>
          <p:cNvPr id="49" name="图片 48">
            <a:extLst>
              <a:ext uri="{FF2B5EF4-FFF2-40B4-BE49-F238E27FC236}">
                <a16:creationId xmlns:a16="http://schemas.microsoft.com/office/drawing/2014/main" id="{4DF6DC45-7AF9-428C-A501-C10072AA5BB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96304" y="3122118"/>
            <a:ext cx="360000" cy="360000"/>
          </a:xfrm>
          <a:prstGeom prst="rect">
            <a:avLst/>
          </a:prstGeom>
        </p:spPr>
      </p:pic>
      <p:pic>
        <p:nvPicPr>
          <p:cNvPr id="50" name="图片 49">
            <a:extLst>
              <a:ext uri="{FF2B5EF4-FFF2-40B4-BE49-F238E27FC236}">
                <a16:creationId xmlns:a16="http://schemas.microsoft.com/office/drawing/2014/main" id="{DDC66812-747A-4A77-87B2-01424BB7659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35509" y="3140569"/>
            <a:ext cx="360000" cy="360000"/>
          </a:xfrm>
          <a:prstGeom prst="rect">
            <a:avLst/>
          </a:prstGeom>
        </p:spPr>
      </p:pic>
      <p:pic>
        <p:nvPicPr>
          <p:cNvPr id="51" name="图片 50">
            <a:extLst>
              <a:ext uri="{FF2B5EF4-FFF2-40B4-BE49-F238E27FC236}">
                <a16:creationId xmlns:a16="http://schemas.microsoft.com/office/drawing/2014/main" id="{3C7FD9C4-C12A-4C5D-942D-D1F8D56DDDC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37550" y="2538615"/>
            <a:ext cx="696149" cy="696149"/>
          </a:xfrm>
          <a:prstGeom prst="rect">
            <a:avLst/>
          </a:prstGeom>
        </p:spPr>
      </p:pic>
      <p:pic>
        <p:nvPicPr>
          <p:cNvPr id="52" name="图片 51">
            <a:extLst>
              <a:ext uri="{FF2B5EF4-FFF2-40B4-BE49-F238E27FC236}">
                <a16:creationId xmlns:a16="http://schemas.microsoft.com/office/drawing/2014/main" id="{420DB610-47E0-43D7-8F96-3996A5D5B5C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40847" y="2486484"/>
            <a:ext cx="751210" cy="751210"/>
          </a:xfrm>
          <a:prstGeom prst="rect">
            <a:avLst/>
          </a:prstGeom>
        </p:spPr>
      </p:pic>
      <p:sp>
        <p:nvSpPr>
          <p:cNvPr id="53" name="文本框 52">
            <a:extLst>
              <a:ext uri="{FF2B5EF4-FFF2-40B4-BE49-F238E27FC236}">
                <a16:creationId xmlns:a16="http://schemas.microsoft.com/office/drawing/2014/main" id="{93FD2E61-86B2-4CF5-BF7F-C833626D035A}"/>
              </a:ext>
            </a:extLst>
          </p:cNvPr>
          <p:cNvSpPr txBox="1"/>
          <p:nvPr/>
        </p:nvSpPr>
        <p:spPr>
          <a:xfrm>
            <a:off x="3990705" y="3283154"/>
            <a:ext cx="1885987" cy="276999"/>
          </a:xfrm>
          <a:prstGeom prst="rect">
            <a:avLst/>
          </a:prstGeom>
          <a:noFill/>
        </p:spPr>
        <p:txBody>
          <a:bodyPr wrap="square" rtlCol="0">
            <a:spAutoFit/>
          </a:bodyPr>
          <a:lstStyle/>
          <a:p>
            <a:pPr algn="ctr"/>
            <a:r>
              <a:rPr lang="zh-CN" altLang="en-US" sz="1200" dirty="0"/>
              <a:t>镜像流量</a:t>
            </a:r>
          </a:p>
        </p:txBody>
      </p:sp>
      <p:sp>
        <p:nvSpPr>
          <p:cNvPr id="54" name="文本框 53">
            <a:extLst>
              <a:ext uri="{FF2B5EF4-FFF2-40B4-BE49-F238E27FC236}">
                <a16:creationId xmlns:a16="http://schemas.microsoft.com/office/drawing/2014/main" id="{945738DB-769B-4CF2-BAF2-2DC726481621}"/>
              </a:ext>
            </a:extLst>
          </p:cNvPr>
          <p:cNvSpPr txBox="1"/>
          <p:nvPr/>
        </p:nvSpPr>
        <p:spPr>
          <a:xfrm>
            <a:off x="7860971" y="3174896"/>
            <a:ext cx="658853" cy="276999"/>
          </a:xfrm>
          <a:prstGeom prst="rect">
            <a:avLst/>
          </a:prstGeom>
          <a:noFill/>
        </p:spPr>
        <p:txBody>
          <a:bodyPr wrap="square" rtlCol="0">
            <a:spAutoFit/>
          </a:bodyPr>
          <a:lstStyle/>
          <a:p>
            <a:pPr algn="ctr"/>
            <a:r>
              <a:rPr lang="zh-CN" altLang="en-US" sz="1200" dirty="0"/>
              <a:t>服务器</a:t>
            </a:r>
          </a:p>
        </p:txBody>
      </p:sp>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已完成内容和取得的阶段性成果</a:t>
            </a:r>
          </a:p>
        </p:txBody>
      </p:sp>
      <p:sp>
        <p:nvSpPr>
          <p:cNvPr id="4" name="圆角矩形 3"/>
          <p:cNvSpPr/>
          <p:nvPr/>
        </p:nvSpPr>
        <p:spPr bwMode="auto">
          <a:xfrm>
            <a:off x="930565" y="2783031"/>
            <a:ext cx="7285887" cy="2033854"/>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lstStyle/>
          <a:p>
            <a:pPr algn="ctr">
              <a:lnSpc>
                <a:spcPts val="2500"/>
              </a:lnSpc>
            </a:pPr>
            <a:r>
              <a:rPr lang="zh-CN" altLang="en-US" dirty="0"/>
              <a:t>已发表论文</a:t>
            </a:r>
            <a:endParaRPr lang="en-US" altLang="zh-CN" dirty="0"/>
          </a:p>
          <a:p>
            <a:pPr algn="ctr">
              <a:lnSpc>
                <a:spcPts val="2500"/>
              </a:lnSpc>
              <a:spcAft>
                <a:spcPts val="1000"/>
              </a:spcAft>
            </a:pPr>
            <a:r>
              <a:rPr lang="en-US" altLang="zh-CN" dirty="0">
                <a:latin typeface="Arial" panose="020B0604020202020204" pitchFamily="34" charset="0"/>
                <a:cs typeface="Arial" panose="020B0604020202020204" pitchFamily="34" charset="0"/>
              </a:rPr>
              <a:t>Identify OS from encrypted traffic with TCP/IP stack fingerprinting</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IPCCC</a:t>
            </a:r>
            <a:r>
              <a:rPr lang="zh-CN" altLang="en-US" dirty="0">
                <a:latin typeface="Arial" panose="020B0604020202020204" pitchFamily="34" charset="0"/>
                <a:cs typeface="Arial" panose="020B0604020202020204" pitchFamily="34" charset="0"/>
              </a:rPr>
              <a:t>长文</a:t>
            </a:r>
            <a:r>
              <a:rPr lang="en-US" altLang="zh-CN" dirty="0">
                <a:latin typeface="Arial" panose="020B0604020202020204" pitchFamily="34" charset="0"/>
                <a:cs typeface="Arial" panose="020B0604020202020204" pitchFamily="34" charset="0"/>
              </a:rPr>
              <a:t>, 2019</a:t>
            </a:r>
            <a:r>
              <a:rPr lang="zh-CN" altLang="en-US" dirty="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a:p>
            <a:pPr algn="ctr">
              <a:lnSpc>
                <a:spcPts val="2500"/>
              </a:lnSpc>
            </a:pPr>
            <a:r>
              <a:rPr lang="zh-CN" altLang="en-US" dirty="0">
                <a:latin typeface="Arial" panose="020B0604020202020204" pitchFamily="34" charset="0"/>
                <a:cs typeface="Arial" panose="020B0604020202020204" pitchFamily="34" charset="0"/>
              </a:rPr>
              <a:t>已申请专利</a:t>
            </a:r>
            <a:endParaRPr lang="en-US" altLang="zh-CN" dirty="0">
              <a:latin typeface="Arial" panose="020B0604020202020204" pitchFamily="34" charset="0"/>
              <a:cs typeface="Arial" panose="020B0604020202020204" pitchFamily="34" charset="0"/>
            </a:endParaRPr>
          </a:p>
          <a:p>
            <a:pPr algn="ctr">
              <a:lnSpc>
                <a:spcPts val="2500"/>
              </a:lnSpc>
            </a:pPr>
            <a:r>
              <a:rPr lang="en-US" altLang="zh-CN" dirty="0">
                <a:latin typeface="Arial" panose="020B0604020202020204" pitchFamily="34" charset="0"/>
                <a:ea typeface="黑体" panose="02010609060101010101" pitchFamily="49" charset="-122"/>
              </a:rPr>
              <a:t>《</a:t>
            </a:r>
            <a:r>
              <a:rPr lang="zh-CN" altLang="en-US" dirty="0">
                <a:latin typeface="Arial" panose="020B0604020202020204" pitchFamily="34" charset="0"/>
                <a:ea typeface="黑体" panose="02010609060101010101" pitchFamily="49" charset="-122"/>
              </a:rPr>
              <a:t>一种基于</a:t>
            </a:r>
            <a:r>
              <a:rPr lang="en-US" altLang="zh-CN" dirty="0">
                <a:latin typeface="Arial" panose="020B0604020202020204" pitchFamily="34" charset="0"/>
                <a:ea typeface="黑体" panose="02010609060101010101" pitchFamily="49" charset="-122"/>
              </a:rPr>
              <a:t>TCP/IP</a:t>
            </a:r>
            <a:r>
              <a:rPr lang="zh-CN" altLang="en-US" dirty="0">
                <a:latin typeface="Arial" panose="020B0604020202020204" pitchFamily="34" charset="0"/>
                <a:ea typeface="黑体" panose="02010609060101010101" pitchFamily="49" charset="-122"/>
              </a:rPr>
              <a:t>协议栈指纹的操作系统被动识别方法</a:t>
            </a:r>
            <a:r>
              <a:rPr lang="en-US" altLang="zh-CN" dirty="0">
                <a:latin typeface="Arial" panose="020B0604020202020204" pitchFamily="34" charset="0"/>
                <a:ea typeface="黑体" panose="02010609060101010101" pitchFamily="49" charset="-122"/>
              </a:rPr>
              <a:t>》</a:t>
            </a:r>
          </a:p>
        </p:txBody>
      </p:sp>
      <p:sp>
        <p:nvSpPr>
          <p:cNvPr id="19" name="文本框 18"/>
          <p:cNvSpPr txBox="1"/>
          <p:nvPr/>
        </p:nvSpPr>
        <p:spPr>
          <a:xfrm>
            <a:off x="206924" y="908462"/>
            <a:ext cx="8556595" cy="369332"/>
          </a:xfrm>
          <a:prstGeom prst="rect">
            <a:avLst/>
          </a:prstGeom>
          <a:noFill/>
        </p:spPr>
        <p:txBody>
          <a:bodyPr wrap="square" rtlCol="0">
            <a:spAutoFit/>
          </a:bodyPr>
          <a:lstStyle/>
          <a:p>
            <a:r>
              <a:rPr lang="zh-CN" altLang="en-US" dirty="0"/>
              <a:t>研究内容一：复杂网络中的细粒度主机属性发现</a:t>
            </a:r>
          </a:p>
        </p:txBody>
      </p:sp>
      <p:sp>
        <p:nvSpPr>
          <p:cNvPr id="17" name="文本框 16"/>
          <p:cNvSpPr txBox="1"/>
          <p:nvPr/>
        </p:nvSpPr>
        <p:spPr>
          <a:xfrm>
            <a:off x="206924" y="1195686"/>
            <a:ext cx="5190836" cy="338554"/>
          </a:xfrm>
          <a:prstGeom prst="rect">
            <a:avLst/>
          </a:prstGeom>
          <a:noFill/>
        </p:spPr>
        <p:txBody>
          <a:bodyPr wrap="square" rtlCol="0">
            <a:spAutoFit/>
          </a:bodyPr>
          <a:lstStyle/>
          <a:p>
            <a:pPr marL="285750" indent="-285750">
              <a:buFont typeface="Wingdings" panose="05000000000000000000" pitchFamily="2" charset="2"/>
              <a:buChar char="p"/>
            </a:pPr>
            <a:r>
              <a:rPr lang="zh-CN" altLang="en-US" sz="1600" dirty="0">
                <a:solidFill>
                  <a:srgbClr val="C00000"/>
                </a:solidFill>
              </a:rPr>
              <a:t>小结</a:t>
            </a:r>
          </a:p>
        </p:txBody>
      </p:sp>
    </p:spTree>
    <p:extLst>
      <p:ext uri="{BB962C8B-B14F-4D97-AF65-F5344CB8AC3E}">
        <p14:creationId xmlns:p14="http://schemas.microsoft.com/office/powerpoint/2010/main" val="113209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标题 1"/>
          <p:cNvSpPr txBox="1">
            <a:spLocks/>
          </p:cNvSpPr>
          <p:nvPr/>
        </p:nvSpPr>
        <p:spPr>
          <a:xfrm>
            <a:off x="206924" y="110984"/>
            <a:ext cx="8549149" cy="582594"/>
          </a:xfrm>
          <a:prstGeom prst="rect">
            <a:avLst/>
          </a:prstGeom>
        </p:spPr>
        <p:txBody>
          <a:bodyPr vert="horz" lIns="91440" tIns="45720" rIns="91440" bIns="45720" rtlCol="0" anchor="ctr">
            <a:normAutofit/>
          </a:bodyPr>
          <a:lstStyle>
            <a:lvl1pPr algn="l" defTabSz="685800" rtl="0" eaLnBrk="1" latinLnBrk="0" hangingPunct="1">
              <a:spcBef>
                <a:spcPct val="0"/>
              </a:spcBef>
              <a:buNone/>
              <a:defRPr sz="2600" b="1" kern="1200">
                <a:solidFill>
                  <a:schemeClr val="tx2"/>
                </a:solidFill>
                <a:latin typeface="+mj-lt"/>
                <a:ea typeface="+mj-ea"/>
                <a:cs typeface="+mj-cs"/>
              </a:defRPr>
            </a:lvl1pPr>
          </a:lstStyle>
          <a:p>
            <a:r>
              <a:rPr lang="zh-CN" altLang="en-US">
                <a:latin typeface="微软雅黑" panose="020B0503020204020204" pitchFamily="34" charset="-122"/>
              </a:rPr>
              <a:t>已完成内容和取得的阶段性成果</a:t>
            </a:r>
            <a:endParaRPr lang="zh-CN" altLang="en-US" dirty="0">
              <a:latin typeface="微软雅黑" panose="020B0503020204020204" pitchFamily="34" charset="-122"/>
            </a:endParaRPr>
          </a:p>
        </p:txBody>
      </p:sp>
      <p:sp>
        <p:nvSpPr>
          <p:cNvPr id="61" name="横卷形 88">
            <a:extLst>
              <a:ext uri="{FF2B5EF4-FFF2-40B4-BE49-F238E27FC236}">
                <a16:creationId xmlns:a16="http://schemas.microsoft.com/office/drawing/2014/main" id="{DC853623-1692-455F-AEF1-D5BDD381E62C}"/>
              </a:ext>
            </a:extLst>
          </p:cNvPr>
          <p:cNvSpPr/>
          <p:nvPr/>
        </p:nvSpPr>
        <p:spPr bwMode="auto">
          <a:xfrm>
            <a:off x="2751223" y="5298894"/>
            <a:ext cx="3478304" cy="808512"/>
          </a:xfrm>
          <a:prstGeom prst="horizontalScroll">
            <a:avLst/>
          </a:prstGeom>
          <a:solidFill>
            <a:srgbClr val="005BAC"/>
          </a:solidFill>
          <a:ln>
            <a:solidFill>
              <a:schemeClr val="accent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lstStyle/>
          <a:p>
            <a:pPr algn="ctr"/>
            <a:r>
              <a:rPr lang="zh-CN" altLang="en-US" sz="1600" dirty="0"/>
              <a:t>研究点二：基于加密流原始载荷的主机属性发现</a:t>
            </a:r>
            <a:r>
              <a:rPr lang="en-US" altLang="zh-CN" sz="1600" dirty="0"/>
              <a:t>(</a:t>
            </a:r>
            <a:r>
              <a:rPr lang="zh-CN" altLang="en-US" sz="1600" dirty="0"/>
              <a:t>已完成</a:t>
            </a:r>
            <a:r>
              <a:rPr lang="en-US" altLang="zh-CN" sz="1600" dirty="0"/>
              <a:t>)</a:t>
            </a:r>
          </a:p>
        </p:txBody>
      </p:sp>
      <p:cxnSp>
        <p:nvCxnSpPr>
          <p:cNvPr id="64" name="直接箭头连接符 63">
            <a:extLst>
              <a:ext uri="{FF2B5EF4-FFF2-40B4-BE49-F238E27FC236}">
                <a16:creationId xmlns:a16="http://schemas.microsoft.com/office/drawing/2014/main" id="{9A51DEB7-D38A-4E5C-8874-927703EB10C5}"/>
              </a:ext>
            </a:extLst>
          </p:cNvPr>
          <p:cNvCxnSpPr>
            <a:cxnSpLocks/>
            <a:stCxn id="106" idx="2"/>
            <a:endCxn id="61" idx="0"/>
          </p:cNvCxnSpPr>
          <p:nvPr/>
        </p:nvCxnSpPr>
        <p:spPr>
          <a:xfrm flipH="1">
            <a:off x="4490375" y="4751801"/>
            <a:ext cx="1297224" cy="648157"/>
          </a:xfrm>
          <a:prstGeom prst="straightConnector1">
            <a:avLst/>
          </a:prstGeom>
          <a:ln w="19050">
            <a:solidFill>
              <a:srgbClr val="005BAC"/>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102" name="直接箭头连接符 101">
            <a:extLst>
              <a:ext uri="{FF2B5EF4-FFF2-40B4-BE49-F238E27FC236}">
                <a16:creationId xmlns:a16="http://schemas.microsoft.com/office/drawing/2014/main" id="{EDE8C570-4A73-4827-872B-0860DC5FACAD}"/>
              </a:ext>
            </a:extLst>
          </p:cNvPr>
          <p:cNvCxnSpPr>
            <a:cxnSpLocks/>
            <a:stCxn id="50" idx="2"/>
            <a:endCxn id="61" idx="0"/>
          </p:cNvCxnSpPr>
          <p:nvPr/>
        </p:nvCxnSpPr>
        <p:spPr>
          <a:xfrm>
            <a:off x="3480784" y="4881181"/>
            <a:ext cx="1009591" cy="518777"/>
          </a:xfrm>
          <a:prstGeom prst="straightConnector1">
            <a:avLst/>
          </a:prstGeom>
          <a:ln w="19050">
            <a:solidFill>
              <a:srgbClr val="005BAC"/>
            </a:solidFill>
            <a:prstDash val="sysDash"/>
            <a:tailEnd type="triangle"/>
          </a:ln>
        </p:spPr>
        <p:style>
          <a:lnRef idx="1">
            <a:schemeClr val="accent2"/>
          </a:lnRef>
          <a:fillRef idx="0">
            <a:schemeClr val="accent2"/>
          </a:fillRef>
          <a:effectRef idx="0">
            <a:schemeClr val="accent2"/>
          </a:effectRef>
          <a:fontRef idx="minor">
            <a:schemeClr val="tx1"/>
          </a:fontRef>
        </p:style>
      </p:cxnSp>
      <p:sp>
        <p:nvSpPr>
          <p:cNvPr id="48" name="椭圆 47">
            <a:extLst>
              <a:ext uri="{FF2B5EF4-FFF2-40B4-BE49-F238E27FC236}">
                <a16:creationId xmlns:a16="http://schemas.microsoft.com/office/drawing/2014/main" id="{FCCFC338-AE6B-4844-98CC-F79C72365FDC}"/>
              </a:ext>
            </a:extLst>
          </p:cNvPr>
          <p:cNvSpPr/>
          <p:nvPr/>
        </p:nvSpPr>
        <p:spPr bwMode="auto">
          <a:xfrm>
            <a:off x="4281861" y="2556983"/>
            <a:ext cx="413222" cy="396000"/>
          </a:xfrm>
          <a:prstGeom prst="ellipse">
            <a:avLst/>
          </a:prstGeom>
          <a:no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sp>
        <p:nvSpPr>
          <p:cNvPr id="49" name="椭圆 48">
            <a:extLst>
              <a:ext uri="{FF2B5EF4-FFF2-40B4-BE49-F238E27FC236}">
                <a16:creationId xmlns:a16="http://schemas.microsoft.com/office/drawing/2014/main" id="{5D0DE338-8AEA-4CD8-A272-39CD21946BBA}"/>
              </a:ext>
            </a:extLst>
          </p:cNvPr>
          <p:cNvSpPr/>
          <p:nvPr/>
        </p:nvSpPr>
        <p:spPr bwMode="auto">
          <a:xfrm>
            <a:off x="4293995" y="3810116"/>
            <a:ext cx="413222" cy="396000"/>
          </a:xfrm>
          <a:prstGeom prst="ellipse">
            <a:avLst/>
          </a:prstGeom>
          <a:no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sp>
        <p:nvSpPr>
          <p:cNvPr id="50" name="矩形 49">
            <a:extLst>
              <a:ext uri="{FF2B5EF4-FFF2-40B4-BE49-F238E27FC236}">
                <a16:creationId xmlns:a16="http://schemas.microsoft.com/office/drawing/2014/main" id="{AFEEA943-E097-4C95-B855-8B4801DDD980}"/>
              </a:ext>
            </a:extLst>
          </p:cNvPr>
          <p:cNvSpPr/>
          <p:nvPr/>
        </p:nvSpPr>
        <p:spPr bwMode="auto">
          <a:xfrm>
            <a:off x="2250738" y="3509622"/>
            <a:ext cx="2460091" cy="1371559"/>
          </a:xfrm>
          <a:prstGeom prst="rect">
            <a:avLst/>
          </a:prstGeom>
          <a:solidFill>
            <a:srgbClr val="FFFFFF"/>
          </a:solidFill>
          <a:ln w="19050" cap="flat">
            <a:solidFill>
              <a:srgbClr val="000000"/>
            </a:solidFill>
            <a:prstDash val="solid"/>
            <a:round/>
          </a:ln>
        </p:spPr>
        <p:txBody>
          <a:bodyPr vert="horz" wrap="square" lIns="91440" tIns="45720" rIns="91440" bIns="45720" numCol="1" rtlCol="0" anchor="t" anchorCtr="0" compatLnSpc="1"/>
          <a:lstStyle/>
          <a:p>
            <a:pPr algn="ctr"/>
            <a:endParaRPr lang="zh-CN" altLang="en-US" sz="1400">
              <a:latin typeface="Helvetica" panose="020B0604020202020204" pitchFamily="34" charset="0"/>
              <a:cs typeface="Helvetica" panose="020B0604020202020204" pitchFamily="34" charset="0"/>
            </a:endParaRPr>
          </a:p>
        </p:txBody>
      </p:sp>
      <p:sp>
        <p:nvSpPr>
          <p:cNvPr id="51" name="矩形 50">
            <a:extLst>
              <a:ext uri="{FF2B5EF4-FFF2-40B4-BE49-F238E27FC236}">
                <a16:creationId xmlns:a16="http://schemas.microsoft.com/office/drawing/2014/main" id="{6A41D146-2AB8-4B35-9723-1E4BFFBA6E11}"/>
              </a:ext>
            </a:extLst>
          </p:cNvPr>
          <p:cNvSpPr/>
          <p:nvPr/>
        </p:nvSpPr>
        <p:spPr bwMode="auto">
          <a:xfrm>
            <a:off x="2242195" y="1556040"/>
            <a:ext cx="2460091" cy="1770787"/>
          </a:xfrm>
          <a:prstGeom prst="rect">
            <a:avLst/>
          </a:prstGeom>
          <a:solidFill>
            <a:srgbClr val="FFFFFF"/>
          </a:solidFill>
          <a:ln w="19050" cap="flat">
            <a:solidFill>
              <a:srgbClr val="000000"/>
            </a:solidFill>
            <a:prstDash val="solid"/>
            <a:round/>
          </a:ln>
        </p:spPr>
        <p:txBody>
          <a:bodyPr vert="horz" wrap="square" lIns="91440" tIns="45720" rIns="91440" bIns="45720" numCol="1" rtlCol="0" anchor="t" anchorCtr="0" compatLnSpc="1"/>
          <a:lstStyle/>
          <a:p>
            <a:pPr algn="ctr"/>
            <a:endParaRPr lang="zh-CN" altLang="en-US" sz="1400">
              <a:latin typeface="Helvetica" panose="020B0604020202020204" pitchFamily="34" charset="0"/>
              <a:cs typeface="Helvetica" panose="020B0604020202020204" pitchFamily="34" charset="0"/>
            </a:endParaRPr>
          </a:p>
        </p:txBody>
      </p:sp>
      <p:sp>
        <p:nvSpPr>
          <p:cNvPr id="52" name="文本框 51">
            <a:extLst>
              <a:ext uri="{FF2B5EF4-FFF2-40B4-BE49-F238E27FC236}">
                <a16:creationId xmlns:a16="http://schemas.microsoft.com/office/drawing/2014/main" id="{A939FC63-0ACF-408D-BB4A-746DBE090F7F}"/>
              </a:ext>
            </a:extLst>
          </p:cNvPr>
          <p:cNvSpPr txBox="1"/>
          <p:nvPr/>
        </p:nvSpPr>
        <p:spPr>
          <a:xfrm>
            <a:off x="2675924" y="1590080"/>
            <a:ext cx="1609718" cy="307777"/>
          </a:xfrm>
          <a:prstGeom prst="rect">
            <a:avLst/>
          </a:prstGeom>
          <a:noFill/>
          <a:ln w="19050">
            <a:noFill/>
          </a:ln>
        </p:spPr>
        <p:txBody>
          <a:bodyPr wrap="square" rtlCol="0">
            <a:spAutoFit/>
          </a:bodyPr>
          <a:lstStyle/>
          <a:p>
            <a:pPr algn="ctr"/>
            <a:r>
              <a:rPr lang="zh-CN" altLang="en-US" sz="1400" dirty="0">
                <a:latin typeface="Helvetica" panose="020B0604020202020204" pitchFamily="34" charset="0"/>
                <a:cs typeface="Helvetica" panose="020B0604020202020204" pitchFamily="34" charset="0"/>
              </a:rPr>
              <a:t>特征提取</a:t>
            </a:r>
          </a:p>
        </p:txBody>
      </p:sp>
      <p:cxnSp>
        <p:nvCxnSpPr>
          <p:cNvPr id="53" name="直接箭头连接符 52">
            <a:extLst>
              <a:ext uri="{FF2B5EF4-FFF2-40B4-BE49-F238E27FC236}">
                <a16:creationId xmlns:a16="http://schemas.microsoft.com/office/drawing/2014/main" id="{E6316FEC-689D-4A99-8DAD-739B79A6D798}"/>
              </a:ext>
            </a:extLst>
          </p:cNvPr>
          <p:cNvCxnSpPr>
            <a:cxnSpLocks/>
            <a:endCxn id="108" idx="1"/>
          </p:cNvCxnSpPr>
          <p:nvPr/>
        </p:nvCxnSpPr>
        <p:spPr>
          <a:xfrm>
            <a:off x="858487" y="3392231"/>
            <a:ext cx="38480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5" name="圆角矩形 96">
            <a:extLst>
              <a:ext uri="{FF2B5EF4-FFF2-40B4-BE49-F238E27FC236}">
                <a16:creationId xmlns:a16="http://schemas.microsoft.com/office/drawing/2014/main" id="{B28DE995-E481-4B48-9C39-E714A5A04FE8}"/>
              </a:ext>
            </a:extLst>
          </p:cNvPr>
          <p:cNvSpPr/>
          <p:nvPr/>
        </p:nvSpPr>
        <p:spPr bwMode="auto">
          <a:xfrm>
            <a:off x="2361648" y="1945392"/>
            <a:ext cx="1725976" cy="360000"/>
          </a:xfrm>
          <a:prstGeom prst="roundRect">
            <a:avLst/>
          </a:prstGeom>
          <a:solidFill>
            <a:srgbClr val="DAE8FC"/>
          </a:solidFill>
          <a:ln w="19050" cap="flat">
            <a:solidFill>
              <a:srgbClr val="8BA8CE"/>
            </a:solidFill>
            <a:prstDash val="solid"/>
            <a:round/>
          </a:ln>
        </p:spPr>
        <p:txBody>
          <a:bodyPr vert="horz" wrap="square" lIns="91440" tIns="45720" rIns="91440" bIns="45720" numCol="1" rtlCol="0" anchor="ctr" anchorCtr="0" compatLnSpc="1"/>
          <a:lstStyle/>
          <a:p>
            <a:pPr algn="ctr"/>
            <a:r>
              <a:rPr lang="en-US" altLang="zh-CN" sz="1200" dirty="0"/>
              <a:t>TCP/IP</a:t>
            </a:r>
            <a:r>
              <a:rPr lang="zh-CN" altLang="en-US" sz="1200" dirty="0"/>
              <a:t>协议头部特征</a:t>
            </a:r>
          </a:p>
        </p:txBody>
      </p:sp>
      <p:sp>
        <p:nvSpPr>
          <p:cNvPr id="60" name="圆角矩形 97">
            <a:extLst>
              <a:ext uri="{FF2B5EF4-FFF2-40B4-BE49-F238E27FC236}">
                <a16:creationId xmlns:a16="http://schemas.microsoft.com/office/drawing/2014/main" id="{EC61B857-49D8-4F40-B65E-D75924A1B8BB}"/>
              </a:ext>
            </a:extLst>
          </p:cNvPr>
          <p:cNvSpPr/>
          <p:nvPr/>
        </p:nvSpPr>
        <p:spPr bwMode="auto">
          <a:xfrm>
            <a:off x="2361648" y="2400462"/>
            <a:ext cx="1725976" cy="360000"/>
          </a:xfrm>
          <a:prstGeom prst="roundRect">
            <a:avLst/>
          </a:prstGeom>
          <a:solidFill>
            <a:srgbClr val="D5E8D4"/>
          </a:solidFill>
          <a:ln w="19050" cap="flat">
            <a:solidFill>
              <a:srgbClr val="AFCFA0"/>
            </a:solidFill>
            <a:prstDash val="solid"/>
            <a:round/>
          </a:ln>
        </p:spPr>
        <p:txBody>
          <a:bodyPr vert="horz" wrap="square" lIns="91440" tIns="45720" rIns="91440" bIns="45720" numCol="1" rtlCol="0" anchor="ctr" anchorCtr="0" compatLnSpc="1"/>
          <a:lstStyle/>
          <a:p>
            <a:pPr algn="ctr"/>
            <a:r>
              <a:rPr lang="en-US" altLang="zh-CN" sz="1200" dirty="0"/>
              <a:t>TLS</a:t>
            </a:r>
            <a:r>
              <a:rPr lang="zh-CN" altLang="en-US" sz="1200" dirty="0"/>
              <a:t>协议头部特征</a:t>
            </a:r>
          </a:p>
        </p:txBody>
      </p:sp>
      <p:sp>
        <p:nvSpPr>
          <p:cNvPr id="62" name="圆角矩形 98">
            <a:extLst>
              <a:ext uri="{FF2B5EF4-FFF2-40B4-BE49-F238E27FC236}">
                <a16:creationId xmlns:a16="http://schemas.microsoft.com/office/drawing/2014/main" id="{19F1806C-9CA5-4598-8FBD-CD7342B9234D}"/>
              </a:ext>
            </a:extLst>
          </p:cNvPr>
          <p:cNvSpPr/>
          <p:nvPr/>
        </p:nvSpPr>
        <p:spPr bwMode="auto">
          <a:xfrm>
            <a:off x="2371884" y="2859016"/>
            <a:ext cx="1724735" cy="360000"/>
          </a:xfrm>
          <a:prstGeom prst="roundRect">
            <a:avLst/>
          </a:prstGeom>
          <a:solidFill>
            <a:srgbClr val="E1D5E7"/>
          </a:solidFill>
          <a:ln w="19050" cap="flat">
            <a:solidFill>
              <a:srgbClr val="C2AECC"/>
            </a:solidFill>
            <a:prstDash val="solid"/>
            <a:round/>
          </a:ln>
        </p:spPr>
        <p:txBody>
          <a:bodyPr vert="horz" wrap="square" lIns="91440" tIns="45720" rIns="91440" bIns="45720" numCol="1" rtlCol="0" anchor="ctr" anchorCtr="0" compatLnSpc="1"/>
          <a:lstStyle/>
          <a:p>
            <a:pPr algn="ctr"/>
            <a:r>
              <a:rPr lang="zh-CN" altLang="en-US" sz="1200" dirty="0"/>
              <a:t>流统计特征</a:t>
            </a:r>
          </a:p>
        </p:txBody>
      </p:sp>
      <p:sp>
        <p:nvSpPr>
          <p:cNvPr id="63" name="圆角矩形 99">
            <a:extLst>
              <a:ext uri="{FF2B5EF4-FFF2-40B4-BE49-F238E27FC236}">
                <a16:creationId xmlns:a16="http://schemas.microsoft.com/office/drawing/2014/main" id="{F12E3D4F-35AE-454A-97DB-C4501EF42169}"/>
              </a:ext>
            </a:extLst>
          </p:cNvPr>
          <p:cNvSpPr/>
          <p:nvPr/>
        </p:nvSpPr>
        <p:spPr bwMode="auto">
          <a:xfrm>
            <a:off x="4208563" y="1945392"/>
            <a:ext cx="396000" cy="1275734"/>
          </a:xfrm>
          <a:prstGeom prst="roundRect">
            <a:avLst/>
          </a:prstGeom>
          <a:solidFill>
            <a:srgbClr val="F8CECC"/>
          </a:solidFill>
          <a:ln w="19050" cap="flat">
            <a:solidFill>
              <a:srgbClr val="DC9592"/>
            </a:solidFill>
            <a:prstDash val="solid"/>
            <a:round/>
          </a:ln>
        </p:spPr>
        <p:txBody>
          <a:bodyPr vert="eaVert" wrap="square" lIns="91440" tIns="45720" rIns="91440" bIns="45720" numCol="1" rtlCol="0" anchor="ctr" anchorCtr="0" compatLnSpc="1"/>
          <a:lstStyle/>
          <a:p>
            <a:pPr algn="ctr"/>
            <a:r>
              <a:rPr lang="zh-CN" altLang="en-US" sz="1200" spc="300" dirty="0"/>
              <a:t>数据预处理</a:t>
            </a:r>
          </a:p>
        </p:txBody>
      </p:sp>
      <p:sp>
        <p:nvSpPr>
          <p:cNvPr id="65" name="圆角矩形 100">
            <a:extLst>
              <a:ext uri="{FF2B5EF4-FFF2-40B4-BE49-F238E27FC236}">
                <a16:creationId xmlns:a16="http://schemas.microsoft.com/office/drawing/2014/main" id="{A0E70F58-1964-466F-A325-63CDB95A8AA0}"/>
              </a:ext>
            </a:extLst>
          </p:cNvPr>
          <p:cNvSpPr/>
          <p:nvPr/>
        </p:nvSpPr>
        <p:spPr bwMode="auto">
          <a:xfrm>
            <a:off x="5163205" y="1937549"/>
            <a:ext cx="124878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algn="ctr"/>
            <a:r>
              <a:rPr lang="en-US" altLang="zh-CN" sz="1200" dirty="0" err="1"/>
              <a:t>LightGBM</a:t>
            </a:r>
            <a:r>
              <a:rPr lang="zh-CN" altLang="en-US" sz="1200" dirty="0"/>
              <a:t>模型</a:t>
            </a:r>
          </a:p>
        </p:txBody>
      </p:sp>
      <p:sp>
        <p:nvSpPr>
          <p:cNvPr id="89" name="圆角矩形 101">
            <a:extLst>
              <a:ext uri="{FF2B5EF4-FFF2-40B4-BE49-F238E27FC236}">
                <a16:creationId xmlns:a16="http://schemas.microsoft.com/office/drawing/2014/main" id="{D4F1AFDB-C4EA-4FA6-AC86-29743DE19226}"/>
              </a:ext>
            </a:extLst>
          </p:cNvPr>
          <p:cNvSpPr/>
          <p:nvPr/>
        </p:nvSpPr>
        <p:spPr bwMode="auto">
          <a:xfrm>
            <a:off x="6846920" y="3130747"/>
            <a:ext cx="102165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algn="ctr"/>
            <a:r>
              <a:rPr lang="zh-CN" altLang="en-US" sz="1200" dirty="0"/>
              <a:t>主机属性</a:t>
            </a:r>
          </a:p>
        </p:txBody>
      </p:sp>
      <p:sp>
        <p:nvSpPr>
          <p:cNvPr id="91" name="圆角矩形 92">
            <a:extLst>
              <a:ext uri="{FF2B5EF4-FFF2-40B4-BE49-F238E27FC236}">
                <a16:creationId xmlns:a16="http://schemas.microsoft.com/office/drawing/2014/main" id="{71321053-62DD-410F-BE4F-1CC36B12F95E}"/>
              </a:ext>
            </a:extLst>
          </p:cNvPr>
          <p:cNvSpPr/>
          <p:nvPr/>
        </p:nvSpPr>
        <p:spPr bwMode="auto">
          <a:xfrm>
            <a:off x="2366765" y="3875332"/>
            <a:ext cx="1715741" cy="362899"/>
          </a:xfrm>
          <a:prstGeom prst="roundRect">
            <a:avLst/>
          </a:prstGeom>
          <a:solidFill>
            <a:srgbClr val="DAE8FC"/>
          </a:solidFill>
          <a:ln w="19050" cap="flat">
            <a:solidFill>
              <a:srgbClr val="8BA8CE"/>
            </a:solidFill>
            <a:prstDash val="solid"/>
            <a:round/>
          </a:ln>
        </p:spPr>
        <p:txBody>
          <a:bodyPr vert="horz" wrap="square" lIns="91440" tIns="45720" rIns="91440" bIns="45720" numCol="1" rtlCol="0" anchor="ctr" anchorCtr="0" compatLnSpc="1"/>
          <a:lstStyle/>
          <a:p>
            <a:pPr algn="ctr"/>
            <a:r>
              <a:rPr lang="en-US" altLang="zh-CN" sz="1200" dirty="0"/>
              <a:t>TCP_SYN</a:t>
            </a:r>
            <a:r>
              <a:rPr lang="zh-CN" altLang="en-US" sz="1200" dirty="0"/>
              <a:t>包原始流</a:t>
            </a:r>
          </a:p>
        </p:txBody>
      </p:sp>
      <p:sp>
        <p:nvSpPr>
          <p:cNvPr id="103" name="圆角矩形 93">
            <a:extLst>
              <a:ext uri="{FF2B5EF4-FFF2-40B4-BE49-F238E27FC236}">
                <a16:creationId xmlns:a16="http://schemas.microsoft.com/office/drawing/2014/main" id="{86A2DBA3-CC39-4913-A6B3-C532CFFB9CF5}"/>
              </a:ext>
            </a:extLst>
          </p:cNvPr>
          <p:cNvSpPr/>
          <p:nvPr/>
        </p:nvSpPr>
        <p:spPr bwMode="auto">
          <a:xfrm>
            <a:off x="2375993" y="4394969"/>
            <a:ext cx="1724735" cy="360000"/>
          </a:xfrm>
          <a:prstGeom prst="roundRect">
            <a:avLst/>
          </a:prstGeom>
          <a:solidFill>
            <a:srgbClr val="D5E8D4"/>
          </a:solidFill>
          <a:ln w="19050" cap="flat">
            <a:solidFill>
              <a:srgbClr val="AFCFA0"/>
            </a:solidFill>
            <a:prstDash val="solid"/>
            <a:round/>
          </a:ln>
        </p:spPr>
        <p:txBody>
          <a:bodyPr vert="horz" wrap="square" lIns="91440" tIns="45720" rIns="91440" bIns="45720" numCol="1" rtlCol="0" anchor="ctr" anchorCtr="0" compatLnSpc="1"/>
          <a:lstStyle/>
          <a:p>
            <a:pPr algn="ctr"/>
            <a:r>
              <a:rPr lang="en-US" altLang="zh-CN" sz="1200" dirty="0" err="1"/>
              <a:t>Client_Hello</a:t>
            </a:r>
            <a:r>
              <a:rPr lang="zh-CN" altLang="en-US" sz="1200" dirty="0"/>
              <a:t>包原始流</a:t>
            </a:r>
          </a:p>
        </p:txBody>
      </p:sp>
      <p:sp>
        <p:nvSpPr>
          <p:cNvPr id="106" name="圆角矩形 95">
            <a:extLst>
              <a:ext uri="{FF2B5EF4-FFF2-40B4-BE49-F238E27FC236}">
                <a16:creationId xmlns:a16="http://schemas.microsoft.com/office/drawing/2014/main" id="{CAF9ECE3-90CA-4FA4-A7BE-B11248CB8949}"/>
              </a:ext>
            </a:extLst>
          </p:cNvPr>
          <p:cNvSpPr/>
          <p:nvPr/>
        </p:nvSpPr>
        <p:spPr bwMode="auto">
          <a:xfrm>
            <a:off x="5163205" y="4355801"/>
            <a:ext cx="124878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algn="ctr"/>
            <a:r>
              <a:rPr lang="zh-CN" altLang="en-US" sz="1200" dirty="0"/>
              <a:t>深度学习模型</a:t>
            </a:r>
          </a:p>
        </p:txBody>
      </p:sp>
      <p:sp>
        <p:nvSpPr>
          <p:cNvPr id="107" name="文本框 106">
            <a:extLst>
              <a:ext uri="{FF2B5EF4-FFF2-40B4-BE49-F238E27FC236}">
                <a16:creationId xmlns:a16="http://schemas.microsoft.com/office/drawing/2014/main" id="{438B726C-8DFB-46F5-B8E9-27D68F3798E2}"/>
              </a:ext>
            </a:extLst>
          </p:cNvPr>
          <p:cNvSpPr txBox="1"/>
          <p:nvPr/>
        </p:nvSpPr>
        <p:spPr>
          <a:xfrm>
            <a:off x="2661917" y="3531951"/>
            <a:ext cx="1609718" cy="307777"/>
          </a:xfrm>
          <a:prstGeom prst="rect">
            <a:avLst/>
          </a:prstGeom>
          <a:noFill/>
          <a:ln w="19050">
            <a:noFill/>
          </a:ln>
        </p:spPr>
        <p:txBody>
          <a:bodyPr wrap="square" rtlCol="0">
            <a:spAutoFit/>
          </a:bodyPr>
          <a:lstStyle/>
          <a:p>
            <a:pPr algn="ctr"/>
            <a:r>
              <a:rPr lang="zh-CN" altLang="en-US" sz="1400" dirty="0">
                <a:latin typeface="Helvetica" panose="020B0604020202020204" pitchFamily="34" charset="0"/>
                <a:cs typeface="Helvetica" panose="020B0604020202020204" pitchFamily="34" charset="0"/>
              </a:rPr>
              <a:t>原始流数据提取</a:t>
            </a:r>
          </a:p>
        </p:txBody>
      </p:sp>
      <p:sp>
        <p:nvSpPr>
          <p:cNvPr id="108" name="圆角矩形 99">
            <a:extLst>
              <a:ext uri="{FF2B5EF4-FFF2-40B4-BE49-F238E27FC236}">
                <a16:creationId xmlns:a16="http://schemas.microsoft.com/office/drawing/2014/main" id="{B428B822-D868-43FF-AF63-50C966C84F76}"/>
              </a:ext>
            </a:extLst>
          </p:cNvPr>
          <p:cNvSpPr/>
          <p:nvPr/>
        </p:nvSpPr>
        <p:spPr bwMode="auto">
          <a:xfrm>
            <a:off x="1243293" y="2754364"/>
            <a:ext cx="396000" cy="1275734"/>
          </a:xfrm>
          <a:prstGeom prst="roundRect">
            <a:avLst/>
          </a:prstGeom>
          <a:solidFill>
            <a:srgbClr val="F8CECC"/>
          </a:solidFill>
          <a:ln w="19050" cap="flat">
            <a:solidFill>
              <a:srgbClr val="DC9592"/>
            </a:solidFill>
            <a:prstDash val="solid"/>
            <a:round/>
          </a:ln>
        </p:spPr>
        <p:txBody>
          <a:bodyPr vert="eaVert" wrap="square" lIns="91440" tIns="45720" rIns="91440" bIns="45720" numCol="1" rtlCol="0" anchor="ctr" anchorCtr="0" compatLnSpc="1"/>
          <a:lstStyle/>
          <a:p>
            <a:pPr algn="ctr"/>
            <a:r>
              <a:rPr lang="zh-CN" altLang="en-US" sz="1200" spc="300" dirty="0"/>
              <a:t>协议识别模块</a:t>
            </a:r>
          </a:p>
        </p:txBody>
      </p:sp>
      <p:cxnSp>
        <p:nvCxnSpPr>
          <p:cNvPr id="109" name="连接符: 肘形 79">
            <a:extLst>
              <a:ext uri="{FF2B5EF4-FFF2-40B4-BE49-F238E27FC236}">
                <a16:creationId xmlns:a16="http://schemas.microsoft.com/office/drawing/2014/main" id="{00C6005F-9AE0-4A90-B93D-FCB95FC406C2}"/>
              </a:ext>
            </a:extLst>
          </p:cNvPr>
          <p:cNvCxnSpPr>
            <a:cxnSpLocks/>
            <a:stCxn id="108" idx="3"/>
            <a:endCxn id="51" idx="1"/>
          </p:cNvCxnSpPr>
          <p:nvPr/>
        </p:nvCxnSpPr>
        <p:spPr>
          <a:xfrm flipV="1">
            <a:off x="1639293" y="2441434"/>
            <a:ext cx="602902" cy="950797"/>
          </a:xfrm>
          <a:prstGeom prst="bentConnector3">
            <a:avLst/>
          </a:prstGeom>
          <a:ln w="19050">
            <a:tailEnd type="triangle"/>
          </a:ln>
        </p:spPr>
        <p:style>
          <a:lnRef idx="1">
            <a:schemeClr val="dk1"/>
          </a:lnRef>
          <a:fillRef idx="0">
            <a:schemeClr val="dk1"/>
          </a:fillRef>
          <a:effectRef idx="0">
            <a:schemeClr val="dk1"/>
          </a:effectRef>
          <a:fontRef idx="minor">
            <a:schemeClr val="tx1"/>
          </a:fontRef>
        </p:style>
      </p:cxnSp>
      <p:cxnSp>
        <p:nvCxnSpPr>
          <p:cNvPr id="110" name="连接符: 肘形 80">
            <a:extLst>
              <a:ext uri="{FF2B5EF4-FFF2-40B4-BE49-F238E27FC236}">
                <a16:creationId xmlns:a16="http://schemas.microsoft.com/office/drawing/2014/main" id="{A41B3CF3-D2FF-4DDA-ABCB-AF3B74B18A25}"/>
              </a:ext>
            </a:extLst>
          </p:cNvPr>
          <p:cNvCxnSpPr>
            <a:cxnSpLocks/>
            <a:stCxn id="108" idx="3"/>
            <a:endCxn id="50" idx="1"/>
          </p:cNvCxnSpPr>
          <p:nvPr/>
        </p:nvCxnSpPr>
        <p:spPr>
          <a:xfrm>
            <a:off x="1639293" y="3392231"/>
            <a:ext cx="611445" cy="803171"/>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111" name="连接符: 肘形 81">
            <a:extLst>
              <a:ext uri="{FF2B5EF4-FFF2-40B4-BE49-F238E27FC236}">
                <a16:creationId xmlns:a16="http://schemas.microsoft.com/office/drawing/2014/main" id="{385506C0-6C4A-4E81-8C97-5FCF28C9EC2F}"/>
              </a:ext>
            </a:extLst>
          </p:cNvPr>
          <p:cNvCxnSpPr>
            <a:cxnSpLocks/>
            <a:stCxn id="49" idx="6"/>
            <a:endCxn id="106" idx="1"/>
          </p:cNvCxnSpPr>
          <p:nvPr/>
        </p:nvCxnSpPr>
        <p:spPr>
          <a:xfrm>
            <a:off x="4707217" y="4008116"/>
            <a:ext cx="455988" cy="545685"/>
          </a:xfrm>
          <a:prstGeom prst="bentConnector3">
            <a:avLst>
              <a:gd name="adj1" fmla="val 50000"/>
            </a:avLst>
          </a:prstGeom>
          <a:ln w="1905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112" name="直接箭头连接符 111">
            <a:extLst>
              <a:ext uri="{FF2B5EF4-FFF2-40B4-BE49-F238E27FC236}">
                <a16:creationId xmlns:a16="http://schemas.microsoft.com/office/drawing/2014/main" id="{A953E282-3085-48BA-AAB3-1F87EA28A307}"/>
              </a:ext>
            </a:extLst>
          </p:cNvPr>
          <p:cNvCxnSpPr>
            <a:cxnSpLocks/>
            <a:stCxn id="89" idx="3"/>
          </p:cNvCxnSpPr>
          <p:nvPr/>
        </p:nvCxnSpPr>
        <p:spPr>
          <a:xfrm flipV="1">
            <a:off x="7868577" y="3323746"/>
            <a:ext cx="384067" cy="50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3" name="圆角矩形 99">
            <a:extLst>
              <a:ext uri="{FF2B5EF4-FFF2-40B4-BE49-F238E27FC236}">
                <a16:creationId xmlns:a16="http://schemas.microsoft.com/office/drawing/2014/main" id="{7A106D9D-8894-4117-8FC4-DD22A3DC58FE}"/>
              </a:ext>
            </a:extLst>
          </p:cNvPr>
          <p:cNvSpPr/>
          <p:nvPr/>
        </p:nvSpPr>
        <p:spPr bwMode="auto">
          <a:xfrm>
            <a:off x="4208563" y="3836195"/>
            <a:ext cx="390746" cy="947231"/>
          </a:xfrm>
          <a:prstGeom prst="roundRect">
            <a:avLst/>
          </a:prstGeom>
          <a:solidFill>
            <a:srgbClr val="E1D5E7"/>
          </a:solidFill>
          <a:ln w="19050" cap="flat">
            <a:solidFill>
              <a:srgbClr val="C2AECC"/>
            </a:solidFill>
            <a:prstDash val="solid"/>
            <a:round/>
          </a:ln>
        </p:spPr>
        <p:txBody>
          <a:bodyPr vert="horz" wrap="square" lIns="91440" tIns="45720" rIns="91440" bIns="45720" numCol="1" rtlCol="0" anchor="ctr" anchorCtr="0" compatLnSpc="1"/>
          <a:lstStyle/>
          <a:p>
            <a:pPr algn="ctr"/>
            <a:r>
              <a:rPr lang="zh-CN" altLang="en-US" sz="1150" dirty="0"/>
              <a:t>数据预处理</a:t>
            </a:r>
          </a:p>
        </p:txBody>
      </p:sp>
      <p:cxnSp>
        <p:nvCxnSpPr>
          <p:cNvPr id="114" name="连接符: 肘形 84">
            <a:extLst>
              <a:ext uri="{FF2B5EF4-FFF2-40B4-BE49-F238E27FC236}">
                <a16:creationId xmlns:a16="http://schemas.microsoft.com/office/drawing/2014/main" id="{FE4FB1B4-E0CC-4F93-92B4-B3C742539DB6}"/>
              </a:ext>
            </a:extLst>
          </p:cNvPr>
          <p:cNvCxnSpPr>
            <a:cxnSpLocks/>
            <a:stCxn id="49" idx="6"/>
            <a:endCxn id="125" idx="1"/>
          </p:cNvCxnSpPr>
          <p:nvPr/>
        </p:nvCxnSpPr>
        <p:spPr>
          <a:xfrm flipV="1">
            <a:off x="4707217" y="3369589"/>
            <a:ext cx="462273" cy="638527"/>
          </a:xfrm>
          <a:prstGeom prst="bentConnector3">
            <a:avLst>
              <a:gd name="adj1" fmla="val 50000"/>
            </a:avLst>
          </a:prstGeom>
          <a:ln w="19050">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115" name="圆角矩形 95">
            <a:extLst>
              <a:ext uri="{FF2B5EF4-FFF2-40B4-BE49-F238E27FC236}">
                <a16:creationId xmlns:a16="http://schemas.microsoft.com/office/drawing/2014/main" id="{F9365862-BD29-41CD-BADB-EE6B65C220FC}"/>
              </a:ext>
            </a:extLst>
          </p:cNvPr>
          <p:cNvSpPr/>
          <p:nvPr/>
        </p:nvSpPr>
        <p:spPr bwMode="auto">
          <a:xfrm>
            <a:off x="5171249" y="3125746"/>
            <a:ext cx="124878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algn="ctr"/>
            <a:r>
              <a:rPr lang="zh-CN" altLang="en-US" sz="1200" dirty="0"/>
              <a:t>实时集成模型</a:t>
            </a:r>
          </a:p>
        </p:txBody>
      </p:sp>
      <p:cxnSp>
        <p:nvCxnSpPr>
          <p:cNvPr id="116" name="连接符: 肘形 86">
            <a:extLst>
              <a:ext uri="{FF2B5EF4-FFF2-40B4-BE49-F238E27FC236}">
                <a16:creationId xmlns:a16="http://schemas.microsoft.com/office/drawing/2014/main" id="{8BCDB725-6205-456D-AF80-444129A1084A}"/>
              </a:ext>
            </a:extLst>
          </p:cNvPr>
          <p:cNvCxnSpPr>
            <a:cxnSpLocks/>
            <a:stCxn id="48" idx="6"/>
            <a:endCxn id="126" idx="1"/>
          </p:cNvCxnSpPr>
          <p:nvPr/>
        </p:nvCxnSpPr>
        <p:spPr>
          <a:xfrm>
            <a:off x="4695083" y="2754983"/>
            <a:ext cx="474407" cy="525867"/>
          </a:xfrm>
          <a:prstGeom prst="bentConnector3">
            <a:avLst>
              <a:gd name="adj1" fmla="val 50000"/>
            </a:avLst>
          </a:prstGeom>
          <a:ln w="19050">
            <a:solidFill>
              <a:schemeClr val="accent5">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17" name="直接箭头连接符 116">
            <a:extLst>
              <a:ext uri="{FF2B5EF4-FFF2-40B4-BE49-F238E27FC236}">
                <a16:creationId xmlns:a16="http://schemas.microsoft.com/office/drawing/2014/main" id="{4A142EEC-06D8-4F4B-B30F-F198B54A305B}"/>
              </a:ext>
            </a:extLst>
          </p:cNvPr>
          <p:cNvCxnSpPr>
            <a:cxnSpLocks/>
            <a:stCxn id="106" idx="0"/>
            <a:endCxn id="115" idx="2"/>
          </p:cNvCxnSpPr>
          <p:nvPr/>
        </p:nvCxnSpPr>
        <p:spPr>
          <a:xfrm flipV="1">
            <a:off x="5787599" y="3521746"/>
            <a:ext cx="8044" cy="83405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8" name="直接箭头连接符 117">
            <a:extLst>
              <a:ext uri="{FF2B5EF4-FFF2-40B4-BE49-F238E27FC236}">
                <a16:creationId xmlns:a16="http://schemas.microsoft.com/office/drawing/2014/main" id="{D0184947-7661-4787-BEF7-46D048B18397}"/>
              </a:ext>
            </a:extLst>
          </p:cNvPr>
          <p:cNvCxnSpPr>
            <a:cxnSpLocks/>
            <a:stCxn id="65" idx="2"/>
            <a:endCxn id="115" idx="0"/>
          </p:cNvCxnSpPr>
          <p:nvPr/>
        </p:nvCxnSpPr>
        <p:spPr>
          <a:xfrm>
            <a:off x="5787599" y="2333549"/>
            <a:ext cx="8044" cy="79219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9" name="直接箭头连接符 118">
            <a:extLst>
              <a:ext uri="{FF2B5EF4-FFF2-40B4-BE49-F238E27FC236}">
                <a16:creationId xmlns:a16="http://schemas.microsoft.com/office/drawing/2014/main" id="{8175948C-62EC-4CA5-B366-C2DCDC64268D}"/>
              </a:ext>
            </a:extLst>
          </p:cNvPr>
          <p:cNvCxnSpPr>
            <a:cxnSpLocks/>
            <a:stCxn id="115" idx="3"/>
            <a:endCxn id="89" idx="1"/>
          </p:cNvCxnSpPr>
          <p:nvPr/>
        </p:nvCxnSpPr>
        <p:spPr>
          <a:xfrm>
            <a:off x="6420036" y="3323746"/>
            <a:ext cx="426884" cy="50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0" name="连接符: 肘形 90">
            <a:extLst>
              <a:ext uri="{FF2B5EF4-FFF2-40B4-BE49-F238E27FC236}">
                <a16:creationId xmlns:a16="http://schemas.microsoft.com/office/drawing/2014/main" id="{9F782093-243B-4C90-A7E9-49B9F65B9B55}"/>
              </a:ext>
            </a:extLst>
          </p:cNvPr>
          <p:cNvCxnSpPr>
            <a:cxnSpLocks/>
            <a:stCxn id="48" idx="6"/>
            <a:endCxn id="65" idx="1"/>
          </p:cNvCxnSpPr>
          <p:nvPr/>
        </p:nvCxnSpPr>
        <p:spPr>
          <a:xfrm flipV="1">
            <a:off x="4695083" y="2135549"/>
            <a:ext cx="468122" cy="619434"/>
          </a:xfrm>
          <a:prstGeom prst="bentConnector3">
            <a:avLst>
              <a:gd name="adj1" fmla="val 50000"/>
            </a:avLst>
          </a:prstGeom>
          <a:ln w="19050">
            <a:solidFill>
              <a:schemeClr val="accent5">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121" name="文本框 120">
            <a:extLst>
              <a:ext uri="{FF2B5EF4-FFF2-40B4-BE49-F238E27FC236}">
                <a16:creationId xmlns:a16="http://schemas.microsoft.com/office/drawing/2014/main" id="{709F932A-8576-4653-8BAC-093BAD316418}"/>
              </a:ext>
            </a:extLst>
          </p:cNvPr>
          <p:cNvSpPr txBox="1"/>
          <p:nvPr/>
        </p:nvSpPr>
        <p:spPr>
          <a:xfrm>
            <a:off x="5709291" y="3881607"/>
            <a:ext cx="890848" cy="230832"/>
          </a:xfrm>
          <a:prstGeom prst="rect">
            <a:avLst/>
          </a:prstGeom>
          <a:noFill/>
        </p:spPr>
        <p:txBody>
          <a:bodyPr wrap="square" rtlCol="0">
            <a:spAutoFit/>
          </a:bodyPr>
          <a:lstStyle/>
          <a:p>
            <a:r>
              <a:rPr lang="zh-CN" altLang="en-US" sz="900" dirty="0"/>
              <a:t>更新</a:t>
            </a:r>
          </a:p>
        </p:txBody>
      </p:sp>
      <p:sp>
        <p:nvSpPr>
          <p:cNvPr id="122" name="文本框 121">
            <a:extLst>
              <a:ext uri="{FF2B5EF4-FFF2-40B4-BE49-F238E27FC236}">
                <a16:creationId xmlns:a16="http://schemas.microsoft.com/office/drawing/2014/main" id="{C578B5B8-6EDB-42C4-BD3A-3503AC91DD6C}"/>
              </a:ext>
            </a:extLst>
          </p:cNvPr>
          <p:cNvSpPr txBox="1"/>
          <p:nvPr/>
        </p:nvSpPr>
        <p:spPr>
          <a:xfrm>
            <a:off x="5709291" y="2608550"/>
            <a:ext cx="890848" cy="230832"/>
          </a:xfrm>
          <a:prstGeom prst="rect">
            <a:avLst/>
          </a:prstGeom>
          <a:noFill/>
        </p:spPr>
        <p:txBody>
          <a:bodyPr wrap="square" rtlCol="0">
            <a:spAutoFit/>
          </a:bodyPr>
          <a:lstStyle/>
          <a:p>
            <a:r>
              <a:rPr lang="zh-CN" altLang="en-US" sz="900" dirty="0"/>
              <a:t>更新</a:t>
            </a:r>
          </a:p>
        </p:txBody>
      </p:sp>
      <p:sp>
        <p:nvSpPr>
          <p:cNvPr id="123" name="文本框 122">
            <a:extLst>
              <a:ext uri="{FF2B5EF4-FFF2-40B4-BE49-F238E27FC236}">
                <a16:creationId xmlns:a16="http://schemas.microsoft.com/office/drawing/2014/main" id="{5449F4AE-E0FD-4DE0-B12A-3A2513D3F51E}"/>
              </a:ext>
            </a:extLst>
          </p:cNvPr>
          <p:cNvSpPr txBox="1"/>
          <p:nvPr/>
        </p:nvSpPr>
        <p:spPr>
          <a:xfrm>
            <a:off x="4926513" y="4088600"/>
            <a:ext cx="890848" cy="230832"/>
          </a:xfrm>
          <a:prstGeom prst="rect">
            <a:avLst/>
          </a:prstGeom>
          <a:noFill/>
        </p:spPr>
        <p:txBody>
          <a:bodyPr wrap="square" rtlCol="0">
            <a:spAutoFit/>
          </a:bodyPr>
          <a:lstStyle/>
          <a:p>
            <a:r>
              <a:rPr lang="zh-CN" altLang="en-US" sz="900" dirty="0"/>
              <a:t>离线学习</a:t>
            </a:r>
          </a:p>
        </p:txBody>
      </p:sp>
      <p:sp>
        <p:nvSpPr>
          <p:cNvPr id="124" name="文本框 123">
            <a:extLst>
              <a:ext uri="{FF2B5EF4-FFF2-40B4-BE49-F238E27FC236}">
                <a16:creationId xmlns:a16="http://schemas.microsoft.com/office/drawing/2014/main" id="{DB46F8AF-0810-4585-9166-352CEED7E968}"/>
              </a:ext>
            </a:extLst>
          </p:cNvPr>
          <p:cNvSpPr txBox="1"/>
          <p:nvPr/>
        </p:nvSpPr>
        <p:spPr>
          <a:xfrm>
            <a:off x="4914953" y="2355434"/>
            <a:ext cx="890848" cy="230832"/>
          </a:xfrm>
          <a:prstGeom prst="rect">
            <a:avLst/>
          </a:prstGeom>
          <a:noFill/>
        </p:spPr>
        <p:txBody>
          <a:bodyPr wrap="square" rtlCol="0">
            <a:spAutoFit/>
          </a:bodyPr>
          <a:lstStyle/>
          <a:p>
            <a:r>
              <a:rPr lang="zh-CN" altLang="en-US" sz="900" dirty="0"/>
              <a:t>离线学习</a:t>
            </a:r>
          </a:p>
        </p:txBody>
      </p:sp>
      <p:sp>
        <p:nvSpPr>
          <p:cNvPr id="125" name="矩形 124">
            <a:extLst>
              <a:ext uri="{FF2B5EF4-FFF2-40B4-BE49-F238E27FC236}">
                <a16:creationId xmlns:a16="http://schemas.microsoft.com/office/drawing/2014/main" id="{C0949B5E-A6B1-4549-9451-C764D85EC5FC}"/>
              </a:ext>
            </a:extLst>
          </p:cNvPr>
          <p:cNvSpPr/>
          <p:nvPr/>
        </p:nvSpPr>
        <p:spPr bwMode="auto">
          <a:xfrm>
            <a:off x="5169490" y="3214485"/>
            <a:ext cx="906622" cy="310208"/>
          </a:xfrm>
          <a:prstGeom prst="rect">
            <a:avLst/>
          </a:prstGeom>
          <a:noFill/>
          <a:ln w="0" cap="flat">
            <a:noFill/>
            <a:prstDash val="solid"/>
            <a:round/>
          </a:ln>
        </p:spPr>
        <p:txBody>
          <a:bodyPr vert="horz" wrap="square" lIns="91440" tIns="45720" rIns="91440" bIns="45720" numCol="1" rtlCol="0" anchor="t" anchorCtr="0" compatLnSpc="1"/>
          <a:lstStyle/>
          <a:p>
            <a:pPr algn="ctr"/>
            <a:endParaRPr lang="zh-CN" altLang="en-US"/>
          </a:p>
        </p:txBody>
      </p:sp>
      <p:sp>
        <p:nvSpPr>
          <p:cNvPr id="126" name="矩形 125">
            <a:extLst>
              <a:ext uri="{FF2B5EF4-FFF2-40B4-BE49-F238E27FC236}">
                <a16:creationId xmlns:a16="http://schemas.microsoft.com/office/drawing/2014/main" id="{654AAD24-D12D-4152-B4C6-7EB292328263}"/>
              </a:ext>
            </a:extLst>
          </p:cNvPr>
          <p:cNvSpPr/>
          <p:nvPr/>
        </p:nvSpPr>
        <p:spPr bwMode="auto">
          <a:xfrm>
            <a:off x="5169490" y="3125746"/>
            <a:ext cx="906622" cy="310208"/>
          </a:xfrm>
          <a:prstGeom prst="rect">
            <a:avLst/>
          </a:prstGeom>
          <a:noFill/>
          <a:ln w="0" cap="flat">
            <a:noFill/>
            <a:prstDash val="solid"/>
            <a:round/>
          </a:ln>
        </p:spPr>
        <p:txBody>
          <a:bodyPr vert="horz" wrap="square" lIns="91440" tIns="45720" rIns="91440" bIns="45720" numCol="1" rtlCol="0" anchor="t" anchorCtr="0" compatLnSpc="1"/>
          <a:lstStyle/>
          <a:p>
            <a:pPr algn="ctr"/>
            <a:endParaRPr lang="zh-CN" altLang="en-US"/>
          </a:p>
        </p:txBody>
      </p:sp>
      <p:sp>
        <p:nvSpPr>
          <p:cNvPr id="127" name="文本框 126">
            <a:extLst>
              <a:ext uri="{FF2B5EF4-FFF2-40B4-BE49-F238E27FC236}">
                <a16:creationId xmlns:a16="http://schemas.microsoft.com/office/drawing/2014/main" id="{053E33C4-EFA2-4872-B314-93EA9A1498B3}"/>
              </a:ext>
            </a:extLst>
          </p:cNvPr>
          <p:cNvSpPr txBox="1"/>
          <p:nvPr/>
        </p:nvSpPr>
        <p:spPr>
          <a:xfrm>
            <a:off x="6394794" y="3119966"/>
            <a:ext cx="478454" cy="230832"/>
          </a:xfrm>
          <a:prstGeom prst="rect">
            <a:avLst/>
          </a:prstGeom>
          <a:noFill/>
        </p:spPr>
        <p:txBody>
          <a:bodyPr wrap="square" rtlCol="0">
            <a:spAutoFit/>
          </a:bodyPr>
          <a:lstStyle/>
          <a:p>
            <a:r>
              <a:rPr lang="zh-CN" altLang="en-US" sz="900" dirty="0"/>
              <a:t>发现</a:t>
            </a:r>
          </a:p>
        </p:txBody>
      </p:sp>
      <p:sp>
        <p:nvSpPr>
          <p:cNvPr id="128" name="文本框 127">
            <a:extLst>
              <a:ext uri="{FF2B5EF4-FFF2-40B4-BE49-F238E27FC236}">
                <a16:creationId xmlns:a16="http://schemas.microsoft.com/office/drawing/2014/main" id="{2B3D5198-D38E-4994-8BA4-A2FD41E5653A}"/>
              </a:ext>
            </a:extLst>
          </p:cNvPr>
          <p:cNvSpPr txBox="1"/>
          <p:nvPr/>
        </p:nvSpPr>
        <p:spPr>
          <a:xfrm>
            <a:off x="206924" y="3624890"/>
            <a:ext cx="686347" cy="230832"/>
          </a:xfrm>
          <a:prstGeom prst="rect">
            <a:avLst/>
          </a:prstGeom>
          <a:noFill/>
        </p:spPr>
        <p:txBody>
          <a:bodyPr wrap="square" rtlCol="0">
            <a:spAutoFit/>
          </a:bodyPr>
          <a:lstStyle/>
          <a:p>
            <a:pPr algn="ctr"/>
            <a:r>
              <a:rPr lang="en-US" altLang="zh-CN" sz="900" dirty="0"/>
              <a:t>Internet</a:t>
            </a:r>
            <a:endParaRPr lang="zh-CN" altLang="en-US" sz="900" dirty="0"/>
          </a:p>
        </p:txBody>
      </p:sp>
      <p:cxnSp>
        <p:nvCxnSpPr>
          <p:cNvPr id="129" name="直接箭头连接符 128">
            <a:extLst>
              <a:ext uri="{FF2B5EF4-FFF2-40B4-BE49-F238E27FC236}">
                <a16:creationId xmlns:a16="http://schemas.microsoft.com/office/drawing/2014/main" id="{78F47574-3AA2-4548-A232-63A417C77871}"/>
              </a:ext>
            </a:extLst>
          </p:cNvPr>
          <p:cNvCxnSpPr>
            <a:cxnSpLocks/>
            <a:endCxn id="134" idx="2"/>
          </p:cNvCxnSpPr>
          <p:nvPr/>
        </p:nvCxnSpPr>
        <p:spPr>
          <a:xfrm flipV="1">
            <a:off x="8495169" y="2754364"/>
            <a:ext cx="2" cy="2846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1" name="文本框 130">
            <a:extLst>
              <a:ext uri="{FF2B5EF4-FFF2-40B4-BE49-F238E27FC236}">
                <a16:creationId xmlns:a16="http://schemas.microsoft.com/office/drawing/2014/main" id="{078B4135-8811-4FEB-BAF7-2305F329D83F}"/>
              </a:ext>
            </a:extLst>
          </p:cNvPr>
          <p:cNvSpPr txBox="1"/>
          <p:nvPr/>
        </p:nvSpPr>
        <p:spPr>
          <a:xfrm>
            <a:off x="8200405" y="3549394"/>
            <a:ext cx="613735" cy="230832"/>
          </a:xfrm>
          <a:prstGeom prst="rect">
            <a:avLst/>
          </a:prstGeom>
          <a:noFill/>
        </p:spPr>
        <p:txBody>
          <a:bodyPr wrap="square" rtlCol="0">
            <a:spAutoFit/>
          </a:bodyPr>
          <a:lstStyle/>
          <a:p>
            <a:pPr algn="ctr"/>
            <a:r>
              <a:rPr lang="zh-CN" altLang="en-US" sz="900" dirty="0"/>
              <a:t>数据库</a:t>
            </a:r>
          </a:p>
        </p:txBody>
      </p:sp>
      <p:sp>
        <p:nvSpPr>
          <p:cNvPr id="134" name="文本框 133">
            <a:extLst>
              <a:ext uri="{FF2B5EF4-FFF2-40B4-BE49-F238E27FC236}">
                <a16:creationId xmlns:a16="http://schemas.microsoft.com/office/drawing/2014/main" id="{078B4135-8811-4FEB-BAF7-2305F329D83F}"/>
              </a:ext>
            </a:extLst>
          </p:cNvPr>
          <p:cNvSpPr txBox="1"/>
          <p:nvPr/>
        </p:nvSpPr>
        <p:spPr>
          <a:xfrm>
            <a:off x="8188303" y="2523532"/>
            <a:ext cx="613735" cy="230832"/>
          </a:xfrm>
          <a:prstGeom prst="rect">
            <a:avLst/>
          </a:prstGeom>
          <a:noFill/>
        </p:spPr>
        <p:txBody>
          <a:bodyPr wrap="square" rtlCol="0">
            <a:spAutoFit/>
          </a:bodyPr>
          <a:lstStyle/>
          <a:p>
            <a:pPr algn="ctr"/>
            <a:r>
              <a:rPr lang="zh-CN" altLang="en-US" sz="900" dirty="0"/>
              <a:t>可视化</a:t>
            </a:r>
          </a:p>
        </p:txBody>
      </p:sp>
      <p:pic>
        <p:nvPicPr>
          <p:cNvPr id="139" name="图片 1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9050" y="2104097"/>
            <a:ext cx="527023" cy="458904"/>
          </a:xfrm>
          <a:prstGeom prst="rect">
            <a:avLst/>
          </a:prstGeom>
        </p:spPr>
      </p:pic>
      <p:pic>
        <p:nvPicPr>
          <p:cNvPr id="140" name="图片 1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5849" y="2966171"/>
            <a:ext cx="698639" cy="698639"/>
          </a:xfrm>
          <a:prstGeom prst="rect">
            <a:avLst/>
          </a:prstGeom>
        </p:spPr>
      </p:pic>
      <p:pic>
        <p:nvPicPr>
          <p:cNvPr id="141" name="图片 1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766" y="3038897"/>
            <a:ext cx="689288" cy="689288"/>
          </a:xfrm>
          <a:prstGeom prst="rect">
            <a:avLst/>
          </a:prstGeom>
        </p:spPr>
      </p:pic>
    </p:spTree>
    <p:extLst>
      <p:ext uri="{BB962C8B-B14F-4D97-AF65-F5344CB8AC3E}">
        <p14:creationId xmlns:p14="http://schemas.microsoft.com/office/powerpoint/2010/main" val="729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已完成内容和取得的阶段性成果</a:t>
            </a:r>
          </a:p>
        </p:txBody>
      </p:sp>
      <p:sp>
        <p:nvSpPr>
          <p:cNvPr id="6" name="文本框 5"/>
          <p:cNvSpPr txBox="1"/>
          <p:nvPr/>
        </p:nvSpPr>
        <p:spPr>
          <a:xfrm>
            <a:off x="492690" y="1517346"/>
            <a:ext cx="8270829" cy="1695336"/>
          </a:xfrm>
          <a:prstGeom prst="rect">
            <a:avLst/>
          </a:prstGeom>
          <a:solidFill>
            <a:srgbClr val="E9F8FD"/>
          </a:solidFill>
        </p:spPr>
        <p:txBody>
          <a:bodyPr wrap="square" rtlCol="0">
            <a:spAutoFit/>
          </a:bodyPr>
          <a:lstStyle/>
          <a:p>
            <a:pPr marL="360000" indent="-285750">
              <a:lnSpc>
                <a:spcPts val="2500"/>
              </a:lnSpc>
              <a:buFont typeface="Wingdings" panose="05000000000000000000" pitchFamily="2" charset="2"/>
              <a:buChar char="Ø"/>
            </a:pPr>
            <a:r>
              <a:rPr lang="zh-CN" altLang="en-US" sz="1400" dirty="0">
                <a:latin typeface="Arial" panose="020B0604020202020204" pitchFamily="34" charset="0"/>
                <a:ea typeface="黑体" panose="02010609060101010101" pitchFamily="49" charset="-122"/>
              </a:rPr>
              <a:t>研究背景：随着深度学习技术的成熟，科研人员开始尝试将对图像和自然语言的研究成果迁移到流量分类场景下</a:t>
            </a:r>
            <a:endParaRPr lang="en-US" altLang="zh-CN" sz="1400" dirty="0">
              <a:latin typeface="Arial" panose="020B0604020202020204" pitchFamily="34" charset="0"/>
              <a:ea typeface="黑体" panose="02010609060101010101" pitchFamily="49" charset="-122"/>
            </a:endParaRPr>
          </a:p>
          <a:p>
            <a:pPr marL="360000" indent="-285750">
              <a:lnSpc>
                <a:spcPts val="2500"/>
              </a:lnSpc>
              <a:buFont typeface="Wingdings" panose="05000000000000000000" pitchFamily="2" charset="2"/>
              <a:buChar char="Ø"/>
            </a:pPr>
            <a:r>
              <a:rPr lang="zh-CN" altLang="en-US" sz="1400" dirty="0">
                <a:latin typeface="Arial" panose="020B0604020202020204" pitchFamily="34" charset="0"/>
                <a:ea typeface="黑体" panose="02010609060101010101" pitchFamily="49" charset="-122"/>
              </a:rPr>
              <a:t>技术原理：如</a:t>
            </a:r>
            <a:r>
              <a:rPr lang="en-US" altLang="zh-CN" sz="1400" dirty="0">
                <a:latin typeface="Arial" panose="020B0604020202020204" pitchFamily="34" charset="0"/>
                <a:ea typeface="黑体" panose="02010609060101010101" pitchFamily="49" charset="-122"/>
              </a:rPr>
              <a:t>CNN</a:t>
            </a:r>
            <a:r>
              <a:rPr lang="zh-CN" altLang="en-US" sz="1400" dirty="0">
                <a:latin typeface="Arial" panose="020B0604020202020204" pitchFamily="34" charset="0"/>
                <a:ea typeface="黑体" panose="02010609060101010101" pitchFamily="49" charset="-122"/>
              </a:rPr>
              <a:t>、</a:t>
            </a:r>
            <a:r>
              <a:rPr lang="en-US" altLang="zh-CN" sz="1400" dirty="0">
                <a:latin typeface="Arial" panose="020B0604020202020204" pitchFamily="34" charset="0"/>
                <a:ea typeface="黑体" panose="02010609060101010101" pitchFamily="49" charset="-122"/>
              </a:rPr>
              <a:t>RNN</a:t>
            </a:r>
            <a:r>
              <a:rPr lang="zh-CN" altLang="en-US" sz="1400" dirty="0">
                <a:latin typeface="Arial" panose="020B0604020202020204" pitchFamily="34" charset="0"/>
                <a:ea typeface="黑体" panose="02010609060101010101" pitchFamily="49" charset="-122"/>
              </a:rPr>
              <a:t>等深度神经网络模型可以</a:t>
            </a:r>
            <a:r>
              <a:rPr lang="zh-CN" altLang="en-US" sz="1400" dirty="0">
                <a:solidFill>
                  <a:srgbClr val="C00000"/>
                </a:solidFill>
                <a:latin typeface="Arial" panose="020B0604020202020204" pitchFamily="34" charset="0"/>
                <a:ea typeface="黑体" panose="02010609060101010101" pitchFamily="49" charset="-122"/>
              </a:rPr>
              <a:t>自动挖掘</a:t>
            </a:r>
            <a:r>
              <a:rPr lang="zh-CN" altLang="en-US" sz="1400" dirty="0">
                <a:latin typeface="Arial" panose="020B0604020202020204" pitchFamily="34" charset="0"/>
                <a:ea typeface="黑体" panose="02010609060101010101" pitchFamily="49" charset="-122"/>
              </a:rPr>
              <a:t>原始流量中的</a:t>
            </a:r>
            <a:r>
              <a:rPr lang="zh-CN" altLang="en-US" sz="1400" dirty="0">
                <a:solidFill>
                  <a:srgbClr val="C00000"/>
                </a:solidFill>
                <a:latin typeface="Arial" panose="020B0604020202020204" pitchFamily="34" charset="0"/>
                <a:ea typeface="黑体" panose="02010609060101010101" pitchFamily="49" charset="-122"/>
              </a:rPr>
              <a:t>序列信息</a:t>
            </a:r>
            <a:r>
              <a:rPr lang="zh-CN" altLang="en-US" sz="1400" dirty="0">
                <a:latin typeface="Arial" panose="020B0604020202020204" pitchFamily="34" charset="0"/>
                <a:ea typeface="黑体" panose="02010609060101010101" pitchFamily="49" charset="-122"/>
              </a:rPr>
              <a:t>和</a:t>
            </a:r>
            <a:r>
              <a:rPr lang="zh-CN" altLang="en-US" sz="1400" dirty="0">
                <a:solidFill>
                  <a:srgbClr val="C00000"/>
                </a:solidFill>
                <a:latin typeface="Arial" panose="020B0604020202020204" pitchFamily="34" charset="0"/>
                <a:ea typeface="黑体" panose="02010609060101010101" pitchFamily="49" charset="-122"/>
              </a:rPr>
              <a:t>局部特征</a:t>
            </a:r>
            <a:endParaRPr lang="en-US" altLang="zh-CN" sz="1400" dirty="0">
              <a:solidFill>
                <a:srgbClr val="C00000"/>
              </a:solidFill>
              <a:latin typeface="Arial" panose="020B0604020202020204" pitchFamily="34" charset="0"/>
              <a:ea typeface="黑体" panose="02010609060101010101" pitchFamily="49" charset="-122"/>
            </a:endParaRPr>
          </a:p>
          <a:p>
            <a:pPr marL="360000" indent="-285750">
              <a:lnSpc>
                <a:spcPts val="2500"/>
              </a:lnSpc>
              <a:buFont typeface="Wingdings" panose="05000000000000000000" pitchFamily="2" charset="2"/>
              <a:buChar char="Ø"/>
            </a:pPr>
            <a:r>
              <a:rPr lang="zh-CN" altLang="en-US" sz="1400" dirty="0">
                <a:latin typeface="Arial" panose="020B0604020202020204" pitchFamily="34" charset="0"/>
                <a:ea typeface="黑体" panose="02010609060101010101" pitchFamily="49" charset="-122"/>
              </a:rPr>
              <a:t>识别目标：占比</a:t>
            </a:r>
            <a:r>
              <a:rPr lang="en-US" altLang="zh-CN" sz="1400" dirty="0">
                <a:latin typeface="Arial" panose="020B0604020202020204" pitchFamily="34" charset="0"/>
                <a:ea typeface="黑体" panose="02010609060101010101" pitchFamily="49" charset="-122"/>
              </a:rPr>
              <a:t>95%</a:t>
            </a:r>
            <a:r>
              <a:rPr lang="zh-CN" altLang="en-US" sz="1400" dirty="0">
                <a:latin typeface="Arial" panose="020B0604020202020204" pitchFamily="34" charset="0"/>
                <a:ea typeface="黑体" panose="02010609060101010101" pitchFamily="49" charset="-122"/>
              </a:rPr>
              <a:t>市场份额的主流操作系统和浏览器</a:t>
            </a:r>
          </a:p>
          <a:p>
            <a:pPr marL="360000" indent="-285750">
              <a:lnSpc>
                <a:spcPts val="2500"/>
              </a:lnSpc>
              <a:buFont typeface="Wingdings" panose="05000000000000000000" pitchFamily="2" charset="2"/>
              <a:buChar char="Ø"/>
            </a:pPr>
            <a:r>
              <a:rPr lang="zh-CN" altLang="en-US" sz="1400" dirty="0">
                <a:latin typeface="Arial" panose="020B0604020202020204" pitchFamily="34" charset="0"/>
                <a:ea typeface="黑体" panose="02010609060101010101" pitchFamily="49" charset="-122"/>
              </a:rPr>
              <a:t>算法模型：</a:t>
            </a:r>
            <a:r>
              <a:rPr lang="en-US" altLang="zh-CN" sz="1400" dirty="0">
                <a:latin typeface="Arial" panose="020B0604020202020204" pitchFamily="34" charset="0"/>
                <a:ea typeface="黑体" panose="02010609060101010101" pitchFamily="49" charset="-122"/>
              </a:rPr>
              <a:t>DNN</a:t>
            </a:r>
            <a:r>
              <a:rPr lang="zh-CN" altLang="en-US" sz="1400" dirty="0">
                <a:latin typeface="Arial" panose="020B0604020202020204" pitchFamily="34" charset="0"/>
                <a:ea typeface="黑体" panose="02010609060101010101" pitchFamily="49" charset="-122"/>
              </a:rPr>
              <a:t>、</a:t>
            </a:r>
            <a:r>
              <a:rPr lang="en-US" altLang="zh-CN" sz="1400" dirty="0">
                <a:latin typeface="Arial" panose="020B0604020202020204" pitchFamily="34" charset="0"/>
                <a:ea typeface="黑体" panose="02010609060101010101" pitchFamily="49" charset="-122"/>
              </a:rPr>
              <a:t>1D-CNN</a:t>
            </a:r>
            <a:r>
              <a:rPr lang="zh-CN" altLang="en-US" sz="1400" dirty="0">
                <a:latin typeface="Arial" panose="020B0604020202020204" pitchFamily="34" charset="0"/>
                <a:ea typeface="黑体" panose="02010609060101010101" pitchFamily="49" charset="-122"/>
              </a:rPr>
              <a:t>、</a:t>
            </a:r>
            <a:r>
              <a:rPr lang="en-US" altLang="zh-CN" sz="1400" dirty="0">
                <a:latin typeface="Arial" panose="020B0604020202020204" pitchFamily="34" charset="0"/>
                <a:ea typeface="黑体" panose="02010609060101010101" pitchFamily="49" charset="-122"/>
              </a:rPr>
              <a:t>2D-CNN</a:t>
            </a:r>
            <a:r>
              <a:rPr lang="zh-CN" altLang="en-US" sz="1400" dirty="0">
                <a:latin typeface="Arial" panose="020B0604020202020204" pitchFamily="34" charset="0"/>
                <a:ea typeface="黑体" panose="02010609060101010101" pitchFamily="49" charset="-122"/>
              </a:rPr>
              <a:t>和</a:t>
            </a:r>
            <a:r>
              <a:rPr lang="en-US" altLang="zh-CN" sz="1400" dirty="0">
                <a:latin typeface="Arial" panose="020B0604020202020204" pitchFamily="34" charset="0"/>
                <a:ea typeface="黑体" panose="02010609060101010101" pitchFamily="49" charset="-122"/>
              </a:rPr>
              <a:t>LSTM</a:t>
            </a:r>
            <a:r>
              <a:rPr lang="zh-CN" altLang="en-US" sz="1400" dirty="0">
                <a:latin typeface="Arial" panose="020B0604020202020204" pitchFamily="34" charset="0"/>
                <a:ea typeface="黑体" panose="02010609060101010101" pitchFamily="49" charset="-122"/>
              </a:rPr>
              <a:t>模型</a:t>
            </a:r>
            <a:endParaRPr lang="en-US" altLang="zh-CN" sz="1400" dirty="0">
              <a:solidFill>
                <a:srgbClr val="C00000"/>
              </a:solidFill>
              <a:latin typeface="Arial" panose="020B0604020202020204" pitchFamily="34" charset="0"/>
              <a:ea typeface="黑体" panose="02010609060101010101" pitchFamily="49" charset="-122"/>
            </a:endParaRPr>
          </a:p>
        </p:txBody>
      </p:sp>
      <p:sp>
        <p:nvSpPr>
          <p:cNvPr id="8" name="文本框 7"/>
          <p:cNvSpPr txBox="1"/>
          <p:nvPr/>
        </p:nvSpPr>
        <p:spPr>
          <a:xfrm>
            <a:off x="206924" y="908462"/>
            <a:ext cx="8556595" cy="369332"/>
          </a:xfrm>
          <a:prstGeom prst="rect">
            <a:avLst/>
          </a:prstGeom>
          <a:noFill/>
        </p:spPr>
        <p:txBody>
          <a:bodyPr wrap="square" rtlCol="0">
            <a:spAutoFit/>
          </a:bodyPr>
          <a:lstStyle/>
          <a:p>
            <a:r>
              <a:rPr lang="zh-CN" altLang="en-US" dirty="0"/>
              <a:t>研究内容二：基于加密流原始载荷的主机属性发现</a:t>
            </a:r>
          </a:p>
        </p:txBody>
      </p:sp>
      <p:sp>
        <p:nvSpPr>
          <p:cNvPr id="43" name="文本框 42"/>
          <p:cNvSpPr txBox="1"/>
          <p:nvPr/>
        </p:nvSpPr>
        <p:spPr>
          <a:xfrm>
            <a:off x="206924" y="1195686"/>
            <a:ext cx="5190836" cy="338554"/>
          </a:xfrm>
          <a:prstGeom prst="rect">
            <a:avLst/>
          </a:prstGeom>
          <a:noFill/>
        </p:spPr>
        <p:txBody>
          <a:bodyPr wrap="square" rtlCol="0">
            <a:spAutoFit/>
          </a:bodyPr>
          <a:lstStyle/>
          <a:p>
            <a:pPr marL="285750" indent="-285750">
              <a:buFont typeface="Wingdings" panose="05000000000000000000" pitchFamily="2" charset="2"/>
              <a:buChar char="p"/>
            </a:pPr>
            <a:r>
              <a:rPr lang="zh-CN" altLang="en-US" sz="1600" dirty="0">
                <a:solidFill>
                  <a:srgbClr val="C00000"/>
                </a:solidFill>
              </a:rPr>
              <a:t>概述</a:t>
            </a:r>
          </a:p>
        </p:txBody>
      </p:sp>
      <p:sp>
        <p:nvSpPr>
          <p:cNvPr id="78" name="矩形 77"/>
          <p:cNvSpPr/>
          <p:nvPr/>
        </p:nvSpPr>
        <p:spPr bwMode="auto">
          <a:xfrm>
            <a:off x="406711" y="3344275"/>
            <a:ext cx="8356808" cy="3196865"/>
          </a:xfrm>
          <a:prstGeom prst="rect">
            <a:avLst/>
          </a:prstGeom>
          <a:solidFill>
            <a:schemeClr val="bg1"/>
          </a:solidFill>
          <a:ln w="0" cap="flat">
            <a:noFill/>
            <a:prstDash val="solid"/>
            <a:round/>
          </a:ln>
        </p:spPr>
        <p:txBody>
          <a:bodyPr vert="horz" wrap="square" lIns="91440" tIns="45720" rIns="91440" bIns="45720" numCol="1" rtlCol="0" anchor="t" anchorCtr="0" compatLnSpc="1"/>
          <a:lstStyle/>
          <a:p>
            <a:pPr algn="ctr"/>
            <a:endParaRPr lang="zh-CN" altLang="en-US"/>
          </a:p>
        </p:txBody>
      </p:sp>
      <p:pic>
        <p:nvPicPr>
          <p:cNvPr id="79" name="图片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9995" y="3401505"/>
            <a:ext cx="291602" cy="360000"/>
          </a:xfrm>
          <a:prstGeom prst="rect">
            <a:avLst/>
          </a:prstGeom>
        </p:spPr>
      </p:pic>
      <p:cxnSp>
        <p:nvCxnSpPr>
          <p:cNvPr id="80" name="肘形连接符 79"/>
          <p:cNvCxnSpPr>
            <a:stCxn id="103" idx="2"/>
            <a:endCxn id="108" idx="1"/>
          </p:cNvCxnSpPr>
          <p:nvPr/>
        </p:nvCxnSpPr>
        <p:spPr>
          <a:xfrm rot="16200000" flipH="1">
            <a:off x="2424967" y="2184830"/>
            <a:ext cx="258219" cy="3365930"/>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81" name="肘形连接符 80"/>
          <p:cNvCxnSpPr>
            <a:stCxn id="79" idx="2"/>
            <a:endCxn id="108" idx="1"/>
          </p:cNvCxnSpPr>
          <p:nvPr/>
        </p:nvCxnSpPr>
        <p:spPr>
          <a:xfrm rot="16200000" flipH="1">
            <a:off x="3088718" y="2848582"/>
            <a:ext cx="235400" cy="2061245"/>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82" name="肘形连接符 81"/>
          <p:cNvCxnSpPr>
            <a:stCxn id="105" idx="2"/>
            <a:endCxn id="108" idx="1"/>
          </p:cNvCxnSpPr>
          <p:nvPr/>
        </p:nvCxnSpPr>
        <p:spPr>
          <a:xfrm rot="16200000" flipH="1">
            <a:off x="2757553" y="2517416"/>
            <a:ext cx="236937" cy="2722040"/>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83" name="肘形连接符 82"/>
          <p:cNvCxnSpPr>
            <a:stCxn id="101" idx="2"/>
            <a:endCxn id="108" idx="1"/>
          </p:cNvCxnSpPr>
          <p:nvPr/>
        </p:nvCxnSpPr>
        <p:spPr>
          <a:xfrm rot="16200000" flipH="1">
            <a:off x="3363004" y="3122867"/>
            <a:ext cx="271393" cy="1476682"/>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84" name="肘形连接符 83"/>
          <p:cNvCxnSpPr>
            <a:stCxn id="102" idx="0"/>
            <a:endCxn id="108" idx="1"/>
          </p:cNvCxnSpPr>
          <p:nvPr/>
        </p:nvCxnSpPr>
        <p:spPr>
          <a:xfrm rot="5400000" flipH="1" flipV="1">
            <a:off x="2434300" y="2433716"/>
            <a:ext cx="239552" cy="3365930"/>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85" name="肘形连接符 84"/>
          <p:cNvCxnSpPr>
            <a:stCxn id="107" idx="0"/>
            <a:endCxn id="108" idx="1"/>
          </p:cNvCxnSpPr>
          <p:nvPr/>
        </p:nvCxnSpPr>
        <p:spPr>
          <a:xfrm rot="5400000" flipH="1" flipV="1">
            <a:off x="2749081" y="2762825"/>
            <a:ext cx="253879" cy="2722041"/>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86" name="肘形连接符 85"/>
          <p:cNvCxnSpPr>
            <a:stCxn id="104" idx="0"/>
            <a:endCxn id="108" idx="1"/>
          </p:cNvCxnSpPr>
          <p:nvPr/>
        </p:nvCxnSpPr>
        <p:spPr>
          <a:xfrm rot="5400000" flipH="1" flipV="1">
            <a:off x="3378924" y="3378340"/>
            <a:ext cx="239552" cy="1476682"/>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87" name="直接连接符 86"/>
          <p:cNvCxnSpPr>
            <a:stCxn id="79" idx="2"/>
            <a:endCxn id="106" idx="0"/>
          </p:cNvCxnSpPr>
          <p:nvPr/>
        </p:nvCxnSpPr>
        <p:spPr>
          <a:xfrm flipH="1">
            <a:off x="2175795" y="3761505"/>
            <a:ext cx="1" cy="470828"/>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直接箭头连接符 87"/>
          <p:cNvCxnSpPr>
            <a:stCxn id="108" idx="2"/>
            <a:endCxn id="89" idx="0"/>
          </p:cNvCxnSpPr>
          <p:nvPr/>
        </p:nvCxnSpPr>
        <p:spPr>
          <a:xfrm>
            <a:off x="4585116" y="4344979"/>
            <a:ext cx="4144" cy="4827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9" name="矩形 88"/>
          <p:cNvSpPr/>
          <p:nvPr/>
        </p:nvSpPr>
        <p:spPr bwMode="auto">
          <a:xfrm>
            <a:off x="492690" y="4827761"/>
            <a:ext cx="8193139" cy="1621902"/>
          </a:xfrm>
          <a:prstGeom prst="rect">
            <a:avLst/>
          </a:prstGeom>
          <a:noFill/>
          <a:ln w="1905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sp>
        <p:nvSpPr>
          <p:cNvPr id="90" name="圆角矩形 89"/>
          <p:cNvSpPr/>
          <p:nvPr/>
        </p:nvSpPr>
        <p:spPr bwMode="auto">
          <a:xfrm>
            <a:off x="2050820" y="4961428"/>
            <a:ext cx="2635912" cy="1368539"/>
          </a:xfrm>
          <a:prstGeom prst="roundRect">
            <a:avLst/>
          </a:prstGeom>
          <a:noFill/>
          <a:ln w="19050" cap="flat">
            <a:solidFill>
              <a:srgbClr val="000000"/>
            </a:solidFill>
            <a:prstDash val="dash"/>
            <a:round/>
          </a:ln>
        </p:spPr>
        <p:txBody>
          <a:bodyPr vert="horz" wrap="square" lIns="91440" tIns="45720" rIns="91440" bIns="45720" numCol="1" rtlCol="0" anchor="t" anchorCtr="0" compatLnSpc="1"/>
          <a:lstStyle/>
          <a:p>
            <a:pPr algn="ctr"/>
            <a:endParaRPr lang="zh-CN" altLang="en-US"/>
          </a:p>
        </p:txBody>
      </p:sp>
      <p:cxnSp>
        <p:nvCxnSpPr>
          <p:cNvPr id="91" name="直接箭头连接符 90"/>
          <p:cNvCxnSpPr>
            <a:stCxn id="92" idx="3"/>
            <a:endCxn id="90" idx="1"/>
          </p:cNvCxnSpPr>
          <p:nvPr/>
        </p:nvCxnSpPr>
        <p:spPr>
          <a:xfrm flipV="1">
            <a:off x="1708108" y="5645698"/>
            <a:ext cx="342712" cy="258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2" name="圆角矩形 91"/>
          <p:cNvSpPr/>
          <p:nvPr/>
        </p:nvSpPr>
        <p:spPr bwMode="auto">
          <a:xfrm>
            <a:off x="602140" y="5450278"/>
            <a:ext cx="1105968"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algn="ctr"/>
            <a:r>
              <a:rPr lang="en-US" altLang="zh-CN" sz="1200" dirty="0"/>
              <a:t>TLS</a:t>
            </a:r>
            <a:r>
              <a:rPr lang="zh-CN" altLang="en-US" sz="1200" dirty="0"/>
              <a:t>会话</a:t>
            </a:r>
          </a:p>
        </p:txBody>
      </p:sp>
      <p:sp>
        <p:nvSpPr>
          <p:cNvPr id="93" name="圆角矩形 92"/>
          <p:cNvSpPr/>
          <p:nvPr/>
        </p:nvSpPr>
        <p:spPr bwMode="auto">
          <a:xfrm>
            <a:off x="2226849" y="5125478"/>
            <a:ext cx="1879658" cy="360000"/>
          </a:xfrm>
          <a:prstGeom prst="roundRect">
            <a:avLst/>
          </a:prstGeom>
          <a:solidFill>
            <a:srgbClr val="DAE8FC"/>
          </a:solidFill>
          <a:ln w="19050" cap="flat">
            <a:solidFill>
              <a:srgbClr val="8BA8CE"/>
            </a:solidFill>
            <a:prstDash val="solid"/>
            <a:round/>
          </a:ln>
        </p:spPr>
        <p:txBody>
          <a:bodyPr vert="horz" wrap="square" lIns="91440" tIns="45720" rIns="91440" bIns="45720" numCol="1" rtlCol="0" anchor="ctr" anchorCtr="0" compatLnSpc="1"/>
          <a:lstStyle/>
          <a:p>
            <a:pPr algn="ctr"/>
            <a:r>
              <a:rPr lang="en-US" altLang="zh-CN" sz="1200" dirty="0"/>
              <a:t>TCP_SYN</a:t>
            </a:r>
            <a:r>
              <a:rPr lang="zh-CN" altLang="en-US" sz="1200" dirty="0"/>
              <a:t>包原始流</a:t>
            </a:r>
          </a:p>
        </p:txBody>
      </p:sp>
      <p:sp>
        <p:nvSpPr>
          <p:cNvPr id="94" name="圆角矩形 93"/>
          <p:cNvSpPr/>
          <p:nvPr/>
        </p:nvSpPr>
        <p:spPr bwMode="auto">
          <a:xfrm>
            <a:off x="2226849" y="5835706"/>
            <a:ext cx="1879020" cy="360000"/>
          </a:xfrm>
          <a:prstGeom prst="roundRect">
            <a:avLst/>
          </a:prstGeom>
          <a:solidFill>
            <a:srgbClr val="D5E8D4"/>
          </a:solidFill>
          <a:ln w="19050" cap="flat">
            <a:solidFill>
              <a:srgbClr val="AFCFA0"/>
            </a:solidFill>
            <a:prstDash val="solid"/>
            <a:round/>
          </a:ln>
        </p:spPr>
        <p:txBody>
          <a:bodyPr vert="horz" wrap="square" lIns="91440" tIns="45720" rIns="91440" bIns="45720" numCol="1" rtlCol="0" anchor="ctr" anchorCtr="0" compatLnSpc="1"/>
          <a:lstStyle/>
          <a:p>
            <a:pPr algn="ctr"/>
            <a:r>
              <a:rPr lang="en-US" altLang="zh-CN" sz="1200" dirty="0" err="1"/>
              <a:t>Client_Hello</a:t>
            </a:r>
            <a:r>
              <a:rPr lang="zh-CN" altLang="en-US" sz="1200" dirty="0"/>
              <a:t>包原始流</a:t>
            </a:r>
          </a:p>
        </p:txBody>
      </p:sp>
      <p:sp>
        <p:nvSpPr>
          <p:cNvPr id="95" name="圆角矩形 94"/>
          <p:cNvSpPr/>
          <p:nvPr/>
        </p:nvSpPr>
        <p:spPr bwMode="auto">
          <a:xfrm>
            <a:off x="4189115" y="5126963"/>
            <a:ext cx="396000" cy="1076448"/>
          </a:xfrm>
          <a:prstGeom prst="roundRect">
            <a:avLst/>
          </a:prstGeom>
          <a:solidFill>
            <a:srgbClr val="F8CECC"/>
          </a:solidFill>
          <a:ln w="19050" cap="flat">
            <a:solidFill>
              <a:srgbClr val="DC9592"/>
            </a:solidFill>
            <a:prstDash val="solid"/>
            <a:round/>
          </a:ln>
        </p:spPr>
        <p:txBody>
          <a:bodyPr vert="eaVert" wrap="square" lIns="91440" tIns="45720" rIns="91440" bIns="45720" numCol="1" rtlCol="0" anchor="ctr" anchorCtr="0" compatLnSpc="1"/>
          <a:lstStyle/>
          <a:p>
            <a:pPr algn="ctr"/>
            <a:r>
              <a:rPr lang="zh-CN" altLang="en-US" sz="1200" dirty="0"/>
              <a:t>数据预处理</a:t>
            </a:r>
          </a:p>
        </p:txBody>
      </p:sp>
      <p:sp>
        <p:nvSpPr>
          <p:cNvPr id="96" name="圆角矩形 95"/>
          <p:cNvSpPr/>
          <p:nvPr/>
        </p:nvSpPr>
        <p:spPr bwMode="auto">
          <a:xfrm>
            <a:off x="5088049" y="5447698"/>
            <a:ext cx="1621874"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algn="ctr"/>
            <a:r>
              <a:rPr lang="zh-CN" altLang="en-US" sz="1200" dirty="0"/>
              <a:t>深度学习模型</a:t>
            </a:r>
          </a:p>
        </p:txBody>
      </p:sp>
      <p:sp>
        <p:nvSpPr>
          <p:cNvPr id="97" name="圆角矩形 96"/>
          <p:cNvSpPr/>
          <p:nvPr/>
        </p:nvSpPr>
        <p:spPr bwMode="auto">
          <a:xfrm>
            <a:off x="7111240" y="5447698"/>
            <a:ext cx="1476594"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algn="ctr"/>
            <a:r>
              <a:rPr lang="zh-CN" altLang="en-US" sz="1200" dirty="0"/>
              <a:t>主机属性</a:t>
            </a:r>
          </a:p>
        </p:txBody>
      </p:sp>
      <p:cxnSp>
        <p:nvCxnSpPr>
          <p:cNvPr id="98" name="直接箭头连接符 97"/>
          <p:cNvCxnSpPr>
            <a:stCxn id="90" idx="3"/>
            <a:endCxn id="96" idx="1"/>
          </p:cNvCxnSpPr>
          <p:nvPr/>
        </p:nvCxnSpPr>
        <p:spPr>
          <a:xfrm>
            <a:off x="4686732" y="5645698"/>
            <a:ext cx="40131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9" name="直接箭头连接符 98"/>
          <p:cNvCxnSpPr>
            <a:stCxn id="96" idx="3"/>
            <a:endCxn id="97" idx="1"/>
          </p:cNvCxnSpPr>
          <p:nvPr/>
        </p:nvCxnSpPr>
        <p:spPr>
          <a:xfrm>
            <a:off x="6709923" y="5645698"/>
            <a:ext cx="40131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0" name="直接箭头连接符 99"/>
          <p:cNvCxnSpPr>
            <a:stCxn id="108" idx="3"/>
            <a:endCxn id="109" idx="1"/>
          </p:cNvCxnSpPr>
          <p:nvPr/>
        </p:nvCxnSpPr>
        <p:spPr>
          <a:xfrm flipV="1">
            <a:off x="4933190" y="3972304"/>
            <a:ext cx="2907148" cy="24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01" name="图片 1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0359" y="3365512"/>
            <a:ext cx="360000" cy="360000"/>
          </a:xfrm>
          <a:prstGeom prst="rect">
            <a:avLst/>
          </a:prstGeom>
        </p:spPr>
      </p:pic>
      <p:pic>
        <p:nvPicPr>
          <p:cNvPr id="102" name="图片 10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111" y="4236457"/>
            <a:ext cx="360000" cy="360000"/>
          </a:xfrm>
          <a:prstGeom prst="rect">
            <a:avLst/>
          </a:prstGeom>
        </p:spPr>
      </p:pic>
      <p:pic>
        <p:nvPicPr>
          <p:cNvPr id="103" name="图片 10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1111" y="3378686"/>
            <a:ext cx="360000" cy="360000"/>
          </a:xfrm>
          <a:prstGeom prst="rect">
            <a:avLst/>
          </a:prstGeom>
        </p:spPr>
      </p:pic>
      <p:pic>
        <p:nvPicPr>
          <p:cNvPr id="104" name="图片 10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80359" y="4236457"/>
            <a:ext cx="360000" cy="360000"/>
          </a:xfrm>
          <a:prstGeom prst="rect">
            <a:avLst/>
          </a:prstGeom>
        </p:spPr>
      </p:pic>
      <p:pic>
        <p:nvPicPr>
          <p:cNvPr id="105" name="图片 10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35001" y="3399968"/>
            <a:ext cx="360000" cy="360000"/>
          </a:xfrm>
          <a:prstGeom prst="rect">
            <a:avLst/>
          </a:prstGeom>
        </p:spPr>
      </p:pic>
      <p:pic>
        <p:nvPicPr>
          <p:cNvPr id="106" name="图片 10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95795" y="4232333"/>
            <a:ext cx="360000" cy="360000"/>
          </a:xfrm>
          <a:prstGeom prst="rect">
            <a:avLst/>
          </a:prstGeom>
        </p:spPr>
      </p:pic>
      <p:pic>
        <p:nvPicPr>
          <p:cNvPr id="107" name="图片 10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35000" y="4250784"/>
            <a:ext cx="360000" cy="360000"/>
          </a:xfrm>
          <a:prstGeom prst="rect">
            <a:avLst/>
          </a:prstGeom>
        </p:spPr>
      </p:pic>
      <p:pic>
        <p:nvPicPr>
          <p:cNvPr id="108" name="图片 10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37041" y="3648830"/>
            <a:ext cx="696149" cy="696149"/>
          </a:xfrm>
          <a:prstGeom prst="rect">
            <a:avLst/>
          </a:prstGeom>
        </p:spPr>
      </p:pic>
      <p:pic>
        <p:nvPicPr>
          <p:cNvPr id="109" name="图片 10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40338" y="3596699"/>
            <a:ext cx="751210" cy="751210"/>
          </a:xfrm>
          <a:prstGeom prst="rect">
            <a:avLst/>
          </a:prstGeom>
        </p:spPr>
      </p:pic>
      <p:sp>
        <p:nvSpPr>
          <p:cNvPr id="110" name="文本框 109"/>
          <p:cNvSpPr txBox="1"/>
          <p:nvPr/>
        </p:nvSpPr>
        <p:spPr>
          <a:xfrm>
            <a:off x="4481233" y="4410018"/>
            <a:ext cx="916527" cy="276999"/>
          </a:xfrm>
          <a:prstGeom prst="rect">
            <a:avLst/>
          </a:prstGeom>
          <a:noFill/>
        </p:spPr>
        <p:txBody>
          <a:bodyPr wrap="square" rtlCol="0">
            <a:spAutoFit/>
          </a:bodyPr>
          <a:lstStyle/>
          <a:p>
            <a:pPr algn="ctr"/>
            <a:r>
              <a:rPr lang="zh-CN" altLang="en-US" sz="1200" dirty="0"/>
              <a:t>镜像流量</a:t>
            </a:r>
          </a:p>
        </p:txBody>
      </p:sp>
    </p:spTree>
    <p:extLst>
      <p:ext uri="{BB962C8B-B14F-4D97-AF65-F5344CB8AC3E}">
        <p14:creationId xmlns:p14="http://schemas.microsoft.com/office/powerpoint/2010/main" val="1870323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已完成内容和取得的阶段性成果</a:t>
            </a:r>
          </a:p>
        </p:txBody>
      </p:sp>
      <p:pic>
        <p:nvPicPr>
          <p:cNvPr id="4" name="图片 3"/>
          <p:cNvPicPr>
            <a:picLocks noChangeAspect="1"/>
          </p:cNvPicPr>
          <p:nvPr/>
        </p:nvPicPr>
        <p:blipFill>
          <a:blip r:embed="rId3"/>
          <a:stretch>
            <a:fillRect/>
          </a:stretch>
        </p:blipFill>
        <p:spPr>
          <a:xfrm>
            <a:off x="1130589" y="4316624"/>
            <a:ext cx="1896820" cy="1907219"/>
          </a:xfrm>
          <a:prstGeom prst="rect">
            <a:avLst/>
          </a:prstGeom>
        </p:spPr>
      </p:pic>
      <p:pic>
        <p:nvPicPr>
          <p:cNvPr id="5" name="图片 4"/>
          <p:cNvPicPr>
            <a:picLocks noChangeAspect="1"/>
          </p:cNvPicPr>
          <p:nvPr/>
        </p:nvPicPr>
        <p:blipFill>
          <a:blip r:embed="rId4"/>
          <a:stretch>
            <a:fillRect/>
          </a:stretch>
        </p:blipFill>
        <p:spPr>
          <a:xfrm>
            <a:off x="1130590" y="1885302"/>
            <a:ext cx="1896820" cy="1907221"/>
          </a:xfrm>
          <a:prstGeom prst="rect">
            <a:avLst/>
          </a:prstGeom>
        </p:spPr>
      </p:pic>
      <p:sp>
        <p:nvSpPr>
          <p:cNvPr id="7" name="文本框 6"/>
          <p:cNvSpPr txBox="1"/>
          <p:nvPr/>
        </p:nvSpPr>
        <p:spPr>
          <a:xfrm>
            <a:off x="873655" y="6184718"/>
            <a:ext cx="2410691" cy="276999"/>
          </a:xfrm>
          <a:prstGeom prst="rect">
            <a:avLst/>
          </a:prstGeom>
          <a:noFill/>
        </p:spPr>
        <p:txBody>
          <a:bodyPr wrap="square" rtlCol="0">
            <a:spAutoFit/>
          </a:bodyPr>
          <a:lstStyle/>
          <a:p>
            <a:pPr algn="ctr"/>
            <a:r>
              <a:rPr lang="en-US" altLang="zh-CN" sz="1200" dirty="0">
                <a:latin typeface="Arial" panose="020B0604020202020204" pitchFamily="34" charset="0"/>
                <a:ea typeface="黑体" panose="02010609060101010101" pitchFamily="49" charset="-122"/>
              </a:rPr>
              <a:t>Linux</a:t>
            </a:r>
            <a:r>
              <a:rPr lang="zh-CN" altLang="en-US" sz="1200" dirty="0">
                <a:latin typeface="Arial" panose="020B0604020202020204" pitchFamily="34" charset="0"/>
                <a:ea typeface="黑体" panose="02010609060101010101" pitchFamily="49" charset="-122"/>
              </a:rPr>
              <a:t>原始流量灰度图</a:t>
            </a:r>
          </a:p>
        </p:txBody>
      </p:sp>
      <p:sp>
        <p:nvSpPr>
          <p:cNvPr id="9" name="文本框 8"/>
          <p:cNvSpPr txBox="1"/>
          <p:nvPr/>
        </p:nvSpPr>
        <p:spPr>
          <a:xfrm>
            <a:off x="942927" y="3746796"/>
            <a:ext cx="2272145" cy="276999"/>
          </a:xfrm>
          <a:prstGeom prst="rect">
            <a:avLst/>
          </a:prstGeom>
          <a:noFill/>
        </p:spPr>
        <p:txBody>
          <a:bodyPr wrap="square" rtlCol="0">
            <a:spAutoFit/>
          </a:bodyPr>
          <a:lstStyle/>
          <a:p>
            <a:pPr algn="ctr"/>
            <a:r>
              <a:rPr lang="en-US" altLang="zh-CN" sz="1200" dirty="0">
                <a:ea typeface="黑体" panose="02010609060101010101" pitchFamily="49" charset="-122"/>
              </a:rPr>
              <a:t>iOS</a:t>
            </a:r>
            <a:r>
              <a:rPr lang="zh-CN" altLang="en-US" sz="1200" dirty="0">
                <a:latin typeface="Arial" panose="020B0604020202020204" pitchFamily="34" charset="0"/>
                <a:ea typeface="黑体" panose="02010609060101010101" pitchFamily="49" charset="-122"/>
              </a:rPr>
              <a:t>原始流量灰度图</a:t>
            </a:r>
          </a:p>
        </p:txBody>
      </p:sp>
      <p:sp>
        <p:nvSpPr>
          <p:cNvPr id="13" name="圆角矩形 12"/>
          <p:cNvSpPr/>
          <p:nvPr/>
        </p:nvSpPr>
        <p:spPr bwMode="auto">
          <a:xfrm>
            <a:off x="1133956" y="4415983"/>
            <a:ext cx="1893455" cy="351668"/>
          </a:xfrm>
          <a:prstGeom prst="roundRect">
            <a:avLst/>
          </a:prstGeom>
          <a:noFill/>
          <a:ln w="19050" cap="flat">
            <a:solidFill>
              <a:srgbClr val="FF0000"/>
            </a:solidFill>
            <a:prstDash val="solid"/>
            <a:round/>
          </a:ln>
        </p:spPr>
        <p:txBody>
          <a:bodyPr vert="horz" wrap="square" lIns="91440" tIns="45720" rIns="91440" bIns="45720" numCol="1" rtlCol="0" anchor="t" anchorCtr="0" compatLnSpc="1"/>
          <a:lstStyle/>
          <a:p>
            <a:pPr algn="ctr"/>
            <a:endParaRPr lang="zh-CN" altLang="en-US">
              <a:latin typeface="Arial" panose="020B0604020202020204" pitchFamily="34" charset="0"/>
              <a:ea typeface="黑体" panose="02010609060101010101" pitchFamily="49" charset="-122"/>
            </a:endParaRPr>
          </a:p>
        </p:txBody>
      </p:sp>
      <p:sp>
        <p:nvSpPr>
          <p:cNvPr id="16" name="圆角矩形 15"/>
          <p:cNvSpPr/>
          <p:nvPr/>
        </p:nvSpPr>
        <p:spPr bwMode="auto">
          <a:xfrm>
            <a:off x="1119239" y="2095309"/>
            <a:ext cx="1893455" cy="190531"/>
          </a:xfrm>
          <a:prstGeom prst="roundRect">
            <a:avLst/>
          </a:prstGeom>
          <a:noFill/>
          <a:ln w="19050" cap="flat">
            <a:solidFill>
              <a:srgbClr val="FF0000"/>
            </a:solidFill>
            <a:prstDash val="solid"/>
            <a:round/>
          </a:ln>
        </p:spPr>
        <p:txBody>
          <a:bodyPr vert="horz" wrap="square" lIns="91440" tIns="45720" rIns="91440" bIns="45720" numCol="1" rtlCol="0" anchor="t" anchorCtr="0" compatLnSpc="1"/>
          <a:lstStyle/>
          <a:p>
            <a:pPr algn="ctr"/>
            <a:endParaRPr lang="zh-CN" altLang="en-US">
              <a:latin typeface="Arial" panose="020B0604020202020204" pitchFamily="34" charset="0"/>
              <a:ea typeface="黑体" panose="02010609060101010101" pitchFamily="49" charset="-122"/>
            </a:endParaRPr>
          </a:p>
        </p:txBody>
      </p:sp>
      <p:sp>
        <p:nvSpPr>
          <p:cNvPr id="19" name="圆角矩形 18"/>
          <p:cNvSpPr/>
          <p:nvPr/>
        </p:nvSpPr>
        <p:spPr bwMode="auto">
          <a:xfrm>
            <a:off x="1130591" y="2853719"/>
            <a:ext cx="1233919" cy="179996"/>
          </a:xfrm>
          <a:prstGeom prst="roundRect">
            <a:avLst/>
          </a:prstGeom>
          <a:noFill/>
          <a:ln w="19050" cap="flat">
            <a:solidFill>
              <a:srgbClr val="FF0000"/>
            </a:solidFill>
            <a:prstDash val="solid"/>
            <a:round/>
          </a:ln>
        </p:spPr>
        <p:txBody>
          <a:bodyPr vert="horz" wrap="square" lIns="91440" tIns="45720" rIns="91440" bIns="45720" numCol="1" rtlCol="0" anchor="t" anchorCtr="0" compatLnSpc="1"/>
          <a:lstStyle/>
          <a:p>
            <a:pPr algn="ctr"/>
            <a:endParaRPr lang="zh-CN" altLang="en-US">
              <a:latin typeface="Arial" panose="020B0604020202020204" pitchFamily="34" charset="0"/>
              <a:ea typeface="黑体" panose="02010609060101010101" pitchFamily="49" charset="-122"/>
            </a:endParaRPr>
          </a:p>
        </p:txBody>
      </p:sp>
      <p:sp>
        <p:nvSpPr>
          <p:cNvPr id="20" name="圆角矩形 19"/>
          <p:cNvSpPr/>
          <p:nvPr/>
        </p:nvSpPr>
        <p:spPr bwMode="auto">
          <a:xfrm>
            <a:off x="1119239" y="3439167"/>
            <a:ext cx="1245271" cy="184106"/>
          </a:xfrm>
          <a:prstGeom prst="roundRect">
            <a:avLst/>
          </a:prstGeom>
          <a:noFill/>
          <a:ln w="19050" cap="flat">
            <a:solidFill>
              <a:srgbClr val="FF0000"/>
            </a:solidFill>
            <a:prstDash val="solid"/>
            <a:round/>
          </a:ln>
        </p:spPr>
        <p:txBody>
          <a:bodyPr vert="horz" wrap="square" lIns="91440" tIns="45720" rIns="91440" bIns="45720" numCol="1" rtlCol="0" anchor="t" anchorCtr="0" compatLnSpc="1"/>
          <a:lstStyle/>
          <a:p>
            <a:pPr algn="ctr"/>
            <a:endParaRPr lang="zh-CN" altLang="en-US">
              <a:latin typeface="Arial" panose="020B0604020202020204" pitchFamily="34" charset="0"/>
              <a:ea typeface="黑体" panose="02010609060101010101" pitchFamily="49" charset="-122"/>
            </a:endParaRPr>
          </a:p>
        </p:txBody>
      </p:sp>
      <p:sp>
        <p:nvSpPr>
          <p:cNvPr id="22" name="圆角矩形 21"/>
          <p:cNvSpPr/>
          <p:nvPr/>
        </p:nvSpPr>
        <p:spPr bwMode="auto">
          <a:xfrm>
            <a:off x="1133956" y="5067115"/>
            <a:ext cx="1893455" cy="351668"/>
          </a:xfrm>
          <a:prstGeom prst="roundRect">
            <a:avLst/>
          </a:prstGeom>
          <a:noFill/>
          <a:ln w="19050" cap="flat">
            <a:solidFill>
              <a:srgbClr val="FF0000"/>
            </a:solidFill>
            <a:prstDash val="solid"/>
            <a:round/>
          </a:ln>
        </p:spPr>
        <p:txBody>
          <a:bodyPr vert="horz" wrap="square" lIns="91440" tIns="45720" rIns="91440" bIns="45720" numCol="1" rtlCol="0" anchor="t" anchorCtr="0" compatLnSpc="1"/>
          <a:lstStyle/>
          <a:p>
            <a:pPr algn="ctr"/>
            <a:endParaRPr lang="zh-CN" altLang="en-US">
              <a:latin typeface="Arial" panose="020B0604020202020204" pitchFamily="34" charset="0"/>
              <a:ea typeface="黑体" panose="02010609060101010101" pitchFamily="49" charset="-122"/>
            </a:endParaRPr>
          </a:p>
        </p:txBody>
      </p:sp>
      <p:sp>
        <p:nvSpPr>
          <p:cNvPr id="23" name="圆角矩形 22"/>
          <p:cNvSpPr/>
          <p:nvPr/>
        </p:nvSpPr>
        <p:spPr bwMode="auto">
          <a:xfrm>
            <a:off x="1119239" y="5702023"/>
            <a:ext cx="1893455" cy="351668"/>
          </a:xfrm>
          <a:prstGeom prst="roundRect">
            <a:avLst/>
          </a:prstGeom>
          <a:noFill/>
          <a:ln w="19050" cap="flat">
            <a:solidFill>
              <a:srgbClr val="FF0000"/>
            </a:solidFill>
            <a:prstDash val="solid"/>
            <a:round/>
          </a:ln>
        </p:spPr>
        <p:txBody>
          <a:bodyPr vert="horz" wrap="square" lIns="91440" tIns="45720" rIns="91440" bIns="45720" numCol="1" rtlCol="0" anchor="t" anchorCtr="0" compatLnSpc="1"/>
          <a:lstStyle/>
          <a:p>
            <a:pPr algn="ctr"/>
            <a:endParaRPr lang="zh-CN" altLang="en-US">
              <a:latin typeface="Arial" panose="020B0604020202020204" pitchFamily="34" charset="0"/>
              <a:ea typeface="黑体" panose="02010609060101010101" pitchFamily="49" charset="-122"/>
            </a:endParaRPr>
          </a:p>
        </p:txBody>
      </p:sp>
      <p:cxnSp>
        <p:nvCxnSpPr>
          <p:cNvPr id="24" name="直接箭头连接符 23"/>
          <p:cNvCxnSpPr>
            <a:stCxn id="16" idx="3"/>
            <a:endCxn id="33" idx="1"/>
          </p:cNvCxnSpPr>
          <p:nvPr/>
        </p:nvCxnSpPr>
        <p:spPr>
          <a:xfrm>
            <a:off x="3012694" y="2190575"/>
            <a:ext cx="1365472" cy="5438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9" idx="3"/>
            <a:endCxn id="33" idx="1"/>
          </p:cNvCxnSpPr>
          <p:nvPr/>
        </p:nvCxnSpPr>
        <p:spPr>
          <a:xfrm flipV="1">
            <a:off x="2364510" y="2734451"/>
            <a:ext cx="2013656" cy="2092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0" idx="3"/>
            <a:endCxn id="33" idx="1"/>
          </p:cNvCxnSpPr>
          <p:nvPr/>
        </p:nvCxnSpPr>
        <p:spPr>
          <a:xfrm flipV="1">
            <a:off x="2364510" y="2734451"/>
            <a:ext cx="2013656" cy="79676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378166" y="2303564"/>
            <a:ext cx="2691938" cy="861774"/>
          </a:xfrm>
          <a:prstGeom prst="rect">
            <a:avLst/>
          </a:prstGeom>
          <a:noFill/>
        </p:spPr>
        <p:txBody>
          <a:bodyPr wrap="square" rtlCol="0">
            <a:spAutoFit/>
          </a:bodyPr>
          <a:lstStyle/>
          <a:p>
            <a:pPr algn="just">
              <a:lnSpc>
                <a:spcPts val="2000"/>
              </a:lnSpc>
            </a:pPr>
            <a:r>
              <a:rPr lang="en-US" altLang="zh-CN" sz="1400" dirty="0">
                <a:latin typeface="Helvetica" panose="020B0604020202020204" pitchFamily="34" charset="0"/>
                <a:ea typeface="黑体" panose="02010609060101010101" pitchFamily="49" charset="-122"/>
              </a:rPr>
              <a:t>iOS</a:t>
            </a:r>
            <a:r>
              <a:rPr lang="zh-CN" altLang="en-US" sz="1400" dirty="0">
                <a:latin typeface="Helvetica" panose="020B0604020202020204" pitchFamily="34" charset="0"/>
                <a:ea typeface="黑体" panose="02010609060101010101" pitchFamily="49" charset="-122"/>
              </a:rPr>
              <a:t>系统产生的</a:t>
            </a:r>
            <a:r>
              <a:rPr lang="en-US" altLang="zh-CN" sz="1400" dirty="0">
                <a:latin typeface="Helvetica" panose="020B0604020202020204" pitchFamily="34" charset="0"/>
                <a:ea typeface="黑体" panose="02010609060101010101" pitchFamily="49" charset="-122"/>
              </a:rPr>
              <a:t>Client Hello</a:t>
            </a:r>
            <a:r>
              <a:rPr lang="zh-CN" altLang="en-US" sz="1400" dirty="0">
                <a:latin typeface="Helvetica" panose="020B0604020202020204" pitchFamily="34" charset="0"/>
                <a:ea typeface="黑体" panose="02010609060101010101" pitchFamily="49" charset="-122"/>
              </a:rPr>
              <a:t>握手报文中存在高频的大小值交错序列片段。</a:t>
            </a:r>
          </a:p>
        </p:txBody>
      </p:sp>
      <p:cxnSp>
        <p:nvCxnSpPr>
          <p:cNvPr id="34" name="直接箭头连接符 33"/>
          <p:cNvCxnSpPr>
            <a:stCxn id="13" idx="3"/>
            <a:endCxn id="53" idx="1"/>
          </p:cNvCxnSpPr>
          <p:nvPr/>
        </p:nvCxnSpPr>
        <p:spPr>
          <a:xfrm flipV="1">
            <a:off x="3027411" y="4248183"/>
            <a:ext cx="1348627" cy="3436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2" idx="3"/>
            <a:endCxn id="53" idx="1"/>
          </p:cNvCxnSpPr>
          <p:nvPr/>
        </p:nvCxnSpPr>
        <p:spPr>
          <a:xfrm flipV="1">
            <a:off x="3027411" y="4248183"/>
            <a:ext cx="1348627" cy="9947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3" idx="3"/>
            <a:endCxn id="53" idx="1"/>
          </p:cNvCxnSpPr>
          <p:nvPr/>
        </p:nvCxnSpPr>
        <p:spPr>
          <a:xfrm flipV="1">
            <a:off x="3012694" y="4248183"/>
            <a:ext cx="1363344" cy="16296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4376038" y="3817296"/>
            <a:ext cx="2691938" cy="861774"/>
          </a:xfrm>
          <a:prstGeom prst="rect">
            <a:avLst/>
          </a:prstGeom>
          <a:noFill/>
        </p:spPr>
        <p:txBody>
          <a:bodyPr wrap="square" rtlCol="0">
            <a:spAutoFit/>
          </a:bodyPr>
          <a:lstStyle/>
          <a:p>
            <a:pPr algn="just">
              <a:lnSpc>
                <a:spcPts val="2000"/>
              </a:lnSpc>
            </a:pPr>
            <a:r>
              <a:rPr lang="en-US" altLang="zh-CN" sz="1400" dirty="0">
                <a:latin typeface="Helvetica" panose="020B0604020202020204" pitchFamily="34" charset="0"/>
                <a:ea typeface="黑体" panose="02010609060101010101" pitchFamily="49" charset="-122"/>
              </a:rPr>
              <a:t>Linux</a:t>
            </a:r>
            <a:r>
              <a:rPr lang="zh-CN" altLang="en-US" sz="1400" dirty="0">
                <a:latin typeface="Helvetica" panose="020B0604020202020204" pitchFamily="34" charset="0"/>
                <a:ea typeface="黑体" panose="02010609060101010101" pitchFamily="49" charset="-122"/>
              </a:rPr>
              <a:t>系统产生的</a:t>
            </a:r>
            <a:r>
              <a:rPr lang="en-US" altLang="zh-CN" sz="1400" dirty="0">
                <a:latin typeface="Helvetica" panose="020B0604020202020204" pitchFamily="34" charset="0"/>
                <a:ea typeface="黑体" panose="02010609060101010101" pitchFamily="49" charset="-122"/>
              </a:rPr>
              <a:t>Client Hello</a:t>
            </a:r>
            <a:r>
              <a:rPr lang="zh-CN" altLang="en-US" sz="1400" dirty="0">
                <a:latin typeface="Helvetica" panose="020B0604020202020204" pitchFamily="34" charset="0"/>
                <a:ea typeface="黑体" panose="02010609060101010101" pitchFamily="49" charset="-122"/>
              </a:rPr>
              <a:t>握手报文中的主要信息存在于报文中部。</a:t>
            </a:r>
          </a:p>
        </p:txBody>
      </p:sp>
      <p:cxnSp>
        <p:nvCxnSpPr>
          <p:cNvPr id="58" name="直接箭头连接符 57"/>
          <p:cNvCxnSpPr>
            <a:endCxn id="67" idx="1"/>
          </p:cNvCxnSpPr>
          <p:nvPr/>
        </p:nvCxnSpPr>
        <p:spPr>
          <a:xfrm>
            <a:off x="2547809" y="4885068"/>
            <a:ext cx="1828229" cy="1108043"/>
          </a:xfrm>
          <a:prstGeom prst="straightConnector1">
            <a:avLst/>
          </a:prstGeom>
          <a:ln w="19050">
            <a:solidFill>
              <a:srgbClr val="0070C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endCxn id="67" idx="1"/>
          </p:cNvCxnSpPr>
          <p:nvPr/>
        </p:nvCxnSpPr>
        <p:spPr>
          <a:xfrm>
            <a:off x="2727227" y="5509744"/>
            <a:ext cx="1648811" cy="483367"/>
          </a:xfrm>
          <a:prstGeom prst="straightConnector1">
            <a:avLst/>
          </a:prstGeom>
          <a:ln w="19050">
            <a:solidFill>
              <a:srgbClr val="0070C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endCxn id="67" idx="1"/>
          </p:cNvCxnSpPr>
          <p:nvPr/>
        </p:nvCxnSpPr>
        <p:spPr>
          <a:xfrm flipV="1">
            <a:off x="2949299" y="5993111"/>
            <a:ext cx="1426739" cy="115142"/>
          </a:xfrm>
          <a:prstGeom prst="straightConnector1">
            <a:avLst/>
          </a:prstGeom>
          <a:ln w="19050">
            <a:solidFill>
              <a:srgbClr val="0070C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2" name="矩形 61"/>
          <p:cNvSpPr/>
          <p:nvPr/>
        </p:nvSpPr>
        <p:spPr bwMode="auto">
          <a:xfrm>
            <a:off x="2481345" y="4811457"/>
            <a:ext cx="91932" cy="105256"/>
          </a:xfrm>
          <a:prstGeom prst="rect">
            <a:avLst/>
          </a:prstGeom>
          <a:noFill/>
          <a:ln w="19050" cap="flat">
            <a:solidFill>
              <a:srgbClr val="0070C0"/>
            </a:solidFill>
            <a:prstDash val="solid"/>
            <a:round/>
          </a:ln>
        </p:spPr>
        <p:txBody>
          <a:bodyPr vert="horz" wrap="square" lIns="91440" tIns="45720" rIns="91440" bIns="45720" numCol="1" rtlCol="0" anchor="t" anchorCtr="0" compatLnSpc="1"/>
          <a:lstStyle/>
          <a:p>
            <a:pPr algn="ctr"/>
            <a:endParaRPr lang="zh-CN" altLang="en-US">
              <a:latin typeface="Arial" panose="020B0604020202020204" pitchFamily="34" charset="0"/>
              <a:ea typeface="黑体" panose="02010609060101010101" pitchFamily="49" charset="-122"/>
            </a:endParaRPr>
          </a:p>
        </p:txBody>
      </p:sp>
      <p:sp>
        <p:nvSpPr>
          <p:cNvPr id="63" name="矩形 62"/>
          <p:cNvSpPr/>
          <p:nvPr/>
        </p:nvSpPr>
        <p:spPr bwMode="auto">
          <a:xfrm>
            <a:off x="2660763" y="5450070"/>
            <a:ext cx="91932" cy="91568"/>
          </a:xfrm>
          <a:prstGeom prst="rect">
            <a:avLst/>
          </a:prstGeom>
          <a:noFill/>
          <a:ln w="19050" cap="flat">
            <a:solidFill>
              <a:srgbClr val="0070C0"/>
            </a:solidFill>
            <a:prstDash val="solid"/>
            <a:round/>
          </a:ln>
        </p:spPr>
        <p:txBody>
          <a:bodyPr vert="horz" wrap="square" lIns="91440" tIns="45720" rIns="91440" bIns="45720" numCol="1" rtlCol="0" anchor="t" anchorCtr="0" compatLnSpc="1"/>
          <a:lstStyle/>
          <a:p>
            <a:pPr algn="ctr"/>
            <a:endParaRPr lang="zh-CN" altLang="en-US">
              <a:latin typeface="Arial" panose="020B0604020202020204" pitchFamily="34" charset="0"/>
              <a:ea typeface="黑体" panose="02010609060101010101" pitchFamily="49" charset="-122"/>
            </a:endParaRPr>
          </a:p>
        </p:txBody>
      </p:sp>
      <p:sp>
        <p:nvSpPr>
          <p:cNvPr id="64" name="矩形 63"/>
          <p:cNvSpPr/>
          <p:nvPr/>
        </p:nvSpPr>
        <p:spPr bwMode="auto">
          <a:xfrm>
            <a:off x="2885789" y="6053692"/>
            <a:ext cx="88978" cy="83429"/>
          </a:xfrm>
          <a:prstGeom prst="rect">
            <a:avLst/>
          </a:prstGeom>
          <a:noFill/>
          <a:ln w="19050" cap="flat">
            <a:solidFill>
              <a:srgbClr val="0070C0"/>
            </a:solidFill>
            <a:prstDash val="solid"/>
            <a:round/>
          </a:ln>
        </p:spPr>
        <p:txBody>
          <a:bodyPr vert="horz" wrap="square" lIns="91440" tIns="45720" rIns="91440" bIns="45720" numCol="1" rtlCol="0" anchor="t" anchorCtr="0" compatLnSpc="1"/>
          <a:lstStyle/>
          <a:p>
            <a:pPr algn="ctr"/>
            <a:endParaRPr lang="zh-CN" altLang="en-US">
              <a:latin typeface="Arial" panose="020B0604020202020204" pitchFamily="34" charset="0"/>
              <a:ea typeface="黑体" panose="02010609060101010101" pitchFamily="49" charset="-122"/>
            </a:endParaRPr>
          </a:p>
        </p:txBody>
      </p:sp>
      <p:sp>
        <p:nvSpPr>
          <p:cNvPr id="67" name="文本框 66"/>
          <p:cNvSpPr txBox="1"/>
          <p:nvPr/>
        </p:nvSpPr>
        <p:spPr>
          <a:xfrm>
            <a:off x="4376038" y="5562224"/>
            <a:ext cx="2693754" cy="861774"/>
          </a:xfrm>
          <a:prstGeom prst="rect">
            <a:avLst/>
          </a:prstGeom>
          <a:noFill/>
        </p:spPr>
        <p:txBody>
          <a:bodyPr wrap="square" rtlCol="0">
            <a:spAutoFit/>
          </a:bodyPr>
          <a:lstStyle/>
          <a:p>
            <a:pPr algn="just">
              <a:lnSpc>
                <a:spcPts val="2000"/>
              </a:lnSpc>
            </a:pPr>
            <a:r>
              <a:rPr lang="zh-CN" altLang="en-US" sz="1400" dirty="0">
                <a:latin typeface="Helvetica" panose="020B0604020202020204" pitchFamily="34" charset="0"/>
                <a:ea typeface="黑体" panose="02010609060101010101" pitchFamily="49" charset="-122"/>
              </a:rPr>
              <a:t>最后一个“可见”扩展总是</a:t>
            </a:r>
            <a:r>
              <a:rPr lang="en-US" altLang="zh-CN" sz="1400" dirty="0">
                <a:latin typeface="Helvetica" panose="020B0604020202020204" pitchFamily="34" charset="0"/>
                <a:ea typeface="黑体" panose="02010609060101010101" pitchFamily="49" charset="-122"/>
              </a:rPr>
              <a:t>Renegotiation Info</a:t>
            </a:r>
            <a:r>
              <a:rPr lang="zh-CN" altLang="en-US" sz="1400" dirty="0">
                <a:latin typeface="Helvetica" panose="020B0604020202020204" pitchFamily="34" charset="0"/>
                <a:ea typeface="黑体" panose="02010609060101010101" pitchFamily="49" charset="-122"/>
              </a:rPr>
              <a:t>扩展，类型代码是</a:t>
            </a:r>
            <a:r>
              <a:rPr lang="en-US" altLang="zh-CN" sz="1400" dirty="0">
                <a:latin typeface="Helvetica" panose="020B0604020202020204" pitchFamily="34" charset="0"/>
                <a:ea typeface="黑体" panose="02010609060101010101" pitchFamily="49" charset="-122"/>
              </a:rPr>
              <a:t>0xff01</a:t>
            </a:r>
            <a:r>
              <a:rPr lang="zh-CN" altLang="en-US" sz="1400" dirty="0">
                <a:latin typeface="Helvetica" panose="020B0604020202020204" pitchFamily="34" charset="0"/>
                <a:ea typeface="黑体" panose="02010609060101010101" pitchFamily="49" charset="-122"/>
              </a:rPr>
              <a:t>。</a:t>
            </a:r>
          </a:p>
        </p:txBody>
      </p:sp>
      <p:sp>
        <p:nvSpPr>
          <p:cNvPr id="30" name="文本框 29"/>
          <p:cNvSpPr txBox="1"/>
          <p:nvPr/>
        </p:nvSpPr>
        <p:spPr>
          <a:xfrm>
            <a:off x="206924" y="908462"/>
            <a:ext cx="8556595" cy="369332"/>
          </a:xfrm>
          <a:prstGeom prst="rect">
            <a:avLst/>
          </a:prstGeom>
          <a:noFill/>
        </p:spPr>
        <p:txBody>
          <a:bodyPr wrap="square" rtlCol="0">
            <a:spAutoFit/>
          </a:bodyPr>
          <a:lstStyle/>
          <a:p>
            <a:r>
              <a:rPr lang="zh-CN" altLang="en-US" dirty="0"/>
              <a:t>研究内容二：基于加密流原始载荷的主机属性发现</a:t>
            </a:r>
          </a:p>
        </p:txBody>
      </p:sp>
      <p:sp>
        <p:nvSpPr>
          <p:cNvPr id="31" name="文本框 30"/>
          <p:cNvSpPr txBox="1"/>
          <p:nvPr/>
        </p:nvSpPr>
        <p:spPr>
          <a:xfrm>
            <a:off x="206924" y="1195686"/>
            <a:ext cx="5190836" cy="338554"/>
          </a:xfrm>
          <a:prstGeom prst="rect">
            <a:avLst/>
          </a:prstGeom>
          <a:noFill/>
        </p:spPr>
        <p:txBody>
          <a:bodyPr wrap="square" rtlCol="0">
            <a:spAutoFit/>
          </a:bodyPr>
          <a:lstStyle/>
          <a:p>
            <a:pPr marL="285750" indent="-285750">
              <a:buFont typeface="Wingdings" panose="05000000000000000000" pitchFamily="2" charset="2"/>
              <a:buChar char="p"/>
            </a:pPr>
            <a:r>
              <a:rPr lang="zh-CN" altLang="en-US" sz="1600" dirty="0">
                <a:solidFill>
                  <a:srgbClr val="C00000"/>
                </a:solidFill>
              </a:rPr>
              <a:t>原始流量可视化分析</a:t>
            </a:r>
          </a:p>
        </p:txBody>
      </p:sp>
    </p:spTree>
    <p:extLst>
      <p:ext uri="{BB962C8B-B14F-4D97-AF65-F5344CB8AC3E}">
        <p14:creationId xmlns:p14="http://schemas.microsoft.com/office/powerpoint/2010/main" val="347110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bldP spid="22" grpId="0" animBg="1"/>
      <p:bldP spid="23" grpId="0" animBg="1"/>
      <p:bldP spid="53" grpId="0"/>
      <p:bldP spid="62" grpId="0" animBg="1"/>
      <p:bldP spid="63" grpId="0" animBg="1"/>
      <p:bldP spid="64" grpId="0" animBg="1"/>
      <p:bldP spid="6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208599" y="1550736"/>
            <a:ext cx="6696625" cy="2240521"/>
            <a:chOff x="1208599" y="1550736"/>
            <a:chExt cx="6696625" cy="2240521"/>
          </a:xfrm>
        </p:grpSpPr>
        <p:pic>
          <p:nvPicPr>
            <p:cNvPr id="37" name="图片 36">
              <a:extLst>
                <a:ext uri="{FF2B5EF4-FFF2-40B4-BE49-F238E27FC236}">
                  <a16:creationId xmlns:a16="http://schemas.microsoft.com/office/drawing/2014/main" id="{5E3ABC74-977E-41FC-B95F-D03462740A2F}"/>
                </a:ext>
              </a:extLst>
            </p:cNvPr>
            <p:cNvPicPr>
              <a:picLocks noChangeAspect="1"/>
            </p:cNvPicPr>
            <p:nvPr/>
          </p:nvPicPr>
          <p:blipFill>
            <a:blip r:embed="rId3"/>
            <a:stretch>
              <a:fillRect/>
            </a:stretch>
          </p:blipFill>
          <p:spPr>
            <a:xfrm>
              <a:off x="1208599" y="1550736"/>
              <a:ext cx="6696625" cy="2240521"/>
            </a:xfrm>
            <a:prstGeom prst="rect">
              <a:avLst/>
            </a:prstGeom>
          </p:spPr>
        </p:pic>
        <p:sp>
          <p:nvSpPr>
            <p:cNvPr id="12" name="矩形 11"/>
            <p:cNvSpPr/>
            <p:nvPr/>
          </p:nvSpPr>
          <p:spPr bwMode="auto">
            <a:xfrm>
              <a:off x="2191818" y="3203361"/>
              <a:ext cx="5637090" cy="577602"/>
            </a:xfrm>
            <a:prstGeom prst="rect">
              <a:avLst/>
            </a:prstGeom>
            <a:solidFill>
              <a:schemeClr val="bg1"/>
            </a:solidFill>
            <a:ln w="0" cap="flat">
              <a:noFill/>
              <a:prstDash val="solid"/>
              <a:round/>
            </a:ln>
          </p:spPr>
          <p:txBody>
            <a:bodyPr vert="horz" wrap="square" lIns="91440" tIns="45720" rIns="91440" bIns="45720" numCol="1" rtlCol="0" anchor="t" anchorCtr="0" compatLnSpc="1"/>
            <a:lstStyle/>
            <a:p>
              <a:endParaRPr lang="zh-CN" altLang="en-US" sz="700" dirty="0">
                <a:solidFill>
                  <a:srgbClr val="2C7FB3"/>
                </a:solidFill>
              </a:endParaRPr>
            </a:p>
          </p:txBody>
        </p:sp>
      </p:grpSp>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已完成内容和取得的阶段性成果</a:t>
            </a:r>
          </a:p>
        </p:txBody>
      </p:sp>
      <p:sp>
        <p:nvSpPr>
          <p:cNvPr id="30" name="文本框 29"/>
          <p:cNvSpPr txBox="1"/>
          <p:nvPr/>
        </p:nvSpPr>
        <p:spPr>
          <a:xfrm>
            <a:off x="206924" y="908462"/>
            <a:ext cx="8556595" cy="369332"/>
          </a:xfrm>
          <a:prstGeom prst="rect">
            <a:avLst/>
          </a:prstGeom>
          <a:noFill/>
        </p:spPr>
        <p:txBody>
          <a:bodyPr wrap="square" rtlCol="0">
            <a:spAutoFit/>
          </a:bodyPr>
          <a:lstStyle/>
          <a:p>
            <a:r>
              <a:rPr lang="zh-CN" altLang="en-US" dirty="0"/>
              <a:t>研究内容二：基于加密流原始载荷的主机属性发现</a:t>
            </a:r>
          </a:p>
        </p:txBody>
      </p:sp>
      <p:sp>
        <p:nvSpPr>
          <p:cNvPr id="3" name="文本框 2"/>
          <p:cNvSpPr txBox="1"/>
          <p:nvPr/>
        </p:nvSpPr>
        <p:spPr>
          <a:xfrm>
            <a:off x="542419" y="4047703"/>
            <a:ext cx="7878153" cy="2464777"/>
          </a:xfrm>
          <a:prstGeom prst="rect">
            <a:avLst/>
          </a:prstGeom>
          <a:noFill/>
        </p:spPr>
        <p:txBody>
          <a:bodyPr wrap="square" rtlCol="0">
            <a:spAutoFit/>
          </a:bodyPr>
          <a:lstStyle/>
          <a:p>
            <a:pPr>
              <a:lnSpc>
                <a:spcPts val="2500"/>
              </a:lnSpc>
            </a:pPr>
            <a:r>
              <a:rPr lang="zh-CN" altLang="en-US" sz="1600" dirty="0"/>
              <a:t>模型特点：</a:t>
            </a:r>
            <a:endParaRPr lang="en-US" altLang="zh-CN" sz="1600" dirty="0"/>
          </a:p>
          <a:p>
            <a:pPr>
              <a:lnSpc>
                <a:spcPts val="2500"/>
              </a:lnSpc>
              <a:spcAft>
                <a:spcPts val="500"/>
              </a:spcAft>
            </a:pPr>
            <a:r>
              <a:rPr lang="zh-CN" altLang="en-US" sz="1400" dirty="0"/>
              <a:t>卷积神经网络的</a:t>
            </a:r>
            <a:r>
              <a:rPr lang="zh-CN" altLang="en-US" sz="1400" dirty="0">
                <a:solidFill>
                  <a:srgbClr val="C00000"/>
                </a:solidFill>
              </a:rPr>
              <a:t>局部连接</a:t>
            </a:r>
            <a:r>
              <a:rPr lang="zh-CN" altLang="en-US" sz="1400" dirty="0"/>
              <a:t>、</a:t>
            </a:r>
            <a:r>
              <a:rPr lang="zh-CN" altLang="en-US" sz="1400" dirty="0">
                <a:solidFill>
                  <a:srgbClr val="C00000"/>
                </a:solidFill>
              </a:rPr>
              <a:t>权重共享</a:t>
            </a:r>
            <a:r>
              <a:rPr lang="zh-CN" altLang="en-US" sz="1400" dirty="0"/>
              <a:t>和</a:t>
            </a:r>
            <a:r>
              <a:rPr lang="zh-CN" altLang="en-US" sz="1400" dirty="0">
                <a:solidFill>
                  <a:srgbClr val="C00000"/>
                </a:solidFill>
              </a:rPr>
              <a:t>汇聚</a:t>
            </a:r>
            <a:r>
              <a:rPr lang="zh-CN" altLang="en-US" sz="1400" dirty="0"/>
              <a:t>特性极大地减少了参数数量，加快了学习效率，减少了过拟合现象。</a:t>
            </a:r>
            <a:endParaRPr lang="en-US" altLang="zh-CN" sz="1400" dirty="0"/>
          </a:p>
          <a:p>
            <a:pPr marL="285750" indent="-285750">
              <a:lnSpc>
                <a:spcPts val="2500"/>
              </a:lnSpc>
              <a:buFont typeface="Wingdings" panose="05000000000000000000" pitchFamily="2" charset="2"/>
              <a:buChar char="Ø"/>
            </a:pPr>
            <a:r>
              <a:rPr lang="zh-CN" altLang="en-US" sz="1400" dirty="0"/>
              <a:t>局部连接：假设在流量空间里，局部字节间的联系更为紧密，因此低层的神经元只需对局部信息进行感知，然后在更高层利用全连接网络进行汇总得到全局信息。</a:t>
            </a:r>
            <a:endParaRPr lang="en-US" altLang="zh-CN" sz="1400" dirty="0"/>
          </a:p>
          <a:p>
            <a:pPr marL="285750" indent="-285750">
              <a:lnSpc>
                <a:spcPts val="2500"/>
              </a:lnSpc>
              <a:buFont typeface="Wingdings" panose="05000000000000000000" pitchFamily="2" charset="2"/>
              <a:buChar char="Ø"/>
            </a:pPr>
            <a:r>
              <a:rPr lang="zh-CN" altLang="en-US" sz="1400" dirty="0"/>
              <a:t>权重共享：同一个卷积核在对整个输入进行卷积时，其权值是不变的。</a:t>
            </a:r>
            <a:endParaRPr lang="en-US" altLang="zh-CN" sz="1400" dirty="0"/>
          </a:p>
          <a:p>
            <a:pPr marL="285750" indent="-285750">
              <a:lnSpc>
                <a:spcPts val="2500"/>
              </a:lnSpc>
              <a:buFont typeface="Wingdings" panose="05000000000000000000" pitchFamily="2" charset="2"/>
              <a:buChar char="Ø"/>
            </a:pPr>
            <a:r>
              <a:rPr lang="zh-CN" altLang="en-US" sz="1400" dirty="0"/>
              <a:t>汇聚层：进行特征选择，降低特征数量，并从而减少参数数量。</a:t>
            </a:r>
            <a:endParaRPr lang="en-US" altLang="zh-CN" sz="1400" dirty="0"/>
          </a:p>
        </p:txBody>
      </p:sp>
      <p:sp>
        <p:nvSpPr>
          <p:cNvPr id="7" name="文本框 6"/>
          <p:cNvSpPr txBox="1"/>
          <p:nvPr/>
        </p:nvSpPr>
        <p:spPr>
          <a:xfrm>
            <a:off x="206924" y="1195686"/>
            <a:ext cx="5190836" cy="338554"/>
          </a:xfrm>
          <a:prstGeom prst="rect">
            <a:avLst/>
          </a:prstGeom>
          <a:noFill/>
        </p:spPr>
        <p:txBody>
          <a:bodyPr wrap="square" rtlCol="0">
            <a:spAutoFit/>
          </a:bodyPr>
          <a:lstStyle/>
          <a:p>
            <a:pPr marL="285750" indent="-285750">
              <a:buFont typeface="Wingdings" panose="05000000000000000000" pitchFamily="2" charset="2"/>
              <a:buChar char="p"/>
            </a:pPr>
            <a:r>
              <a:rPr lang="en-US" altLang="zh-CN" sz="1600" dirty="0">
                <a:solidFill>
                  <a:srgbClr val="C00000"/>
                </a:solidFill>
              </a:rPr>
              <a:t>CNN</a:t>
            </a:r>
            <a:r>
              <a:rPr lang="zh-CN" altLang="en-US" sz="1600" dirty="0">
                <a:solidFill>
                  <a:srgbClr val="C00000"/>
                </a:solidFill>
              </a:rPr>
              <a:t>模型</a:t>
            </a:r>
          </a:p>
        </p:txBody>
      </p:sp>
      <p:sp>
        <p:nvSpPr>
          <p:cNvPr id="8" name="文本框 7"/>
          <p:cNvSpPr txBox="1"/>
          <p:nvPr/>
        </p:nvSpPr>
        <p:spPr>
          <a:xfrm>
            <a:off x="3345422" y="3780963"/>
            <a:ext cx="2272145" cy="276999"/>
          </a:xfrm>
          <a:prstGeom prst="rect">
            <a:avLst/>
          </a:prstGeom>
          <a:solidFill>
            <a:srgbClr val="FFFEFF"/>
          </a:solidFill>
        </p:spPr>
        <p:txBody>
          <a:bodyPr wrap="square" rtlCol="0">
            <a:spAutoFit/>
          </a:bodyPr>
          <a:lstStyle/>
          <a:p>
            <a:pPr algn="ctr"/>
            <a:r>
              <a:rPr lang="zh-CN" altLang="en-US" sz="1200" dirty="0">
                <a:ea typeface="黑体" panose="02010609060101010101" pitchFamily="49" charset="-122"/>
              </a:rPr>
              <a:t>典型</a:t>
            </a:r>
            <a:r>
              <a:rPr lang="en-US" altLang="zh-CN" sz="1200" dirty="0">
                <a:ea typeface="黑体" panose="02010609060101010101" pitchFamily="49" charset="-122"/>
              </a:rPr>
              <a:t>CNN</a:t>
            </a:r>
            <a:r>
              <a:rPr lang="zh-CN" altLang="en-US" sz="1200" dirty="0">
                <a:ea typeface="黑体" panose="02010609060101010101" pitchFamily="49" charset="-122"/>
              </a:rPr>
              <a:t>模型展示图</a:t>
            </a:r>
            <a:endParaRPr lang="zh-CN" altLang="en-US" sz="1200" dirty="0">
              <a:latin typeface="Arial" panose="020B0604020202020204" pitchFamily="34" charset="0"/>
              <a:ea typeface="黑体" panose="02010609060101010101" pitchFamily="49" charset="-122"/>
            </a:endParaRPr>
          </a:p>
        </p:txBody>
      </p:sp>
      <p:sp>
        <p:nvSpPr>
          <p:cNvPr id="4" name="文本框 3"/>
          <p:cNvSpPr txBox="1"/>
          <p:nvPr/>
        </p:nvSpPr>
        <p:spPr>
          <a:xfrm>
            <a:off x="3532370" y="3592309"/>
            <a:ext cx="1177943" cy="215444"/>
          </a:xfrm>
          <a:prstGeom prst="rect">
            <a:avLst/>
          </a:prstGeom>
          <a:solidFill>
            <a:schemeClr val="bg1"/>
          </a:solidFill>
        </p:spPr>
        <p:txBody>
          <a:bodyPr wrap="square" rtlCol="0">
            <a:spAutoFit/>
          </a:bodyPr>
          <a:lstStyle/>
          <a:p>
            <a:pPr algn="ctr"/>
            <a:r>
              <a:rPr lang="zh-CN" altLang="en-US" sz="800" dirty="0">
                <a:solidFill>
                  <a:srgbClr val="FFFFFF"/>
                </a:solidFill>
              </a:rPr>
              <a:t>特征图学习</a:t>
            </a:r>
          </a:p>
        </p:txBody>
      </p:sp>
      <p:sp>
        <p:nvSpPr>
          <p:cNvPr id="5" name="矩形 4"/>
          <p:cNvSpPr/>
          <p:nvPr/>
        </p:nvSpPr>
        <p:spPr bwMode="auto">
          <a:xfrm>
            <a:off x="1736331" y="3203361"/>
            <a:ext cx="364733" cy="164387"/>
          </a:xfrm>
          <a:prstGeom prst="rect">
            <a:avLst/>
          </a:prstGeom>
          <a:solidFill>
            <a:schemeClr val="bg1"/>
          </a:solidFill>
          <a:ln w="0" cap="flat">
            <a:noFill/>
            <a:prstDash val="solid"/>
            <a:round/>
          </a:ln>
        </p:spPr>
        <p:txBody>
          <a:bodyPr vert="horz" wrap="square" lIns="91440" tIns="45720" rIns="91440" bIns="45720" numCol="1" rtlCol="0" anchor="t" anchorCtr="0" compatLnSpc="1"/>
          <a:lstStyle/>
          <a:p>
            <a:endParaRPr lang="zh-CN" altLang="en-US" sz="700" dirty="0">
              <a:solidFill>
                <a:srgbClr val="2C7FB3"/>
              </a:solidFill>
            </a:endParaRPr>
          </a:p>
        </p:txBody>
      </p:sp>
      <p:sp>
        <p:nvSpPr>
          <p:cNvPr id="9" name="文本框 8"/>
          <p:cNvSpPr txBox="1"/>
          <p:nvPr/>
        </p:nvSpPr>
        <p:spPr>
          <a:xfrm>
            <a:off x="1700371" y="3470126"/>
            <a:ext cx="400693" cy="215444"/>
          </a:xfrm>
          <a:prstGeom prst="rect">
            <a:avLst/>
          </a:prstGeom>
          <a:solidFill>
            <a:schemeClr val="bg1"/>
          </a:solidFill>
        </p:spPr>
        <p:txBody>
          <a:bodyPr wrap="square" rtlCol="0">
            <a:spAutoFit/>
          </a:bodyPr>
          <a:lstStyle/>
          <a:p>
            <a:pPr algn="ctr"/>
            <a:r>
              <a:rPr lang="zh-CN" altLang="en-US" sz="800" dirty="0">
                <a:solidFill>
                  <a:srgbClr val="207380"/>
                </a:solidFill>
              </a:rPr>
              <a:t>输入</a:t>
            </a:r>
          </a:p>
        </p:txBody>
      </p:sp>
      <p:sp>
        <p:nvSpPr>
          <p:cNvPr id="17" name="文本框 16"/>
          <p:cNvSpPr txBox="1"/>
          <p:nvPr/>
        </p:nvSpPr>
        <p:spPr>
          <a:xfrm>
            <a:off x="2443314" y="3079143"/>
            <a:ext cx="568550" cy="215444"/>
          </a:xfrm>
          <a:prstGeom prst="rect">
            <a:avLst/>
          </a:prstGeom>
          <a:solidFill>
            <a:schemeClr val="bg1"/>
          </a:solidFill>
        </p:spPr>
        <p:txBody>
          <a:bodyPr wrap="square" rtlCol="0">
            <a:spAutoFit/>
          </a:bodyPr>
          <a:lstStyle/>
          <a:p>
            <a:pPr algn="ctr"/>
            <a:r>
              <a:rPr lang="zh-CN" altLang="en-US" sz="800" dirty="0">
                <a:solidFill>
                  <a:srgbClr val="207380"/>
                </a:solidFill>
              </a:rPr>
              <a:t>卷积层</a:t>
            </a:r>
          </a:p>
        </p:txBody>
      </p:sp>
      <p:sp>
        <p:nvSpPr>
          <p:cNvPr id="18" name="文本框 17"/>
          <p:cNvSpPr txBox="1"/>
          <p:nvPr/>
        </p:nvSpPr>
        <p:spPr>
          <a:xfrm>
            <a:off x="3427033" y="3080862"/>
            <a:ext cx="568550" cy="215444"/>
          </a:xfrm>
          <a:prstGeom prst="rect">
            <a:avLst/>
          </a:prstGeom>
          <a:solidFill>
            <a:schemeClr val="bg1"/>
          </a:solidFill>
        </p:spPr>
        <p:txBody>
          <a:bodyPr wrap="square" rtlCol="0">
            <a:spAutoFit/>
          </a:bodyPr>
          <a:lstStyle/>
          <a:p>
            <a:pPr algn="ctr"/>
            <a:r>
              <a:rPr lang="zh-CN" altLang="en-US" sz="800" dirty="0">
                <a:solidFill>
                  <a:srgbClr val="207380"/>
                </a:solidFill>
              </a:rPr>
              <a:t>池化层</a:t>
            </a:r>
          </a:p>
        </p:txBody>
      </p:sp>
      <p:sp>
        <p:nvSpPr>
          <p:cNvPr id="19" name="文本框 18"/>
          <p:cNvSpPr txBox="1"/>
          <p:nvPr/>
        </p:nvSpPr>
        <p:spPr>
          <a:xfrm>
            <a:off x="4946523" y="3082261"/>
            <a:ext cx="568550" cy="215444"/>
          </a:xfrm>
          <a:prstGeom prst="rect">
            <a:avLst/>
          </a:prstGeom>
          <a:solidFill>
            <a:schemeClr val="bg1"/>
          </a:solidFill>
        </p:spPr>
        <p:txBody>
          <a:bodyPr wrap="square" rtlCol="0">
            <a:spAutoFit/>
          </a:bodyPr>
          <a:lstStyle/>
          <a:p>
            <a:pPr algn="ctr"/>
            <a:r>
              <a:rPr lang="zh-CN" altLang="en-US" sz="800" dirty="0">
                <a:solidFill>
                  <a:srgbClr val="207380"/>
                </a:solidFill>
              </a:rPr>
              <a:t>池化层</a:t>
            </a:r>
          </a:p>
        </p:txBody>
      </p:sp>
      <p:sp>
        <p:nvSpPr>
          <p:cNvPr id="20" name="文本框 19"/>
          <p:cNvSpPr txBox="1"/>
          <p:nvPr/>
        </p:nvSpPr>
        <p:spPr>
          <a:xfrm>
            <a:off x="4197219" y="3079143"/>
            <a:ext cx="568550" cy="215444"/>
          </a:xfrm>
          <a:prstGeom prst="rect">
            <a:avLst/>
          </a:prstGeom>
          <a:solidFill>
            <a:schemeClr val="bg1"/>
          </a:solidFill>
        </p:spPr>
        <p:txBody>
          <a:bodyPr wrap="square" rtlCol="0">
            <a:spAutoFit/>
          </a:bodyPr>
          <a:lstStyle/>
          <a:p>
            <a:pPr algn="ctr"/>
            <a:r>
              <a:rPr lang="zh-CN" altLang="en-US" sz="800" dirty="0">
                <a:solidFill>
                  <a:srgbClr val="207380"/>
                </a:solidFill>
              </a:rPr>
              <a:t>卷积层</a:t>
            </a:r>
          </a:p>
        </p:txBody>
      </p:sp>
      <p:sp>
        <p:nvSpPr>
          <p:cNvPr id="15" name="左大括号 14"/>
          <p:cNvSpPr/>
          <p:nvPr/>
        </p:nvSpPr>
        <p:spPr>
          <a:xfrm rot="16200000">
            <a:off x="4129433" y="1518370"/>
            <a:ext cx="150630" cy="3736051"/>
          </a:xfrm>
          <a:prstGeom prst="leftBrace">
            <a:avLst>
              <a:gd name="adj1" fmla="val 39693"/>
              <a:gd name="adj2" fmla="val 50269"/>
            </a:avLst>
          </a:prstGeom>
          <a:ln>
            <a:solidFill>
              <a:srgbClr val="20738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207380"/>
              </a:solidFill>
            </a:endParaRPr>
          </a:p>
        </p:txBody>
      </p:sp>
      <p:sp>
        <p:nvSpPr>
          <p:cNvPr id="22" name="文本框 21"/>
          <p:cNvSpPr txBox="1"/>
          <p:nvPr/>
        </p:nvSpPr>
        <p:spPr>
          <a:xfrm>
            <a:off x="3821685" y="3470126"/>
            <a:ext cx="842438" cy="215444"/>
          </a:xfrm>
          <a:prstGeom prst="rect">
            <a:avLst/>
          </a:prstGeom>
          <a:solidFill>
            <a:schemeClr val="bg1"/>
          </a:solidFill>
        </p:spPr>
        <p:txBody>
          <a:bodyPr wrap="square" rtlCol="0">
            <a:spAutoFit/>
          </a:bodyPr>
          <a:lstStyle/>
          <a:p>
            <a:pPr algn="ctr"/>
            <a:r>
              <a:rPr lang="zh-CN" altLang="en-US" sz="800" dirty="0">
                <a:solidFill>
                  <a:srgbClr val="207380"/>
                </a:solidFill>
              </a:rPr>
              <a:t>提取特征图</a:t>
            </a:r>
          </a:p>
        </p:txBody>
      </p:sp>
      <p:sp>
        <p:nvSpPr>
          <p:cNvPr id="23" name="左大括号 22"/>
          <p:cNvSpPr/>
          <p:nvPr/>
        </p:nvSpPr>
        <p:spPr>
          <a:xfrm rot="16200000">
            <a:off x="6854480" y="2605689"/>
            <a:ext cx="147213" cy="1557999"/>
          </a:xfrm>
          <a:prstGeom prst="leftBrace">
            <a:avLst>
              <a:gd name="adj1" fmla="val 39693"/>
              <a:gd name="adj2" fmla="val 50269"/>
            </a:avLst>
          </a:prstGeom>
          <a:ln>
            <a:solidFill>
              <a:srgbClr val="20738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207380"/>
              </a:solidFill>
            </a:endParaRPr>
          </a:p>
        </p:txBody>
      </p:sp>
      <p:sp>
        <p:nvSpPr>
          <p:cNvPr id="24" name="文本框 23"/>
          <p:cNvSpPr txBox="1"/>
          <p:nvPr/>
        </p:nvSpPr>
        <p:spPr>
          <a:xfrm>
            <a:off x="6017212" y="3070894"/>
            <a:ext cx="568550" cy="215444"/>
          </a:xfrm>
          <a:prstGeom prst="rect">
            <a:avLst/>
          </a:prstGeom>
          <a:solidFill>
            <a:schemeClr val="bg1"/>
          </a:solidFill>
        </p:spPr>
        <p:txBody>
          <a:bodyPr wrap="square" rtlCol="0">
            <a:spAutoFit/>
          </a:bodyPr>
          <a:lstStyle/>
          <a:p>
            <a:pPr algn="ctr"/>
            <a:r>
              <a:rPr lang="zh-CN" altLang="en-US" sz="800" dirty="0">
                <a:solidFill>
                  <a:srgbClr val="207380"/>
                </a:solidFill>
              </a:rPr>
              <a:t>一维化</a:t>
            </a:r>
          </a:p>
        </p:txBody>
      </p:sp>
      <p:sp>
        <p:nvSpPr>
          <p:cNvPr id="26" name="文本框 25"/>
          <p:cNvSpPr txBox="1"/>
          <p:nvPr/>
        </p:nvSpPr>
        <p:spPr>
          <a:xfrm>
            <a:off x="7047792" y="3070894"/>
            <a:ext cx="723325" cy="217910"/>
          </a:xfrm>
          <a:prstGeom prst="rect">
            <a:avLst/>
          </a:prstGeom>
          <a:solidFill>
            <a:schemeClr val="bg1"/>
          </a:solidFill>
        </p:spPr>
        <p:txBody>
          <a:bodyPr wrap="square" rtlCol="0">
            <a:spAutoFit/>
          </a:bodyPr>
          <a:lstStyle/>
          <a:p>
            <a:pPr algn="ctr"/>
            <a:r>
              <a:rPr lang="en-US" altLang="zh-CN" sz="800" dirty="0" err="1">
                <a:solidFill>
                  <a:srgbClr val="207380"/>
                </a:solidFill>
              </a:rPr>
              <a:t>Softmax</a:t>
            </a:r>
            <a:r>
              <a:rPr lang="zh-CN" altLang="en-US" sz="800" dirty="0">
                <a:solidFill>
                  <a:srgbClr val="207380"/>
                </a:solidFill>
              </a:rPr>
              <a:t>层</a:t>
            </a:r>
          </a:p>
        </p:txBody>
      </p:sp>
      <p:sp>
        <p:nvSpPr>
          <p:cNvPr id="25" name="文本框 24"/>
          <p:cNvSpPr txBox="1"/>
          <p:nvPr/>
        </p:nvSpPr>
        <p:spPr>
          <a:xfrm>
            <a:off x="6564256" y="3079143"/>
            <a:ext cx="613997" cy="215444"/>
          </a:xfrm>
          <a:prstGeom prst="rect">
            <a:avLst/>
          </a:prstGeom>
          <a:solidFill>
            <a:schemeClr val="bg1"/>
          </a:solidFill>
        </p:spPr>
        <p:txBody>
          <a:bodyPr wrap="square" rtlCol="0">
            <a:spAutoFit/>
          </a:bodyPr>
          <a:lstStyle/>
          <a:p>
            <a:pPr algn="ctr"/>
            <a:r>
              <a:rPr lang="zh-CN" altLang="en-US" sz="800" dirty="0">
                <a:solidFill>
                  <a:srgbClr val="207380"/>
                </a:solidFill>
              </a:rPr>
              <a:t>全连接层</a:t>
            </a:r>
          </a:p>
        </p:txBody>
      </p:sp>
      <p:sp>
        <p:nvSpPr>
          <p:cNvPr id="27" name="文本框 26"/>
          <p:cNvSpPr txBox="1"/>
          <p:nvPr/>
        </p:nvSpPr>
        <p:spPr>
          <a:xfrm>
            <a:off x="6585762" y="3474792"/>
            <a:ext cx="842438" cy="215444"/>
          </a:xfrm>
          <a:prstGeom prst="rect">
            <a:avLst/>
          </a:prstGeom>
          <a:solidFill>
            <a:schemeClr val="bg1"/>
          </a:solidFill>
        </p:spPr>
        <p:txBody>
          <a:bodyPr wrap="square" rtlCol="0">
            <a:spAutoFit/>
          </a:bodyPr>
          <a:lstStyle/>
          <a:p>
            <a:pPr algn="ctr"/>
            <a:r>
              <a:rPr lang="zh-CN" altLang="en-US" sz="800" dirty="0">
                <a:solidFill>
                  <a:srgbClr val="207380"/>
                </a:solidFill>
              </a:rPr>
              <a:t>分类</a:t>
            </a:r>
          </a:p>
        </p:txBody>
      </p:sp>
      <p:sp>
        <p:nvSpPr>
          <p:cNvPr id="32" name="矩形 31"/>
          <p:cNvSpPr/>
          <p:nvPr/>
        </p:nvSpPr>
        <p:spPr bwMode="auto">
          <a:xfrm>
            <a:off x="7428200" y="1925450"/>
            <a:ext cx="477024" cy="1142496"/>
          </a:xfrm>
          <a:prstGeom prst="rect">
            <a:avLst/>
          </a:prstGeom>
          <a:solidFill>
            <a:schemeClr val="bg1"/>
          </a:solidFill>
          <a:ln w="0" cap="flat">
            <a:noFill/>
            <a:prstDash val="solid"/>
            <a:round/>
          </a:ln>
        </p:spPr>
        <p:txBody>
          <a:bodyPr vert="horz" wrap="square" lIns="91440" tIns="45720" rIns="91440" bIns="45720" numCol="1" rtlCol="0" anchor="t" anchorCtr="0" compatLnSpc="1"/>
          <a:lstStyle/>
          <a:p>
            <a:endParaRPr lang="zh-CN" altLang="en-US" sz="700" dirty="0">
              <a:solidFill>
                <a:srgbClr val="2C7FB3"/>
              </a:solidFill>
            </a:endParaRPr>
          </a:p>
        </p:txBody>
      </p:sp>
    </p:spTree>
    <p:extLst>
      <p:ext uri="{BB962C8B-B14F-4D97-AF65-F5344CB8AC3E}">
        <p14:creationId xmlns:p14="http://schemas.microsoft.com/office/powerpoint/2010/main" val="2073443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已完成内容和取得的阶段性成果</a:t>
            </a:r>
          </a:p>
        </p:txBody>
      </p:sp>
      <p:sp>
        <p:nvSpPr>
          <p:cNvPr id="30" name="文本框 29"/>
          <p:cNvSpPr txBox="1"/>
          <p:nvPr/>
        </p:nvSpPr>
        <p:spPr>
          <a:xfrm>
            <a:off x="206924" y="908462"/>
            <a:ext cx="8556595" cy="369332"/>
          </a:xfrm>
          <a:prstGeom prst="rect">
            <a:avLst/>
          </a:prstGeom>
          <a:noFill/>
        </p:spPr>
        <p:txBody>
          <a:bodyPr wrap="square" rtlCol="0">
            <a:spAutoFit/>
          </a:bodyPr>
          <a:lstStyle/>
          <a:p>
            <a:r>
              <a:rPr lang="zh-CN" altLang="en-US" dirty="0"/>
              <a:t>研究内容二：基于加密流原始载荷的主机属性发现</a:t>
            </a:r>
          </a:p>
        </p:txBody>
      </p:sp>
      <p:pic>
        <p:nvPicPr>
          <p:cNvPr id="4" name="图片 3"/>
          <p:cNvPicPr>
            <a:picLocks noChangeAspect="1"/>
          </p:cNvPicPr>
          <p:nvPr/>
        </p:nvPicPr>
        <p:blipFill>
          <a:blip r:embed="rId3"/>
          <a:stretch>
            <a:fillRect/>
          </a:stretch>
        </p:blipFill>
        <p:spPr>
          <a:xfrm>
            <a:off x="3732905" y="1807182"/>
            <a:ext cx="4943679" cy="2300492"/>
          </a:xfrm>
          <a:prstGeom prst="rect">
            <a:avLst/>
          </a:prstGeom>
        </p:spPr>
      </p:pic>
      <p:pic>
        <p:nvPicPr>
          <p:cNvPr id="5" name="图片 4"/>
          <p:cNvPicPr>
            <a:picLocks noChangeAspect="1"/>
          </p:cNvPicPr>
          <p:nvPr/>
        </p:nvPicPr>
        <p:blipFill>
          <a:blip r:embed="rId4"/>
          <a:stretch>
            <a:fillRect/>
          </a:stretch>
        </p:blipFill>
        <p:spPr>
          <a:xfrm>
            <a:off x="3732905" y="4514186"/>
            <a:ext cx="4942800" cy="1933431"/>
          </a:xfrm>
          <a:prstGeom prst="rect">
            <a:avLst/>
          </a:prstGeom>
        </p:spPr>
      </p:pic>
      <p:sp>
        <p:nvSpPr>
          <p:cNvPr id="7" name="文本框 6"/>
          <p:cNvSpPr txBox="1"/>
          <p:nvPr/>
        </p:nvSpPr>
        <p:spPr>
          <a:xfrm>
            <a:off x="308800" y="2109760"/>
            <a:ext cx="3188544" cy="1695336"/>
          </a:xfrm>
          <a:prstGeom prst="rect">
            <a:avLst/>
          </a:prstGeom>
          <a:solidFill>
            <a:srgbClr val="E9F8FD"/>
          </a:solidFill>
        </p:spPr>
        <p:txBody>
          <a:bodyPr wrap="square" rtlCol="0">
            <a:spAutoFit/>
          </a:bodyPr>
          <a:lstStyle/>
          <a:p>
            <a:pPr algn="just">
              <a:lnSpc>
                <a:spcPts val="2500"/>
              </a:lnSpc>
            </a:pPr>
            <a:r>
              <a:rPr lang="en-US" altLang="zh-CN" sz="1400" dirty="0"/>
              <a:t>1D-CNN</a:t>
            </a:r>
            <a:r>
              <a:rPr lang="zh-CN" altLang="en-US" sz="1400" dirty="0"/>
              <a:t>模型：更适合解决自然语言、数字信号处理等一维数据上的任务。</a:t>
            </a:r>
            <a:endParaRPr lang="en-US" altLang="zh-CN" sz="1400" dirty="0"/>
          </a:p>
          <a:p>
            <a:pPr algn="just">
              <a:lnSpc>
                <a:spcPts val="2500"/>
              </a:lnSpc>
            </a:pPr>
            <a:r>
              <a:rPr lang="zh-CN" altLang="en-US" sz="1400" dirty="0"/>
              <a:t>共计</a:t>
            </a:r>
            <a:r>
              <a:rPr lang="en-US" altLang="zh-CN" sz="1400" dirty="0"/>
              <a:t>10</a:t>
            </a:r>
            <a:r>
              <a:rPr lang="zh-CN" altLang="en-US" sz="1400" dirty="0"/>
              <a:t>层，包含</a:t>
            </a:r>
            <a:r>
              <a:rPr lang="en-US" altLang="zh-CN" sz="1400" dirty="0"/>
              <a:t>4</a:t>
            </a:r>
            <a:r>
              <a:rPr lang="zh-CN" altLang="en-US" sz="1400" dirty="0"/>
              <a:t>层带</a:t>
            </a:r>
            <a:r>
              <a:rPr lang="en-US" altLang="zh-CN" sz="1400" dirty="0"/>
              <a:t>Batch Normalization</a:t>
            </a:r>
            <a:r>
              <a:rPr lang="zh-CN" altLang="en-US" sz="1400" dirty="0"/>
              <a:t>处理的卷积层、</a:t>
            </a:r>
            <a:r>
              <a:rPr lang="en-US" altLang="zh-CN" sz="1400" dirty="0"/>
              <a:t>3</a:t>
            </a:r>
            <a:r>
              <a:rPr lang="zh-CN" altLang="en-US" sz="1400" dirty="0"/>
              <a:t>层汇聚层、</a:t>
            </a:r>
            <a:r>
              <a:rPr lang="en-US" altLang="zh-CN" sz="1400" dirty="0"/>
              <a:t>2</a:t>
            </a:r>
            <a:r>
              <a:rPr lang="zh-CN" altLang="en-US" sz="1400" dirty="0"/>
              <a:t>层全连接层以及</a:t>
            </a:r>
            <a:r>
              <a:rPr lang="en-US" altLang="zh-CN" sz="1400" dirty="0" err="1"/>
              <a:t>softmax</a:t>
            </a:r>
            <a:r>
              <a:rPr lang="zh-CN" altLang="en-US" sz="1400" dirty="0"/>
              <a:t>层。</a:t>
            </a:r>
            <a:endParaRPr lang="en-US" altLang="zh-CN" sz="1400" dirty="0"/>
          </a:p>
        </p:txBody>
      </p:sp>
      <p:sp>
        <p:nvSpPr>
          <p:cNvPr id="11" name="文本框 10"/>
          <p:cNvSpPr txBox="1"/>
          <p:nvPr/>
        </p:nvSpPr>
        <p:spPr>
          <a:xfrm>
            <a:off x="206924" y="1195686"/>
            <a:ext cx="5190836" cy="338554"/>
          </a:xfrm>
          <a:prstGeom prst="rect">
            <a:avLst/>
          </a:prstGeom>
          <a:noFill/>
        </p:spPr>
        <p:txBody>
          <a:bodyPr wrap="square" rtlCol="0">
            <a:spAutoFit/>
          </a:bodyPr>
          <a:lstStyle/>
          <a:p>
            <a:pPr marL="285750" indent="-285750">
              <a:buFont typeface="Wingdings" panose="05000000000000000000" pitchFamily="2" charset="2"/>
              <a:buChar char="p"/>
            </a:pPr>
            <a:r>
              <a:rPr lang="en-US" altLang="zh-CN" sz="1600" dirty="0">
                <a:solidFill>
                  <a:srgbClr val="C00000"/>
                </a:solidFill>
              </a:rPr>
              <a:t>CNN</a:t>
            </a:r>
            <a:r>
              <a:rPr lang="zh-CN" altLang="en-US" sz="1600" dirty="0">
                <a:solidFill>
                  <a:srgbClr val="C00000"/>
                </a:solidFill>
              </a:rPr>
              <a:t>模型</a:t>
            </a:r>
          </a:p>
        </p:txBody>
      </p:sp>
      <p:sp>
        <p:nvSpPr>
          <p:cNvPr id="12" name="文本框 11"/>
          <p:cNvSpPr txBox="1"/>
          <p:nvPr/>
        </p:nvSpPr>
        <p:spPr>
          <a:xfrm>
            <a:off x="5486192" y="4098687"/>
            <a:ext cx="1611854" cy="276999"/>
          </a:xfrm>
          <a:prstGeom prst="rect">
            <a:avLst/>
          </a:prstGeom>
          <a:noFill/>
        </p:spPr>
        <p:txBody>
          <a:bodyPr wrap="square" rtlCol="0">
            <a:spAutoFit/>
          </a:bodyPr>
          <a:lstStyle/>
          <a:p>
            <a:pPr algn="ctr"/>
            <a:r>
              <a:rPr lang="en-US" altLang="zh-CN" sz="1200" dirty="0"/>
              <a:t>1D-CNN</a:t>
            </a:r>
            <a:r>
              <a:rPr lang="zh-CN" altLang="en-US" sz="1200" dirty="0"/>
              <a:t>模型参数表</a:t>
            </a:r>
            <a:endParaRPr lang="zh-CN" altLang="en-US" sz="1200" dirty="0">
              <a:latin typeface="Arial" panose="020B0604020202020204" pitchFamily="34" charset="0"/>
              <a:ea typeface="黑体" panose="02010609060101010101" pitchFamily="49" charset="-122"/>
            </a:endParaRPr>
          </a:p>
        </p:txBody>
      </p:sp>
      <p:sp>
        <p:nvSpPr>
          <p:cNvPr id="13" name="文本框 12"/>
          <p:cNvSpPr txBox="1"/>
          <p:nvPr/>
        </p:nvSpPr>
        <p:spPr>
          <a:xfrm>
            <a:off x="5486192" y="6447617"/>
            <a:ext cx="1611854" cy="276999"/>
          </a:xfrm>
          <a:prstGeom prst="rect">
            <a:avLst/>
          </a:prstGeom>
          <a:solidFill>
            <a:srgbClr val="FFFEFF"/>
          </a:solidFill>
        </p:spPr>
        <p:txBody>
          <a:bodyPr wrap="square" rtlCol="0">
            <a:spAutoFit/>
          </a:bodyPr>
          <a:lstStyle/>
          <a:p>
            <a:pPr algn="ctr"/>
            <a:r>
              <a:rPr lang="en-US" altLang="zh-CN" sz="1200" dirty="0"/>
              <a:t>2D-CNN</a:t>
            </a:r>
            <a:r>
              <a:rPr lang="zh-CN" altLang="en-US" sz="1200" dirty="0"/>
              <a:t>模型参数表</a:t>
            </a:r>
            <a:endParaRPr lang="zh-CN" altLang="en-US" sz="1200" dirty="0">
              <a:latin typeface="Arial" panose="020B0604020202020204" pitchFamily="34" charset="0"/>
              <a:ea typeface="黑体" panose="02010609060101010101" pitchFamily="49" charset="-122"/>
            </a:endParaRPr>
          </a:p>
        </p:txBody>
      </p:sp>
      <p:sp>
        <p:nvSpPr>
          <p:cNvPr id="14" name="文本框 13"/>
          <p:cNvSpPr txBox="1"/>
          <p:nvPr/>
        </p:nvSpPr>
        <p:spPr>
          <a:xfrm>
            <a:off x="308800" y="4633233"/>
            <a:ext cx="3188544" cy="1695336"/>
          </a:xfrm>
          <a:prstGeom prst="rect">
            <a:avLst/>
          </a:prstGeom>
          <a:solidFill>
            <a:srgbClr val="E9F8FD"/>
          </a:solidFill>
        </p:spPr>
        <p:txBody>
          <a:bodyPr wrap="square" rtlCol="0">
            <a:spAutoFit/>
          </a:bodyPr>
          <a:lstStyle/>
          <a:p>
            <a:pPr algn="just">
              <a:lnSpc>
                <a:spcPts val="2500"/>
              </a:lnSpc>
            </a:pPr>
            <a:r>
              <a:rPr lang="en-US" altLang="zh-CN" sz="1400" dirty="0"/>
              <a:t>2D-CNN</a:t>
            </a:r>
            <a:r>
              <a:rPr lang="zh-CN" altLang="en-US" sz="1400" dirty="0"/>
              <a:t>模型：深度学习领域里最常见、最成熟的</a:t>
            </a:r>
            <a:r>
              <a:rPr lang="en-US" altLang="zh-CN" sz="1400" dirty="0"/>
              <a:t>CNN</a:t>
            </a:r>
            <a:r>
              <a:rPr lang="zh-CN" altLang="en-US" sz="1400" dirty="0"/>
              <a:t>模型。</a:t>
            </a:r>
            <a:endParaRPr lang="en-US" altLang="zh-CN" sz="1400" dirty="0"/>
          </a:p>
          <a:p>
            <a:pPr algn="just">
              <a:lnSpc>
                <a:spcPts val="2500"/>
              </a:lnSpc>
            </a:pPr>
            <a:r>
              <a:rPr lang="zh-CN" altLang="en-US" sz="1400" dirty="0"/>
              <a:t>共计</a:t>
            </a:r>
            <a:r>
              <a:rPr lang="en-US" altLang="zh-CN" sz="1400" dirty="0"/>
              <a:t>8</a:t>
            </a:r>
            <a:r>
              <a:rPr lang="zh-CN" altLang="en-US" sz="1400" dirty="0"/>
              <a:t>层，包含</a:t>
            </a:r>
            <a:r>
              <a:rPr lang="en-US" altLang="zh-CN" sz="1400" dirty="0"/>
              <a:t>3</a:t>
            </a:r>
            <a:r>
              <a:rPr lang="zh-CN" altLang="en-US" sz="1400" dirty="0"/>
              <a:t>层带</a:t>
            </a:r>
            <a:r>
              <a:rPr lang="en-US" altLang="zh-CN" sz="1400" dirty="0"/>
              <a:t>Batch Normalization</a:t>
            </a:r>
            <a:r>
              <a:rPr lang="zh-CN" altLang="en-US" sz="1400" dirty="0"/>
              <a:t>处理的卷积层、</a:t>
            </a:r>
            <a:r>
              <a:rPr lang="en-US" altLang="zh-CN" sz="1400" dirty="0"/>
              <a:t>2</a:t>
            </a:r>
            <a:r>
              <a:rPr lang="zh-CN" altLang="en-US" sz="1400" dirty="0"/>
              <a:t>层汇聚层、</a:t>
            </a:r>
            <a:r>
              <a:rPr lang="en-US" altLang="zh-CN" sz="1400" dirty="0"/>
              <a:t>2</a:t>
            </a:r>
            <a:r>
              <a:rPr lang="zh-CN" altLang="en-US" sz="1400" dirty="0"/>
              <a:t>层全连接层以及</a:t>
            </a:r>
            <a:r>
              <a:rPr lang="en-US" altLang="zh-CN" sz="1400" dirty="0" err="1"/>
              <a:t>softmax</a:t>
            </a:r>
            <a:r>
              <a:rPr lang="zh-CN" altLang="en-US" sz="1400" dirty="0"/>
              <a:t>层。</a:t>
            </a:r>
            <a:endParaRPr lang="en-US" altLang="zh-CN" sz="1400" dirty="0"/>
          </a:p>
        </p:txBody>
      </p:sp>
    </p:spTree>
    <p:extLst>
      <p:ext uri="{BB962C8B-B14F-4D97-AF65-F5344CB8AC3E}">
        <p14:creationId xmlns:p14="http://schemas.microsoft.com/office/powerpoint/2010/main" val="241496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4" name="Rectangle 30"/>
          <p:cNvSpPr>
            <a:spLocks noChangeArrowheads="1"/>
          </p:cNvSpPr>
          <p:nvPr/>
        </p:nvSpPr>
        <p:spPr bwMode="auto">
          <a:xfrm>
            <a:off x="493251" y="2622278"/>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华文细黑" pitchFamily="2" charset="-122"/>
            </a:endParaRPr>
          </a:p>
        </p:txBody>
      </p:sp>
      <p:sp>
        <p:nvSpPr>
          <p:cNvPr id="7" name="Rectangle 33"/>
          <p:cNvSpPr>
            <a:spLocks noChangeArrowheads="1"/>
          </p:cNvSpPr>
          <p:nvPr/>
        </p:nvSpPr>
        <p:spPr bwMode="auto">
          <a:xfrm>
            <a:off x="493251" y="4209728"/>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华文细黑" pitchFamily="2" charset="-122"/>
            </a:endParaRPr>
          </a:p>
        </p:txBody>
      </p:sp>
      <p:sp>
        <p:nvSpPr>
          <p:cNvPr id="8" name="Rectangle 34"/>
          <p:cNvSpPr>
            <a:spLocks noChangeArrowheads="1"/>
          </p:cNvSpPr>
          <p:nvPr/>
        </p:nvSpPr>
        <p:spPr bwMode="auto">
          <a:xfrm>
            <a:off x="493251" y="4997834"/>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华文细黑" pitchFamily="2" charset="-122"/>
            </a:endParaRPr>
          </a:p>
        </p:txBody>
      </p:sp>
      <p:sp>
        <p:nvSpPr>
          <p:cNvPr id="11" name="AutoShape 12"/>
          <p:cNvSpPr>
            <a:spLocks noChangeArrowheads="1"/>
          </p:cNvSpPr>
          <p:nvPr/>
        </p:nvSpPr>
        <p:spPr bwMode="auto">
          <a:xfrm>
            <a:off x="531351" y="3789041"/>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1" u="none" strike="noStrike" kern="0" cap="none" spc="0" normalizeH="0" baseline="0" noProof="0">
              <a:ln>
                <a:noFill/>
              </a:ln>
              <a:solidFill>
                <a:sysClr val="windowText" lastClr="000000"/>
              </a:solidFill>
              <a:effectLst/>
              <a:uLnTx/>
              <a:uFillTx/>
              <a:latin typeface="微软雅黑" pitchFamily="34" charset="-122"/>
            </a:endParaRPr>
          </a:p>
        </p:txBody>
      </p:sp>
      <p:sp>
        <p:nvSpPr>
          <p:cNvPr id="12" name="AutoShape 15"/>
          <p:cNvSpPr>
            <a:spLocks noChangeArrowheads="1"/>
          </p:cNvSpPr>
          <p:nvPr/>
        </p:nvSpPr>
        <p:spPr bwMode="auto">
          <a:xfrm>
            <a:off x="531351" y="4577146"/>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华文细黑" pitchFamily="2" charset="-122"/>
            </a:endParaRPr>
          </a:p>
        </p:txBody>
      </p:sp>
      <p:sp>
        <p:nvSpPr>
          <p:cNvPr id="13" name="AutoShape 18"/>
          <p:cNvSpPr>
            <a:spLocks noChangeArrowheads="1"/>
          </p:cNvSpPr>
          <p:nvPr/>
        </p:nvSpPr>
        <p:spPr bwMode="auto">
          <a:xfrm>
            <a:off x="531351" y="2200003"/>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华文细黑" pitchFamily="2" charset="-122"/>
            </a:endParaRPr>
          </a:p>
        </p:txBody>
      </p:sp>
      <p:sp>
        <p:nvSpPr>
          <p:cNvPr id="18" name="WordArt 23"/>
          <p:cNvSpPr>
            <a:spLocks noChangeArrowheads="1" noChangeShapeType="1" noTextEdit="1"/>
          </p:cNvSpPr>
          <p:nvPr/>
        </p:nvSpPr>
        <p:spPr bwMode="auto">
          <a:xfrm>
            <a:off x="779837" y="4725505"/>
            <a:ext cx="184150" cy="282575"/>
          </a:xfrm>
          <a:prstGeom prst="rect">
            <a:avLst/>
          </a:prstGeom>
        </p:spPr>
        <p:txBody>
          <a:bodyPr wrap="none" fromWordArt="1">
            <a:prstTxWarp prst="textPlain">
              <a:avLst>
                <a:gd name="adj" fmla="val 50000"/>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3600" kern="10" dirty="0">
                <a:ln w="3175">
                  <a:solidFill>
                    <a:srgbClr val="005BAC"/>
                  </a:solidFill>
                  <a:round/>
                  <a:headEnd/>
                  <a:tailEnd/>
                </a:ln>
                <a:solidFill>
                  <a:srgbClr val="005BAC"/>
                </a:solidFill>
                <a:latin typeface="黑体"/>
                <a:ea typeface="黑体"/>
              </a:rPr>
              <a:t>5</a:t>
            </a:r>
            <a:endParaRPr kumimoji="0" lang="zh-CN" altLang="en-US"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endParaRPr>
          </a:p>
        </p:txBody>
      </p:sp>
      <p:sp>
        <p:nvSpPr>
          <p:cNvPr id="19" name="WordArt 24"/>
          <p:cNvSpPr>
            <a:spLocks noChangeArrowheads="1" noChangeShapeType="1" noTextEdit="1"/>
          </p:cNvSpPr>
          <p:nvPr/>
        </p:nvSpPr>
        <p:spPr bwMode="auto">
          <a:xfrm>
            <a:off x="779837" y="2321605"/>
            <a:ext cx="184150" cy="282575"/>
          </a:xfrm>
          <a:prstGeom prst="rect">
            <a:avLst/>
          </a:prstGeom>
        </p:spPr>
        <p:txBody>
          <a:bodyPr wrap="none" fromWordArt="1">
            <a:prstTxWarp prst="textPlain">
              <a:avLst>
                <a:gd name="adj" fmla="val 50000"/>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3600" kern="10" dirty="0">
                <a:ln w="3175">
                  <a:solidFill>
                    <a:srgbClr val="005BAC"/>
                  </a:solidFill>
                  <a:round/>
                  <a:headEnd/>
                  <a:tailEnd/>
                </a:ln>
                <a:solidFill>
                  <a:srgbClr val="005BAC"/>
                </a:solidFill>
                <a:latin typeface="黑体"/>
                <a:ea typeface="黑体"/>
              </a:rPr>
              <a:t>2</a:t>
            </a:r>
            <a:endParaRPr kumimoji="0" lang="zh-CN" altLang="en-US"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endParaRPr>
          </a:p>
        </p:txBody>
      </p:sp>
      <p:sp>
        <p:nvSpPr>
          <p:cNvPr id="23" name="AutoShape 28"/>
          <p:cNvSpPr>
            <a:spLocks noChangeArrowheads="1"/>
          </p:cNvSpPr>
          <p:nvPr/>
        </p:nvSpPr>
        <p:spPr bwMode="auto">
          <a:xfrm>
            <a:off x="1025940" y="4600092"/>
            <a:ext cx="2471020"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latin typeface="微软雅黑" pitchFamily="34" charset="-122"/>
              </a:rPr>
              <a:t>完成项目及发表论文情况</a:t>
            </a:r>
          </a:p>
        </p:txBody>
      </p:sp>
      <p:sp>
        <p:nvSpPr>
          <p:cNvPr id="24" name="AutoShape 29"/>
          <p:cNvSpPr>
            <a:spLocks noChangeArrowheads="1"/>
          </p:cNvSpPr>
          <p:nvPr/>
        </p:nvSpPr>
        <p:spPr bwMode="auto">
          <a:xfrm>
            <a:off x="1025940" y="2200003"/>
            <a:ext cx="2803784"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latin typeface="微软雅黑" pitchFamily="34" charset="-122"/>
              </a:rPr>
              <a:t>已完成内容和取得的阶段性成果</a:t>
            </a:r>
          </a:p>
        </p:txBody>
      </p:sp>
      <p:sp>
        <p:nvSpPr>
          <p:cNvPr id="29" name="WordArt 24"/>
          <p:cNvSpPr>
            <a:spLocks noChangeArrowheads="1" noChangeShapeType="1" noTextEdit="1"/>
          </p:cNvSpPr>
          <p:nvPr/>
        </p:nvSpPr>
        <p:spPr bwMode="auto">
          <a:xfrm>
            <a:off x="780588" y="3918968"/>
            <a:ext cx="184150" cy="282575"/>
          </a:xfrm>
          <a:prstGeom prst="rect">
            <a:avLst/>
          </a:prstGeom>
        </p:spPr>
        <p:txBody>
          <a:bodyPr wrap="none" fromWordArt="1">
            <a:prstTxWarp prst="textPlain">
              <a:avLst>
                <a:gd name="adj" fmla="val 50000"/>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rPr>
              <a:t>4</a:t>
            </a:r>
            <a:endParaRPr kumimoji="0" lang="zh-CN" altLang="en-US"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endParaRPr>
          </a:p>
        </p:txBody>
      </p:sp>
      <p:sp>
        <p:nvSpPr>
          <p:cNvPr id="28" name="AutoShape 28"/>
          <p:cNvSpPr>
            <a:spLocks noChangeArrowheads="1"/>
          </p:cNvSpPr>
          <p:nvPr/>
        </p:nvSpPr>
        <p:spPr bwMode="auto">
          <a:xfrm>
            <a:off x="1025940" y="3797772"/>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latin typeface="微软雅黑" pitchFamily="34" charset="-122"/>
              </a:rPr>
              <a:t>下一步研究工作计划</a:t>
            </a:r>
          </a:p>
        </p:txBody>
      </p:sp>
      <p:sp>
        <p:nvSpPr>
          <p:cNvPr id="25" name="Rectangle 30"/>
          <p:cNvSpPr>
            <a:spLocks noChangeArrowheads="1"/>
          </p:cNvSpPr>
          <p:nvPr/>
        </p:nvSpPr>
        <p:spPr bwMode="auto">
          <a:xfrm>
            <a:off x="493251" y="3411970"/>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华文细黑" pitchFamily="2" charset="-122"/>
            </a:endParaRPr>
          </a:p>
        </p:txBody>
      </p:sp>
      <p:sp>
        <p:nvSpPr>
          <p:cNvPr id="26" name="AutoShape 18"/>
          <p:cNvSpPr>
            <a:spLocks noChangeArrowheads="1"/>
          </p:cNvSpPr>
          <p:nvPr/>
        </p:nvSpPr>
        <p:spPr bwMode="auto">
          <a:xfrm>
            <a:off x="531351" y="2989695"/>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华文细黑" pitchFamily="2" charset="-122"/>
            </a:endParaRPr>
          </a:p>
        </p:txBody>
      </p:sp>
      <p:sp>
        <p:nvSpPr>
          <p:cNvPr id="27" name="WordArt 24"/>
          <p:cNvSpPr>
            <a:spLocks noChangeArrowheads="1" noChangeShapeType="1" noTextEdit="1"/>
          </p:cNvSpPr>
          <p:nvPr/>
        </p:nvSpPr>
        <p:spPr bwMode="auto">
          <a:xfrm>
            <a:off x="779837" y="3120664"/>
            <a:ext cx="184150" cy="282575"/>
          </a:xfrm>
          <a:prstGeom prst="rect">
            <a:avLst/>
          </a:prstGeom>
        </p:spPr>
        <p:txBody>
          <a:bodyPr wrap="none" fromWordArt="1">
            <a:prstTxWarp prst="textPlain">
              <a:avLst>
                <a:gd name="adj" fmla="val 50000"/>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3600" kern="10" dirty="0">
                <a:ln w="3175">
                  <a:solidFill>
                    <a:srgbClr val="005BAC"/>
                  </a:solidFill>
                  <a:round/>
                  <a:headEnd/>
                  <a:tailEnd/>
                </a:ln>
                <a:solidFill>
                  <a:srgbClr val="005BAC"/>
                </a:solidFill>
                <a:latin typeface="黑体"/>
                <a:ea typeface="黑体"/>
              </a:rPr>
              <a:t>3</a:t>
            </a:r>
            <a:endParaRPr kumimoji="0" lang="zh-CN" altLang="en-US"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endParaRPr>
          </a:p>
        </p:txBody>
      </p:sp>
      <p:sp>
        <p:nvSpPr>
          <p:cNvPr id="31" name="AutoShape 29"/>
          <p:cNvSpPr>
            <a:spLocks noChangeArrowheads="1"/>
          </p:cNvSpPr>
          <p:nvPr/>
        </p:nvSpPr>
        <p:spPr bwMode="auto">
          <a:xfrm>
            <a:off x="1025940" y="2989695"/>
            <a:ext cx="2803784"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latin typeface="微软雅黑" pitchFamily="34" charset="-122"/>
              </a:rPr>
              <a:t>与开题报告不符之处</a:t>
            </a:r>
          </a:p>
        </p:txBody>
      </p:sp>
      <p:sp>
        <p:nvSpPr>
          <p:cNvPr id="32" name="Rectangle 32"/>
          <p:cNvSpPr>
            <a:spLocks noChangeArrowheads="1"/>
          </p:cNvSpPr>
          <p:nvPr/>
        </p:nvSpPr>
        <p:spPr bwMode="auto">
          <a:xfrm>
            <a:off x="493251" y="1855432"/>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华文细黑" pitchFamily="2" charset="-122"/>
            </a:endParaRPr>
          </a:p>
        </p:txBody>
      </p:sp>
      <p:sp>
        <p:nvSpPr>
          <p:cNvPr id="33" name="AutoShape 9"/>
          <p:cNvSpPr>
            <a:spLocks noChangeArrowheads="1"/>
          </p:cNvSpPr>
          <p:nvPr/>
        </p:nvSpPr>
        <p:spPr bwMode="auto">
          <a:xfrm>
            <a:off x="531351" y="1434744"/>
            <a:ext cx="6048375" cy="533400"/>
          </a:xfrm>
          <a:prstGeom prst="roundRect">
            <a:avLst>
              <a:gd name="adj" fmla="val 16667"/>
            </a:avLst>
          </a:prstGeom>
          <a:solidFill>
            <a:srgbClr val="005BAC"/>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华文细黑" pitchFamily="2" charset="-122"/>
            </a:endParaRPr>
          </a:p>
        </p:txBody>
      </p:sp>
      <p:sp>
        <p:nvSpPr>
          <p:cNvPr id="34" name="AutoShape 19"/>
          <p:cNvSpPr>
            <a:spLocks noChangeArrowheads="1"/>
          </p:cNvSpPr>
          <p:nvPr/>
        </p:nvSpPr>
        <p:spPr bwMode="auto">
          <a:xfrm>
            <a:off x="3065159" y="1581465"/>
            <a:ext cx="431800" cy="215900"/>
          </a:xfrm>
          <a:prstGeom prst="leftArrow">
            <a:avLst>
              <a:gd name="adj1" fmla="val 50278"/>
              <a:gd name="adj2" fmla="val 72731"/>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华文细黑" pitchFamily="2" charset="-122"/>
            </a:endParaRPr>
          </a:p>
        </p:txBody>
      </p:sp>
      <p:sp>
        <p:nvSpPr>
          <p:cNvPr id="35" name="AutoShape 26"/>
          <p:cNvSpPr>
            <a:spLocks noChangeArrowheads="1"/>
          </p:cNvSpPr>
          <p:nvPr/>
        </p:nvSpPr>
        <p:spPr bwMode="auto">
          <a:xfrm>
            <a:off x="1025944" y="1422715"/>
            <a:ext cx="2705548"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defRPr/>
            </a:pPr>
            <a:r>
              <a:rPr lang="zh-CN" altLang="en-US" kern="0" dirty="0">
                <a:solidFill>
                  <a:srgbClr val="FFFFFF"/>
                </a:solidFill>
                <a:latin typeface="微软雅黑" pitchFamily="34" charset="-122"/>
              </a:rPr>
              <a:t>学位论文进展情况</a:t>
            </a:r>
          </a:p>
        </p:txBody>
      </p:sp>
      <p:sp>
        <p:nvSpPr>
          <p:cNvPr id="36" name="WordArt 20"/>
          <p:cNvSpPr>
            <a:spLocks noChangeArrowheads="1" noChangeShapeType="1" noTextEdit="1"/>
          </p:cNvSpPr>
          <p:nvPr/>
        </p:nvSpPr>
        <p:spPr bwMode="auto">
          <a:xfrm>
            <a:off x="783763" y="1544576"/>
            <a:ext cx="120650" cy="282575"/>
          </a:xfrm>
          <a:prstGeom prst="rect">
            <a:avLst/>
          </a:prstGeom>
        </p:spPr>
        <p:txBody>
          <a:bodyPr wrap="none" fromWordArt="1">
            <a:prstTxWarp prst="textPlain">
              <a:avLst>
                <a:gd name="adj" fmla="val 50000"/>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dirty="0">
                <a:ln w="3175">
                  <a:solidFill>
                    <a:srgbClr val="0875F8"/>
                  </a:solidFill>
                  <a:round/>
                  <a:headEnd/>
                  <a:tailEnd/>
                </a:ln>
                <a:solidFill>
                  <a:schemeClr val="bg1"/>
                </a:solidFill>
                <a:effectLst/>
                <a:uLnTx/>
                <a:uFillTx/>
                <a:latin typeface="黑体"/>
                <a:ea typeface="黑体"/>
              </a:rPr>
              <a:t>1</a:t>
            </a:r>
            <a:endParaRPr kumimoji="0" lang="zh-CN" altLang="en-US" sz="3600" b="0" i="0" u="none" strike="noStrike" kern="10" cap="none" spc="0" normalizeH="0" baseline="0" noProof="0" dirty="0">
              <a:ln w="3175">
                <a:solidFill>
                  <a:srgbClr val="0875F8"/>
                </a:solidFill>
                <a:round/>
                <a:headEnd/>
                <a:tailEnd/>
              </a:ln>
              <a:solidFill>
                <a:schemeClr val="bg1"/>
              </a:solidFill>
              <a:effectLst/>
              <a:uLnTx/>
              <a:uFillTx/>
              <a:latin typeface="黑体"/>
              <a:ea typeface="黑体"/>
            </a:endParaRPr>
          </a:p>
        </p:txBody>
      </p:sp>
    </p:spTree>
    <p:extLst>
      <p:ext uri="{BB962C8B-B14F-4D97-AF65-F5344CB8AC3E}">
        <p14:creationId xmlns:p14="http://schemas.microsoft.com/office/powerpoint/2010/main" val="4201787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已完成内容和取得的阶段性成果</a:t>
            </a:r>
          </a:p>
        </p:txBody>
      </p:sp>
      <p:sp>
        <p:nvSpPr>
          <p:cNvPr id="30" name="文本框 29"/>
          <p:cNvSpPr txBox="1"/>
          <p:nvPr/>
        </p:nvSpPr>
        <p:spPr>
          <a:xfrm>
            <a:off x="206924" y="908462"/>
            <a:ext cx="8556595" cy="369332"/>
          </a:xfrm>
          <a:prstGeom prst="rect">
            <a:avLst/>
          </a:prstGeom>
          <a:noFill/>
        </p:spPr>
        <p:txBody>
          <a:bodyPr wrap="square" rtlCol="0">
            <a:spAutoFit/>
          </a:bodyPr>
          <a:lstStyle/>
          <a:p>
            <a:r>
              <a:rPr lang="zh-CN" altLang="en-US" dirty="0"/>
              <a:t>研究内容二：基于加密流原始载荷的主机属性发现</a:t>
            </a:r>
          </a:p>
        </p:txBody>
      </p:sp>
      <p:grpSp>
        <p:nvGrpSpPr>
          <p:cNvPr id="52" name="组合 51"/>
          <p:cNvGrpSpPr/>
          <p:nvPr/>
        </p:nvGrpSpPr>
        <p:grpSpPr>
          <a:xfrm>
            <a:off x="3903828" y="1364963"/>
            <a:ext cx="5090068" cy="4682604"/>
            <a:chOff x="3873062" y="1492678"/>
            <a:chExt cx="5090068" cy="4682604"/>
          </a:xfrm>
        </p:grpSpPr>
        <p:pic>
          <p:nvPicPr>
            <p:cNvPr id="2050" name="Picture 2" descr="https://www.mdpi.com/water/water-11-01387/article_deploy/html/images/water-11-01387-g00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9866" y="2095927"/>
              <a:ext cx="4863264" cy="407935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bwMode="auto">
            <a:xfrm>
              <a:off x="5009486" y="3245536"/>
              <a:ext cx="578477" cy="986319"/>
            </a:xfrm>
            <a:prstGeom prst="rect">
              <a:avLst/>
            </a:prstGeom>
            <a:noFill/>
            <a:ln w="19050" cap="flat">
              <a:solidFill>
                <a:srgbClr val="C00000"/>
              </a:solidFill>
              <a:prstDash val="sysDot"/>
              <a:round/>
            </a:ln>
          </p:spPr>
          <p:txBody>
            <a:bodyPr vert="horz" wrap="square" lIns="91440" tIns="45720" rIns="91440" bIns="45720" numCol="1" rtlCol="0" anchor="t" anchorCtr="0" compatLnSpc="1"/>
            <a:lstStyle/>
            <a:p>
              <a:pPr algn="ctr"/>
              <a:endParaRPr lang="zh-CN" altLang="en-US"/>
            </a:p>
          </p:txBody>
        </p:sp>
        <p:cxnSp>
          <p:nvCxnSpPr>
            <p:cNvPr id="7" name="直接箭头连接符 6"/>
            <p:cNvCxnSpPr>
              <a:stCxn id="4" idx="0"/>
              <a:endCxn id="9" idx="2"/>
            </p:cNvCxnSpPr>
            <p:nvPr/>
          </p:nvCxnSpPr>
          <p:spPr>
            <a:xfrm flipH="1" flipV="1">
              <a:off x="4664482" y="2364213"/>
              <a:ext cx="634243" cy="881323"/>
            </a:xfrm>
            <a:prstGeom prst="straightConnector1">
              <a:avLst/>
            </a:prstGeom>
            <a:ln w="9525">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3873062" y="2056436"/>
              <a:ext cx="1582839" cy="307777"/>
            </a:xfrm>
            <a:prstGeom prst="rect">
              <a:avLst/>
            </a:prstGeom>
            <a:noFill/>
          </p:spPr>
          <p:txBody>
            <a:bodyPr wrap="square" rtlCol="0">
              <a:spAutoFit/>
            </a:bodyPr>
            <a:lstStyle/>
            <a:p>
              <a:pPr algn="ctr"/>
              <a:r>
                <a:rPr lang="zh-CN" altLang="en-US" sz="1400" dirty="0">
                  <a:solidFill>
                    <a:srgbClr val="C00000"/>
                  </a:solidFill>
                </a:rPr>
                <a:t>遗忘门</a:t>
              </a:r>
            </a:p>
          </p:txBody>
        </p:sp>
        <p:sp>
          <p:nvSpPr>
            <p:cNvPr id="32" name="矩形 31"/>
            <p:cNvSpPr/>
            <p:nvPr/>
          </p:nvSpPr>
          <p:spPr bwMode="auto">
            <a:xfrm>
              <a:off x="5690423" y="3245536"/>
              <a:ext cx="578477" cy="986319"/>
            </a:xfrm>
            <a:prstGeom prst="rect">
              <a:avLst/>
            </a:prstGeom>
            <a:noFill/>
            <a:ln w="19050" cap="flat">
              <a:solidFill>
                <a:srgbClr val="C00000"/>
              </a:solidFill>
              <a:prstDash val="sysDot"/>
              <a:round/>
            </a:ln>
          </p:spPr>
          <p:txBody>
            <a:bodyPr vert="horz" wrap="square" lIns="91440" tIns="45720" rIns="91440" bIns="45720" numCol="1" rtlCol="0" anchor="t" anchorCtr="0" compatLnSpc="1"/>
            <a:lstStyle/>
            <a:p>
              <a:pPr algn="ctr"/>
              <a:endParaRPr lang="zh-CN" altLang="en-US"/>
            </a:p>
          </p:txBody>
        </p:sp>
        <p:cxnSp>
          <p:nvCxnSpPr>
            <p:cNvPr id="33" name="直接箭头连接符 32"/>
            <p:cNvCxnSpPr>
              <a:stCxn id="32" idx="0"/>
              <a:endCxn id="34" idx="2"/>
            </p:cNvCxnSpPr>
            <p:nvPr/>
          </p:nvCxnSpPr>
          <p:spPr>
            <a:xfrm flipV="1">
              <a:off x="5979662" y="2167977"/>
              <a:ext cx="1263" cy="1077559"/>
            </a:xfrm>
            <a:prstGeom prst="straightConnector1">
              <a:avLst/>
            </a:prstGeom>
            <a:ln w="9525">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34" name="文本框 33"/>
            <p:cNvSpPr txBox="1"/>
            <p:nvPr/>
          </p:nvSpPr>
          <p:spPr>
            <a:xfrm>
              <a:off x="5189505" y="1860200"/>
              <a:ext cx="1582839" cy="307777"/>
            </a:xfrm>
            <a:prstGeom prst="rect">
              <a:avLst/>
            </a:prstGeom>
            <a:noFill/>
          </p:spPr>
          <p:txBody>
            <a:bodyPr wrap="square" rtlCol="0">
              <a:spAutoFit/>
            </a:bodyPr>
            <a:lstStyle/>
            <a:p>
              <a:pPr algn="ctr"/>
              <a:r>
                <a:rPr lang="zh-CN" altLang="en-US" sz="1400" dirty="0">
                  <a:solidFill>
                    <a:srgbClr val="C00000"/>
                  </a:solidFill>
                </a:rPr>
                <a:t>输入门</a:t>
              </a:r>
            </a:p>
          </p:txBody>
        </p:sp>
        <p:sp>
          <p:nvSpPr>
            <p:cNvPr id="39" name="矩形 38"/>
            <p:cNvSpPr/>
            <p:nvPr/>
          </p:nvSpPr>
          <p:spPr bwMode="auto">
            <a:xfrm>
              <a:off x="6878815" y="3245536"/>
              <a:ext cx="578477" cy="986319"/>
            </a:xfrm>
            <a:prstGeom prst="rect">
              <a:avLst/>
            </a:prstGeom>
            <a:noFill/>
            <a:ln w="19050" cap="flat">
              <a:solidFill>
                <a:srgbClr val="C00000"/>
              </a:solidFill>
              <a:prstDash val="sysDot"/>
              <a:round/>
            </a:ln>
          </p:spPr>
          <p:txBody>
            <a:bodyPr vert="horz" wrap="square" lIns="91440" tIns="45720" rIns="91440" bIns="45720" numCol="1" rtlCol="0" anchor="t" anchorCtr="0" compatLnSpc="1"/>
            <a:lstStyle/>
            <a:p>
              <a:pPr algn="ctr"/>
              <a:endParaRPr lang="zh-CN" altLang="en-US"/>
            </a:p>
          </p:txBody>
        </p:sp>
        <p:cxnSp>
          <p:nvCxnSpPr>
            <p:cNvPr id="40" name="直接箭头连接符 39"/>
            <p:cNvCxnSpPr>
              <a:stCxn id="39" idx="0"/>
              <a:endCxn id="42" idx="2"/>
            </p:cNvCxnSpPr>
            <p:nvPr/>
          </p:nvCxnSpPr>
          <p:spPr>
            <a:xfrm flipH="1" flipV="1">
              <a:off x="7168053" y="1800455"/>
              <a:ext cx="1" cy="1445081"/>
            </a:xfrm>
            <a:prstGeom prst="straightConnector1">
              <a:avLst/>
            </a:prstGeom>
            <a:ln w="9525">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42" name="文本框 41"/>
            <p:cNvSpPr txBox="1"/>
            <p:nvPr/>
          </p:nvSpPr>
          <p:spPr>
            <a:xfrm>
              <a:off x="6376633" y="1492678"/>
              <a:ext cx="1582839" cy="307777"/>
            </a:xfrm>
            <a:prstGeom prst="rect">
              <a:avLst/>
            </a:prstGeom>
            <a:noFill/>
          </p:spPr>
          <p:txBody>
            <a:bodyPr wrap="square" rtlCol="0">
              <a:spAutoFit/>
            </a:bodyPr>
            <a:lstStyle/>
            <a:p>
              <a:pPr algn="ctr"/>
              <a:r>
                <a:rPr lang="zh-CN" altLang="en-US" sz="1400" dirty="0">
                  <a:solidFill>
                    <a:srgbClr val="C00000"/>
                  </a:solidFill>
                </a:rPr>
                <a:t>输出门</a:t>
              </a:r>
            </a:p>
          </p:txBody>
        </p:sp>
      </p:grpSp>
      <mc:AlternateContent xmlns:mc="http://schemas.openxmlformats.org/markup-compatibility/2006" xmlns:a14="http://schemas.microsoft.com/office/drawing/2010/main">
        <mc:Choice Requires="a14">
          <p:sp>
            <p:nvSpPr>
              <p:cNvPr id="48" name="文本框 47"/>
              <p:cNvSpPr txBox="1"/>
              <p:nvPr/>
            </p:nvSpPr>
            <p:spPr>
              <a:xfrm>
                <a:off x="343516" y="3744501"/>
                <a:ext cx="3745027" cy="2303066"/>
              </a:xfrm>
              <a:prstGeom prst="rect">
                <a:avLst/>
              </a:prstGeom>
              <a:solidFill>
                <a:srgbClr val="E9F8FD"/>
              </a:solidFill>
            </p:spPr>
            <p:txBody>
              <a:bodyPr wrap="square" rtlCol="0">
                <a:spAutoFit/>
              </a:bodyPr>
              <a:lstStyle/>
              <a:p>
                <a:pPr>
                  <a:lnSpc>
                    <a:spcPts val="2500"/>
                  </a:lnSpc>
                </a:pPr>
                <a:r>
                  <a:rPr lang="zh-CN" altLang="en-US" sz="1600" dirty="0"/>
                  <a:t>门控机制：</a:t>
                </a:r>
                <a:endParaRPr lang="en-US" altLang="zh-CN" sz="1600" dirty="0"/>
              </a:p>
              <a:p>
                <a:pPr marL="285750" indent="-285750" algn="just">
                  <a:lnSpc>
                    <a:spcPts val="2500"/>
                  </a:lnSpc>
                  <a:buFont typeface="Wingdings" panose="05000000000000000000" pitchFamily="2" charset="2"/>
                  <a:buChar char="Ø"/>
                </a:pPr>
                <a:r>
                  <a:rPr lang="zh-CN" altLang="en-US" sz="1400" dirty="0"/>
                  <a:t>遗忘门：控制上一个时刻的内部状态</a:t>
                </a:r>
                <a14:m>
                  <m:oMath xmlns:m="http://schemas.openxmlformats.org/officeDocument/2006/math">
                    <m:sSub>
                      <m:sSubPr>
                        <m:ctrlPr>
                          <a:rPr lang="en-US" altLang="zh-CN" sz="1400" i="1" dirty="0" smtClean="0">
                            <a:latin typeface="Cambria Math" panose="02040503050406030204" pitchFamily="18" charset="0"/>
                          </a:rPr>
                        </m:ctrlPr>
                      </m:sSubPr>
                      <m:e>
                        <m:r>
                          <a:rPr lang="en-US" altLang="zh-CN" sz="1400" b="0" i="1" dirty="0" smtClean="0">
                            <a:latin typeface="Cambria Math" panose="02040503050406030204" pitchFamily="18" charset="0"/>
                          </a:rPr>
                          <m:t>𝐶</m:t>
                        </m:r>
                      </m:e>
                      <m:sub>
                        <m:r>
                          <a:rPr lang="en-US" altLang="zh-CN" sz="1400" b="0" i="1" dirty="0" smtClean="0">
                            <a:latin typeface="Cambria Math" panose="02040503050406030204" pitchFamily="18" charset="0"/>
                          </a:rPr>
                          <m:t>𝑡</m:t>
                        </m:r>
                        <m:r>
                          <a:rPr lang="en-US" altLang="zh-CN" sz="1400" b="0" i="1" dirty="0" smtClean="0">
                            <a:latin typeface="Cambria Math" panose="02040503050406030204" pitchFamily="18" charset="0"/>
                          </a:rPr>
                          <m:t>−1</m:t>
                        </m:r>
                      </m:sub>
                    </m:sSub>
                  </m:oMath>
                </a14:m>
                <a:r>
                  <a:rPr lang="zh-CN" altLang="en-US" sz="1400" dirty="0"/>
                  <a:t>需要</a:t>
                </a:r>
                <a:r>
                  <a:rPr lang="zh-CN" altLang="en-US" sz="1400" dirty="0">
                    <a:solidFill>
                      <a:srgbClr val="C00000"/>
                    </a:solidFill>
                  </a:rPr>
                  <a:t>遗忘</a:t>
                </a:r>
                <a:r>
                  <a:rPr lang="zh-CN" altLang="en-US" sz="1400" dirty="0"/>
                  <a:t>多少信息。</a:t>
                </a:r>
                <a:endParaRPr lang="en-US" altLang="zh-CN" sz="1400" dirty="0"/>
              </a:p>
              <a:p>
                <a:pPr marL="285750" indent="-285750" algn="just">
                  <a:lnSpc>
                    <a:spcPts val="2500"/>
                  </a:lnSpc>
                  <a:buFont typeface="Wingdings" panose="05000000000000000000" pitchFamily="2" charset="2"/>
                  <a:buChar char="Ø"/>
                </a:pPr>
                <a:r>
                  <a:rPr lang="zh-CN" altLang="en-US" sz="1400" dirty="0"/>
                  <a:t>输入门</a:t>
                </a:r>
                <a:r>
                  <a:rPr lang="zh-CN" altLang="en-US" sz="1400" b="1" dirty="0"/>
                  <a:t>：</a:t>
                </a:r>
                <a:r>
                  <a:rPr lang="zh-CN" altLang="en-US" sz="1400" dirty="0"/>
                  <a:t>控制当前时刻的输入有多少信息需要</a:t>
                </a:r>
                <a:r>
                  <a:rPr lang="zh-CN" altLang="en-US" sz="1400" dirty="0">
                    <a:solidFill>
                      <a:srgbClr val="C00000"/>
                    </a:solidFill>
                  </a:rPr>
                  <a:t>保存</a:t>
                </a:r>
                <a:r>
                  <a:rPr lang="zh-CN" altLang="en-US" sz="1400" dirty="0"/>
                  <a:t>。</a:t>
                </a:r>
                <a:endParaRPr lang="en-US" altLang="zh-CN" sz="1400" dirty="0"/>
              </a:p>
              <a:p>
                <a:pPr marL="285750" indent="-285750" algn="just">
                  <a:lnSpc>
                    <a:spcPts val="2500"/>
                  </a:lnSpc>
                  <a:buFont typeface="Wingdings" panose="05000000000000000000" pitchFamily="2" charset="2"/>
                  <a:buChar char="Ø"/>
                </a:pPr>
                <a:r>
                  <a:rPr lang="zh-CN" altLang="en-US" sz="1400" dirty="0"/>
                  <a:t>输出门</a:t>
                </a:r>
                <a:r>
                  <a:rPr lang="zh-CN" altLang="en-US" sz="1400" b="1" dirty="0"/>
                  <a:t>：</a:t>
                </a:r>
                <a:r>
                  <a:rPr lang="zh-CN" altLang="en-US" sz="1400" dirty="0"/>
                  <a:t>控制当前时刻的内部状态</a:t>
                </a:r>
                <a14:m>
                  <m:oMath xmlns:m="http://schemas.openxmlformats.org/officeDocument/2006/math">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𝐶</m:t>
                        </m:r>
                      </m:e>
                      <m:sub>
                        <m:r>
                          <a:rPr lang="en-US" altLang="zh-CN" sz="1400" b="0" i="1" dirty="0" smtClean="0">
                            <a:latin typeface="Cambria Math" panose="02040503050406030204" pitchFamily="18" charset="0"/>
                          </a:rPr>
                          <m:t>𝑡</m:t>
                        </m:r>
                      </m:sub>
                    </m:sSub>
                  </m:oMath>
                </a14:m>
                <a:r>
                  <a:rPr lang="zh-CN" altLang="en-US" sz="1400" dirty="0"/>
                  <a:t>有多少信息需要</a:t>
                </a:r>
                <a:r>
                  <a:rPr lang="zh-CN" altLang="en-US" sz="1400" dirty="0">
                    <a:solidFill>
                      <a:srgbClr val="C00000"/>
                    </a:solidFill>
                  </a:rPr>
                  <a:t>输出</a:t>
                </a:r>
                <a:r>
                  <a:rPr lang="zh-CN" altLang="en-US" sz="1400" dirty="0"/>
                  <a:t>给外部状态</a:t>
                </a:r>
                <a14:m>
                  <m:oMath xmlns:m="http://schemas.openxmlformats.org/officeDocument/2006/math">
                    <m:sSub>
                      <m:sSubPr>
                        <m:ctrlPr>
                          <a:rPr lang="en-US" altLang="zh-CN" sz="1400" i="1" dirty="0">
                            <a:latin typeface="Cambria Math" panose="02040503050406030204" pitchFamily="18" charset="0"/>
                          </a:rPr>
                        </m:ctrlPr>
                      </m:sSubPr>
                      <m:e>
                        <m:r>
                          <a:rPr lang="en-US" altLang="zh-CN" sz="1400" b="0" i="1" dirty="0" smtClean="0">
                            <a:latin typeface="Cambria Math" panose="02040503050406030204" pitchFamily="18" charset="0"/>
                          </a:rPr>
                          <m:t>h</m:t>
                        </m:r>
                      </m:e>
                      <m:sub>
                        <m:r>
                          <a:rPr lang="en-US" altLang="zh-CN" sz="1400" b="0" i="1" dirty="0" smtClean="0">
                            <a:latin typeface="Cambria Math" panose="02040503050406030204" pitchFamily="18" charset="0"/>
                          </a:rPr>
                          <m:t>𝑡</m:t>
                        </m:r>
                      </m:sub>
                    </m:sSub>
                  </m:oMath>
                </a14:m>
                <a:r>
                  <a:rPr lang="zh-CN" altLang="en-US" sz="1400" dirty="0"/>
                  <a:t>。</a:t>
                </a:r>
                <a:r>
                  <a:rPr lang="zh-CN" altLang="en-US" sz="1600" dirty="0"/>
                  <a:t> </a:t>
                </a:r>
              </a:p>
            </p:txBody>
          </p:sp>
        </mc:Choice>
        <mc:Fallback xmlns="">
          <p:sp>
            <p:nvSpPr>
              <p:cNvPr id="48" name="文本框 47"/>
              <p:cNvSpPr txBox="1">
                <a:spLocks noRot="1" noChangeAspect="1" noMove="1" noResize="1" noEditPoints="1" noAdjustHandles="1" noChangeArrowheads="1" noChangeShapeType="1" noTextEdit="1"/>
              </p:cNvSpPr>
              <p:nvPr/>
            </p:nvSpPr>
            <p:spPr>
              <a:xfrm>
                <a:off x="343516" y="3744501"/>
                <a:ext cx="3745027" cy="2303066"/>
              </a:xfrm>
              <a:prstGeom prst="rect">
                <a:avLst/>
              </a:prstGeom>
              <a:blipFill>
                <a:blip r:embed="rId4"/>
                <a:stretch>
                  <a:fillRect l="-813" r="-325" b="-1323"/>
                </a:stretch>
              </a:blipFill>
            </p:spPr>
            <p:txBody>
              <a:bodyPr/>
              <a:lstStyle/>
              <a:p>
                <a:r>
                  <a:rPr lang="zh-CN" altLang="en-US">
                    <a:noFill/>
                  </a:rPr>
                  <a:t> </a:t>
                </a:r>
              </a:p>
            </p:txBody>
          </p:sp>
        </mc:Fallback>
      </mc:AlternateContent>
      <p:sp>
        <p:nvSpPr>
          <p:cNvPr id="49" name="文本框 48"/>
          <p:cNvSpPr txBox="1"/>
          <p:nvPr/>
        </p:nvSpPr>
        <p:spPr>
          <a:xfrm>
            <a:off x="356672" y="1623146"/>
            <a:ext cx="3689782" cy="1374735"/>
          </a:xfrm>
          <a:prstGeom prst="rect">
            <a:avLst/>
          </a:prstGeom>
          <a:solidFill>
            <a:srgbClr val="E9F8FD"/>
          </a:solidFill>
        </p:spPr>
        <p:txBody>
          <a:bodyPr wrap="square" rtlCol="0">
            <a:spAutoFit/>
          </a:bodyPr>
          <a:lstStyle/>
          <a:p>
            <a:pPr>
              <a:lnSpc>
                <a:spcPts val="2500"/>
              </a:lnSpc>
            </a:pPr>
            <a:r>
              <a:rPr lang="zh-CN" altLang="en-US" sz="1600" dirty="0"/>
              <a:t>模型特点：</a:t>
            </a:r>
            <a:endParaRPr lang="en-US" altLang="zh-CN" sz="1600" dirty="0"/>
          </a:p>
          <a:p>
            <a:pPr marL="285750" indent="-285750" algn="just">
              <a:lnSpc>
                <a:spcPts val="2500"/>
              </a:lnSpc>
              <a:buFont typeface="Wingdings" panose="05000000000000000000" pitchFamily="2" charset="2"/>
              <a:buChar char="Ø"/>
            </a:pPr>
            <a:r>
              <a:rPr lang="zh-CN" altLang="en-US" sz="1400" dirty="0"/>
              <a:t>可以有效利用原始流量中各相邻字节间的</a:t>
            </a:r>
            <a:r>
              <a:rPr lang="zh-CN" altLang="en-US" sz="1400" dirty="0">
                <a:solidFill>
                  <a:srgbClr val="C00000"/>
                </a:solidFill>
              </a:rPr>
              <a:t>序列关系</a:t>
            </a:r>
            <a:r>
              <a:rPr lang="zh-CN" altLang="en-US" sz="1400" dirty="0"/>
              <a:t>信息。</a:t>
            </a:r>
            <a:endParaRPr lang="en-US" altLang="zh-CN" sz="1400" dirty="0"/>
          </a:p>
          <a:p>
            <a:pPr marL="285750" indent="-285750" algn="just">
              <a:lnSpc>
                <a:spcPts val="2500"/>
              </a:lnSpc>
              <a:buFont typeface="Wingdings" panose="05000000000000000000" pitchFamily="2" charset="2"/>
              <a:buChar char="Ø"/>
            </a:pPr>
            <a:r>
              <a:rPr lang="zh-CN" altLang="en-US" sz="1400" dirty="0"/>
              <a:t> </a:t>
            </a:r>
            <a:r>
              <a:rPr lang="zh-CN" altLang="en-US" sz="1400" dirty="0">
                <a:solidFill>
                  <a:srgbClr val="C00000"/>
                </a:solidFill>
              </a:rPr>
              <a:t>门控机制</a:t>
            </a:r>
            <a:r>
              <a:rPr lang="zh-CN" altLang="en-US" sz="1400" dirty="0"/>
              <a:t>解决了</a:t>
            </a:r>
            <a:r>
              <a:rPr lang="zh-CN" altLang="en-US" sz="1400" dirty="0">
                <a:solidFill>
                  <a:srgbClr val="C00000"/>
                </a:solidFill>
              </a:rPr>
              <a:t>长程依赖</a:t>
            </a:r>
            <a:r>
              <a:rPr lang="zh-CN" altLang="en-US" sz="1400" dirty="0"/>
              <a:t>问题。</a:t>
            </a:r>
          </a:p>
        </p:txBody>
      </p:sp>
      <p:sp>
        <p:nvSpPr>
          <p:cNvPr id="18" name="文本框 17"/>
          <p:cNvSpPr txBox="1"/>
          <p:nvPr/>
        </p:nvSpPr>
        <p:spPr>
          <a:xfrm>
            <a:off x="206924" y="1195686"/>
            <a:ext cx="5190836" cy="338554"/>
          </a:xfrm>
          <a:prstGeom prst="rect">
            <a:avLst/>
          </a:prstGeom>
          <a:noFill/>
        </p:spPr>
        <p:txBody>
          <a:bodyPr wrap="square" rtlCol="0">
            <a:spAutoFit/>
          </a:bodyPr>
          <a:lstStyle/>
          <a:p>
            <a:pPr marL="285750" indent="-285750">
              <a:buFont typeface="Wingdings" panose="05000000000000000000" pitchFamily="2" charset="2"/>
              <a:buChar char="p"/>
            </a:pPr>
            <a:r>
              <a:rPr lang="en-US" altLang="zh-CN" sz="1600" dirty="0">
                <a:solidFill>
                  <a:srgbClr val="C00000"/>
                </a:solidFill>
              </a:rPr>
              <a:t>LSTM</a:t>
            </a:r>
            <a:r>
              <a:rPr lang="zh-CN" altLang="en-US" sz="1600" dirty="0">
                <a:solidFill>
                  <a:srgbClr val="C00000"/>
                </a:solidFill>
              </a:rPr>
              <a:t>模型</a:t>
            </a:r>
          </a:p>
        </p:txBody>
      </p:sp>
      <p:sp>
        <p:nvSpPr>
          <p:cNvPr id="20" name="文本框 19"/>
          <p:cNvSpPr txBox="1"/>
          <p:nvPr/>
        </p:nvSpPr>
        <p:spPr>
          <a:xfrm>
            <a:off x="5756337" y="6047567"/>
            <a:ext cx="1611854" cy="276999"/>
          </a:xfrm>
          <a:prstGeom prst="rect">
            <a:avLst/>
          </a:prstGeom>
          <a:noFill/>
        </p:spPr>
        <p:txBody>
          <a:bodyPr wrap="square" rtlCol="0">
            <a:spAutoFit/>
          </a:bodyPr>
          <a:lstStyle/>
          <a:p>
            <a:pPr algn="ctr"/>
            <a:r>
              <a:rPr lang="en-US" altLang="zh-CN" sz="1200" dirty="0"/>
              <a:t>LSTM</a:t>
            </a:r>
            <a:r>
              <a:rPr lang="zh-CN" altLang="en-US" sz="1200" dirty="0"/>
              <a:t>模型原理图</a:t>
            </a:r>
            <a:endParaRPr lang="zh-CN" altLang="en-US" sz="1200" dirty="0">
              <a:latin typeface="Arial" panose="020B0604020202020204" pitchFamily="34" charset="0"/>
              <a:ea typeface="黑体" panose="02010609060101010101" pitchFamily="49" charset="-122"/>
            </a:endParaRPr>
          </a:p>
        </p:txBody>
      </p:sp>
      <p:cxnSp>
        <p:nvCxnSpPr>
          <p:cNvPr id="21" name="直接箭头连接符 20"/>
          <p:cNvCxnSpPr/>
          <p:nvPr/>
        </p:nvCxnSpPr>
        <p:spPr>
          <a:xfrm flipH="1">
            <a:off x="838986" y="2936318"/>
            <a:ext cx="296944" cy="92867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23" name="圆角矩形 22"/>
          <p:cNvSpPr/>
          <p:nvPr/>
        </p:nvSpPr>
        <p:spPr bwMode="auto">
          <a:xfrm>
            <a:off x="711724" y="2677159"/>
            <a:ext cx="848412" cy="259159"/>
          </a:xfrm>
          <a:prstGeom prst="roundRect">
            <a:avLst>
              <a:gd name="adj" fmla="val 50000"/>
            </a:avLst>
          </a:prstGeom>
          <a:noFill/>
          <a:ln w="19050" cap="flat">
            <a:solidFill>
              <a:srgbClr val="C00000"/>
            </a:solidFill>
            <a:prstDash val="sysDash"/>
            <a:round/>
          </a:ln>
        </p:spPr>
        <p:txBody>
          <a:bodyPr vert="horz" wrap="square" lIns="91440" tIns="45720" rIns="91440" bIns="45720" numCol="1" rtlCol="0" anchor="t" anchorCtr="0" compatLnSpc="1"/>
          <a:lstStyle/>
          <a:p>
            <a:pPr algn="ctr"/>
            <a:endParaRPr lang="zh-CN" altLang="en-US"/>
          </a:p>
        </p:txBody>
      </p:sp>
      <p:sp>
        <p:nvSpPr>
          <p:cNvPr id="3" name="文本框 2"/>
          <p:cNvSpPr txBox="1"/>
          <p:nvPr/>
        </p:nvSpPr>
        <p:spPr>
          <a:xfrm>
            <a:off x="4151263" y="2883246"/>
            <a:ext cx="581799" cy="200055"/>
          </a:xfrm>
          <a:prstGeom prst="rect">
            <a:avLst/>
          </a:prstGeom>
          <a:solidFill>
            <a:schemeClr val="bg1"/>
          </a:solidFill>
        </p:spPr>
        <p:txBody>
          <a:bodyPr wrap="square" rtlCol="0">
            <a:spAutoFit/>
          </a:bodyPr>
          <a:lstStyle/>
          <a:p>
            <a:pPr algn="ctr"/>
            <a:r>
              <a:rPr lang="zh-CN" altLang="en-US" sz="700" dirty="0">
                <a:latin typeface="黑体" panose="02010609060101010101" pitchFamily="49" charset="-122"/>
                <a:ea typeface="黑体" panose="02010609060101010101" pitchFamily="49" charset="-122"/>
              </a:rPr>
              <a:t>细胞状态</a:t>
            </a:r>
          </a:p>
        </p:txBody>
      </p:sp>
      <p:sp>
        <p:nvSpPr>
          <p:cNvPr id="22" name="文本框 21"/>
          <p:cNvSpPr txBox="1"/>
          <p:nvPr/>
        </p:nvSpPr>
        <p:spPr>
          <a:xfrm>
            <a:off x="4151263" y="4265351"/>
            <a:ext cx="581799" cy="200055"/>
          </a:xfrm>
          <a:prstGeom prst="rect">
            <a:avLst/>
          </a:prstGeom>
          <a:solidFill>
            <a:schemeClr val="bg1"/>
          </a:solidFill>
        </p:spPr>
        <p:txBody>
          <a:bodyPr wrap="square" rtlCol="0">
            <a:spAutoFit/>
          </a:bodyPr>
          <a:lstStyle/>
          <a:p>
            <a:pPr algn="ctr"/>
            <a:r>
              <a:rPr lang="zh-CN" altLang="en-US" sz="700" dirty="0">
                <a:latin typeface="黑体" panose="02010609060101010101" pitchFamily="49" charset="-122"/>
                <a:ea typeface="黑体" panose="02010609060101010101" pitchFamily="49" charset="-122"/>
              </a:rPr>
              <a:t>隐层状态</a:t>
            </a:r>
          </a:p>
        </p:txBody>
      </p:sp>
      <p:sp>
        <p:nvSpPr>
          <p:cNvPr id="6" name="矩形 5"/>
          <p:cNvSpPr/>
          <p:nvPr/>
        </p:nvSpPr>
        <p:spPr bwMode="auto">
          <a:xfrm>
            <a:off x="4215352" y="2905362"/>
            <a:ext cx="469557" cy="137236"/>
          </a:xfrm>
          <a:prstGeom prst="rect">
            <a:avLst/>
          </a:prstGeom>
          <a:solidFill>
            <a:schemeClr val="bg1"/>
          </a:solidFill>
          <a:ln w="0" cap="flat">
            <a:noFill/>
            <a:prstDash val="solid"/>
            <a:round/>
          </a:ln>
        </p:spPr>
        <p:txBody>
          <a:bodyPr vert="horz" wrap="square" lIns="91440" tIns="45720" rIns="91440" bIns="45720" numCol="1" rtlCol="0" anchor="t" anchorCtr="0" compatLnSpc="1"/>
          <a:lstStyle/>
          <a:p>
            <a:pPr algn="ctr"/>
            <a:endParaRPr lang="zh-CN" altLang="en-US"/>
          </a:p>
        </p:txBody>
      </p:sp>
      <p:sp>
        <p:nvSpPr>
          <p:cNvPr id="28" name="矩形 27"/>
          <p:cNvSpPr/>
          <p:nvPr/>
        </p:nvSpPr>
        <p:spPr bwMode="auto">
          <a:xfrm>
            <a:off x="4191521" y="4323311"/>
            <a:ext cx="469557" cy="137236"/>
          </a:xfrm>
          <a:prstGeom prst="rect">
            <a:avLst/>
          </a:prstGeom>
          <a:solidFill>
            <a:schemeClr val="bg1"/>
          </a:solidFill>
          <a:ln w="0" cap="flat">
            <a:noFill/>
            <a:prstDash val="solid"/>
            <a:round/>
          </a:ln>
        </p:spPr>
        <p:txBody>
          <a:bodyPr vert="horz" wrap="square" lIns="91440" tIns="45720" rIns="91440" bIns="45720" numCol="1" rtlCol="0" anchor="t" anchorCtr="0" compatLnSpc="1"/>
          <a:lstStyle/>
          <a:p>
            <a:pPr algn="ctr"/>
            <a:endParaRPr lang="zh-CN" altLang="en-US"/>
          </a:p>
        </p:txBody>
      </p:sp>
      <p:sp>
        <p:nvSpPr>
          <p:cNvPr id="29" name="矩形 28"/>
          <p:cNvSpPr/>
          <p:nvPr/>
        </p:nvSpPr>
        <p:spPr bwMode="auto">
          <a:xfrm>
            <a:off x="5540870" y="4412540"/>
            <a:ext cx="469557" cy="137236"/>
          </a:xfrm>
          <a:prstGeom prst="rect">
            <a:avLst/>
          </a:prstGeom>
          <a:solidFill>
            <a:schemeClr val="bg1"/>
          </a:solidFill>
          <a:ln w="0" cap="flat">
            <a:noFill/>
            <a:prstDash val="solid"/>
            <a:round/>
          </a:ln>
        </p:spPr>
        <p:txBody>
          <a:bodyPr vert="horz" wrap="square" lIns="91440" tIns="45720" rIns="91440" bIns="45720" numCol="1" rtlCol="0" anchor="t" anchorCtr="0" compatLnSpc="1"/>
          <a:lstStyle/>
          <a:p>
            <a:pPr algn="ctr"/>
            <a:endParaRPr lang="zh-CN" altLang="en-US"/>
          </a:p>
        </p:txBody>
      </p:sp>
      <p:sp>
        <p:nvSpPr>
          <p:cNvPr id="31" name="矩形 30"/>
          <p:cNvSpPr/>
          <p:nvPr/>
        </p:nvSpPr>
        <p:spPr bwMode="auto">
          <a:xfrm>
            <a:off x="8169475" y="2099262"/>
            <a:ext cx="469557" cy="137236"/>
          </a:xfrm>
          <a:prstGeom prst="rect">
            <a:avLst/>
          </a:prstGeom>
          <a:solidFill>
            <a:schemeClr val="bg1"/>
          </a:solidFill>
          <a:ln w="0" cap="flat">
            <a:noFill/>
            <a:prstDash val="solid"/>
            <a:round/>
          </a:ln>
        </p:spPr>
        <p:txBody>
          <a:bodyPr vert="horz" wrap="square" lIns="91440" tIns="45720" rIns="91440" bIns="45720" numCol="1" rtlCol="0" anchor="t" anchorCtr="0" compatLnSpc="1"/>
          <a:lstStyle/>
          <a:p>
            <a:pPr algn="ctr"/>
            <a:endParaRPr lang="zh-CN" altLang="en-US"/>
          </a:p>
        </p:txBody>
      </p:sp>
      <p:sp>
        <p:nvSpPr>
          <p:cNvPr id="35" name="矩形 34"/>
          <p:cNvSpPr/>
          <p:nvPr/>
        </p:nvSpPr>
        <p:spPr bwMode="auto">
          <a:xfrm>
            <a:off x="8286516" y="2936318"/>
            <a:ext cx="653598" cy="146983"/>
          </a:xfrm>
          <a:prstGeom prst="rect">
            <a:avLst/>
          </a:prstGeom>
          <a:solidFill>
            <a:schemeClr val="bg1"/>
          </a:solidFill>
          <a:ln w="0" cap="flat">
            <a:noFill/>
            <a:prstDash val="solid"/>
            <a:round/>
          </a:ln>
        </p:spPr>
        <p:txBody>
          <a:bodyPr vert="horz" wrap="square" lIns="91440" tIns="45720" rIns="91440" bIns="45720" numCol="1" rtlCol="0" anchor="t" anchorCtr="0" compatLnSpc="1"/>
          <a:lstStyle/>
          <a:p>
            <a:pPr algn="ctr"/>
            <a:endParaRPr lang="zh-CN" altLang="en-US"/>
          </a:p>
        </p:txBody>
      </p:sp>
      <p:sp>
        <p:nvSpPr>
          <p:cNvPr id="36" name="矩形 35"/>
          <p:cNvSpPr/>
          <p:nvPr/>
        </p:nvSpPr>
        <p:spPr bwMode="auto">
          <a:xfrm>
            <a:off x="8169475" y="4296760"/>
            <a:ext cx="824421" cy="115780"/>
          </a:xfrm>
          <a:prstGeom prst="rect">
            <a:avLst/>
          </a:prstGeom>
          <a:solidFill>
            <a:schemeClr val="bg1"/>
          </a:solidFill>
          <a:ln w="0" cap="flat">
            <a:noFill/>
            <a:prstDash val="solid"/>
            <a:round/>
          </a:ln>
        </p:spPr>
        <p:txBody>
          <a:bodyPr vert="horz" wrap="square" lIns="91440" tIns="45720" rIns="91440" bIns="45720" numCol="1" rtlCol="0" anchor="t" anchorCtr="0" compatLnSpc="1"/>
          <a:lstStyle/>
          <a:p>
            <a:pPr algn="ctr"/>
            <a:endParaRPr lang="zh-CN" altLang="en-US"/>
          </a:p>
        </p:txBody>
      </p:sp>
      <p:sp>
        <p:nvSpPr>
          <p:cNvPr id="38" name="矩形 37"/>
          <p:cNvSpPr/>
          <p:nvPr/>
        </p:nvSpPr>
        <p:spPr bwMode="auto">
          <a:xfrm>
            <a:off x="4637080" y="5008870"/>
            <a:ext cx="668413" cy="973120"/>
          </a:xfrm>
          <a:prstGeom prst="rect">
            <a:avLst/>
          </a:prstGeom>
          <a:solidFill>
            <a:schemeClr val="bg1"/>
          </a:solidFill>
          <a:ln w="0" cap="flat">
            <a:noFill/>
            <a:prstDash val="solid"/>
            <a:round/>
          </a:ln>
        </p:spPr>
        <p:txBody>
          <a:bodyPr vert="horz" wrap="square" lIns="91440" tIns="45720" rIns="91440" bIns="45720" numCol="1" rtlCol="0" anchor="t" anchorCtr="0" compatLnSpc="1"/>
          <a:lstStyle/>
          <a:p>
            <a:pPr algn="ctr"/>
            <a:endParaRPr lang="zh-CN" altLang="en-US"/>
          </a:p>
        </p:txBody>
      </p:sp>
      <p:sp>
        <p:nvSpPr>
          <p:cNvPr id="41" name="矩形 40"/>
          <p:cNvSpPr/>
          <p:nvPr/>
        </p:nvSpPr>
        <p:spPr bwMode="auto">
          <a:xfrm>
            <a:off x="5721189" y="4926711"/>
            <a:ext cx="668413" cy="973120"/>
          </a:xfrm>
          <a:prstGeom prst="rect">
            <a:avLst/>
          </a:prstGeom>
          <a:solidFill>
            <a:schemeClr val="bg1"/>
          </a:solidFill>
          <a:ln w="0" cap="flat">
            <a:noFill/>
            <a:prstDash val="solid"/>
            <a:round/>
          </a:ln>
        </p:spPr>
        <p:txBody>
          <a:bodyPr vert="horz" wrap="square" lIns="91440" tIns="45720" rIns="91440" bIns="45720" numCol="1" rtlCol="0" anchor="t" anchorCtr="0" compatLnSpc="1"/>
          <a:lstStyle/>
          <a:p>
            <a:pPr algn="ctr"/>
            <a:endParaRPr lang="zh-CN" altLang="en-US"/>
          </a:p>
        </p:txBody>
      </p:sp>
      <p:sp>
        <p:nvSpPr>
          <p:cNvPr id="43" name="矩形 42"/>
          <p:cNvSpPr/>
          <p:nvPr/>
        </p:nvSpPr>
        <p:spPr bwMode="auto">
          <a:xfrm>
            <a:off x="6749038" y="4996193"/>
            <a:ext cx="668413" cy="973120"/>
          </a:xfrm>
          <a:prstGeom prst="rect">
            <a:avLst/>
          </a:prstGeom>
          <a:solidFill>
            <a:schemeClr val="bg1"/>
          </a:solidFill>
          <a:ln w="0" cap="flat">
            <a:noFill/>
            <a:prstDash val="solid"/>
            <a:round/>
          </a:ln>
        </p:spPr>
        <p:txBody>
          <a:bodyPr vert="horz" wrap="square" lIns="91440" tIns="45720" rIns="91440" bIns="45720" numCol="1" rtlCol="0" anchor="t" anchorCtr="0" compatLnSpc="1"/>
          <a:lstStyle/>
          <a:p>
            <a:pPr algn="ctr"/>
            <a:endParaRPr lang="zh-CN" altLang="en-US"/>
          </a:p>
        </p:txBody>
      </p:sp>
      <p:sp>
        <p:nvSpPr>
          <p:cNvPr id="44" name="矩形 43"/>
          <p:cNvSpPr/>
          <p:nvPr/>
        </p:nvSpPr>
        <p:spPr bwMode="auto">
          <a:xfrm>
            <a:off x="8038070" y="4897033"/>
            <a:ext cx="700389" cy="973120"/>
          </a:xfrm>
          <a:prstGeom prst="rect">
            <a:avLst/>
          </a:prstGeom>
          <a:solidFill>
            <a:schemeClr val="bg1"/>
          </a:solidFill>
          <a:ln w="0" cap="flat">
            <a:noFill/>
            <a:prstDash val="solid"/>
            <a:round/>
          </a:ln>
        </p:spPr>
        <p:txBody>
          <a:bodyPr vert="horz" wrap="square" lIns="91440" tIns="45720" rIns="91440" bIns="45720" numCol="1" rtlCol="0" anchor="t" anchorCtr="0" compatLnSpc="1"/>
          <a:lstStyle/>
          <a:p>
            <a:pPr algn="ctr"/>
            <a:endParaRPr lang="zh-CN" altLang="en-US"/>
          </a:p>
        </p:txBody>
      </p:sp>
      <p:sp>
        <p:nvSpPr>
          <p:cNvPr id="8" name="文本框 7"/>
          <p:cNvSpPr txBox="1"/>
          <p:nvPr/>
        </p:nvSpPr>
        <p:spPr>
          <a:xfrm>
            <a:off x="4559462" y="4985000"/>
            <a:ext cx="674987" cy="215444"/>
          </a:xfrm>
          <a:prstGeom prst="rect">
            <a:avLst/>
          </a:prstGeom>
          <a:noFill/>
        </p:spPr>
        <p:txBody>
          <a:bodyPr wrap="square" rtlCol="0">
            <a:spAutoFit/>
          </a:bodyPr>
          <a:lstStyle/>
          <a:p>
            <a:r>
              <a:rPr lang="zh-CN" altLang="en-US" sz="800" dirty="0"/>
              <a:t>当前输入</a:t>
            </a:r>
          </a:p>
        </p:txBody>
      </p:sp>
      <p:sp>
        <p:nvSpPr>
          <p:cNvPr id="45" name="文本框 44"/>
          <p:cNvSpPr txBox="1"/>
          <p:nvPr/>
        </p:nvSpPr>
        <p:spPr>
          <a:xfrm>
            <a:off x="4552895" y="5326153"/>
            <a:ext cx="746032" cy="338554"/>
          </a:xfrm>
          <a:prstGeom prst="rect">
            <a:avLst/>
          </a:prstGeom>
          <a:noFill/>
        </p:spPr>
        <p:txBody>
          <a:bodyPr wrap="square" rtlCol="0">
            <a:spAutoFit/>
          </a:bodyPr>
          <a:lstStyle/>
          <a:p>
            <a:r>
              <a:rPr lang="zh-CN" altLang="en-US" sz="800" dirty="0"/>
              <a:t>上一</a:t>
            </a:r>
            <a:r>
              <a:rPr lang="en-US" altLang="zh-CN" sz="800" dirty="0"/>
              <a:t>LSTM</a:t>
            </a:r>
            <a:r>
              <a:rPr lang="zh-CN" altLang="en-US" sz="800" dirty="0"/>
              <a:t>单元的记忆</a:t>
            </a:r>
          </a:p>
        </p:txBody>
      </p:sp>
      <p:sp>
        <p:nvSpPr>
          <p:cNvPr id="46" name="文本框 45"/>
          <p:cNvSpPr txBox="1"/>
          <p:nvPr/>
        </p:nvSpPr>
        <p:spPr>
          <a:xfrm>
            <a:off x="4513560" y="5700876"/>
            <a:ext cx="739467" cy="338554"/>
          </a:xfrm>
          <a:prstGeom prst="rect">
            <a:avLst/>
          </a:prstGeom>
          <a:noFill/>
        </p:spPr>
        <p:txBody>
          <a:bodyPr wrap="square" rtlCol="0">
            <a:spAutoFit/>
          </a:bodyPr>
          <a:lstStyle/>
          <a:p>
            <a:pPr algn="ctr"/>
            <a:r>
              <a:rPr lang="zh-CN" altLang="en-US" sz="800" dirty="0"/>
              <a:t>上一</a:t>
            </a:r>
            <a:r>
              <a:rPr lang="en-US" altLang="zh-CN" sz="800" dirty="0"/>
              <a:t>LSTM</a:t>
            </a:r>
            <a:r>
              <a:rPr lang="zh-CN" altLang="en-US" sz="800" dirty="0"/>
              <a:t>单元的输出</a:t>
            </a:r>
          </a:p>
        </p:txBody>
      </p:sp>
      <p:sp>
        <p:nvSpPr>
          <p:cNvPr id="50" name="文本框 49"/>
          <p:cNvSpPr txBox="1"/>
          <p:nvPr/>
        </p:nvSpPr>
        <p:spPr>
          <a:xfrm>
            <a:off x="5631252" y="4923445"/>
            <a:ext cx="570451" cy="338554"/>
          </a:xfrm>
          <a:prstGeom prst="rect">
            <a:avLst/>
          </a:prstGeom>
          <a:noFill/>
        </p:spPr>
        <p:txBody>
          <a:bodyPr wrap="square" rtlCol="0">
            <a:spAutoFit/>
          </a:bodyPr>
          <a:lstStyle/>
          <a:p>
            <a:r>
              <a:rPr lang="zh-CN" altLang="en-US" sz="800" dirty="0"/>
              <a:t>更新后的记忆</a:t>
            </a:r>
          </a:p>
        </p:txBody>
      </p:sp>
      <p:sp>
        <p:nvSpPr>
          <p:cNvPr id="51" name="文本框 50"/>
          <p:cNvSpPr txBox="1"/>
          <p:nvPr/>
        </p:nvSpPr>
        <p:spPr>
          <a:xfrm>
            <a:off x="5629468" y="5390004"/>
            <a:ext cx="674987" cy="215444"/>
          </a:xfrm>
          <a:prstGeom prst="rect">
            <a:avLst/>
          </a:prstGeom>
          <a:noFill/>
        </p:spPr>
        <p:txBody>
          <a:bodyPr wrap="square" rtlCol="0">
            <a:spAutoFit/>
          </a:bodyPr>
          <a:lstStyle/>
          <a:p>
            <a:r>
              <a:rPr lang="zh-CN" altLang="en-US" sz="800" dirty="0"/>
              <a:t>当前输出</a:t>
            </a:r>
          </a:p>
        </p:txBody>
      </p:sp>
      <p:sp>
        <p:nvSpPr>
          <p:cNvPr id="53" name="文本框 52"/>
          <p:cNvSpPr txBox="1"/>
          <p:nvPr/>
        </p:nvSpPr>
        <p:spPr>
          <a:xfrm>
            <a:off x="6669562" y="4968131"/>
            <a:ext cx="674987" cy="215444"/>
          </a:xfrm>
          <a:prstGeom prst="rect">
            <a:avLst/>
          </a:prstGeom>
          <a:noFill/>
        </p:spPr>
        <p:txBody>
          <a:bodyPr wrap="square" rtlCol="0">
            <a:spAutoFit/>
          </a:bodyPr>
          <a:lstStyle/>
          <a:p>
            <a:r>
              <a:rPr lang="en-US" altLang="zh-CN" sz="800" dirty="0"/>
              <a:t>Sigmoid</a:t>
            </a:r>
            <a:r>
              <a:rPr lang="zh-CN" altLang="en-US" sz="800" dirty="0"/>
              <a:t>层</a:t>
            </a:r>
          </a:p>
        </p:txBody>
      </p:sp>
      <p:sp>
        <p:nvSpPr>
          <p:cNvPr id="54" name="文本框 53"/>
          <p:cNvSpPr txBox="1"/>
          <p:nvPr/>
        </p:nvSpPr>
        <p:spPr>
          <a:xfrm>
            <a:off x="6672727" y="5390395"/>
            <a:ext cx="674987" cy="215444"/>
          </a:xfrm>
          <a:prstGeom prst="rect">
            <a:avLst/>
          </a:prstGeom>
          <a:noFill/>
        </p:spPr>
        <p:txBody>
          <a:bodyPr wrap="square" rtlCol="0">
            <a:spAutoFit/>
          </a:bodyPr>
          <a:lstStyle/>
          <a:p>
            <a:r>
              <a:rPr lang="en-US" altLang="zh-CN" sz="800" dirty="0" err="1"/>
              <a:t>Tanh</a:t>
            </a:r>
            <a:r>
              <a:rPr lang="zh-CN" altLang="en-US" sz="800" dirty="0"/>
              <a:t>层</a:t>
            </a:r>
          </a:p>
        </p:txBody>
      </p:sp>
      <p:sp>
        <p:nvSpPr>
          <p:cNvPr id="55" name="文本框 54"/>
          <p:cNvSpPr txBox="1"/>
          <p:nvPr/>
        </p:nvSpPr>
        <p:spPr>
          <a:xfrm>
            <a:off x="6678829" y="5751808"/>
            <a:ext cx="674987" cy="215444"/>
          </a:xfrm>
          <a:prstGeom prst="rect">
            <a:avLst/>
          </a:prstGeom>
          <a:noFill/>
        </p:spPr>
        <p:txBody>
          <a:bodyPr wrap="square" rtlCol="0">
            <a:spAutoFit/>
          </a:bodyPr>
          <a:lstStyle/>
          <a:p>
            <a:r>
              <a:rPr lang="zh-CN" altLang="en-US" sz="800" dirty="0"/>
              <a:t>偏置</a:t>
            </a:r>
          </a:p>
        </p:txBody>
      </p:sp>
      <p:sp>
        <p:nvSpPr>
          <p:cNvPr id="56" name="文本框 55"/>
          <p:cNvSpPr txBox="1"/>
          <p:nvPr/>
        </p:nvSpPr>
        <p:spPr>
          <a:xfrm>
            <a:off x="7962701" y="4958253"/>
            <a:ext cx="674987" cy="215444"/>
          </a:xfrm>
          <a:prstGeom prst="rect">
            <a:avLst/>
          </a:prstGeom>
          <a:noFill/>
        </p:spPr>
        <p:txBody>
          <a:bodyPr wrap="square" rtlCol="0">
            <a:spAutoFit/>
          </a:bodyPr>
          <a:lstStyle/>
          <a:p>
            <a:r>
              <a:rPr lang="zh-CN" altLang="en-US" sz="800" dirty="0"/>
              <a:t>向量乘法</a:t>
            </a:r>
          </a:p>
        </p:txBody>
      </p:sp>
      <p:sp>
        <p:nvSpPr>
          <p:cNvPr id="57" name="文本框 56"/>
          <p:cNvSpPr txBox="1"/>
          <p:nvPr/>
        </p:nvSpPr>
        <p:spPr>
          <a:xfrm>
            <a:off x="7965106" y="5383593"/>
            <a:ext cx="674987" cy="215444"/>
          </a:xfrm>
          <a:prstGeom prst="rect">
            <a:avLst/>
          </a:prstGeom>
          <a:noFill/>
        </p:spPr>
        <p:txBody>
          <a:bodyPr wrap="square" rtlCol="0">
            <a:spAutoFit/>
          </a:bodyPr>
          <a:lstStyle/>
          <a:p>
            <a:r>
              <a:rPr lang="zh-CN" altLang="en-US" sz="800" dirty="0"/>
              <a:t>向量加法</a:t>
            </a:r>
          </a:p>
        </p:txBody>
      </p:sp>
      <p:sp>
        <p:nvSpPr>
          <p:cNvPr id="58" name="文本框 57"/>
          <p:cNvSpPr txBox="1"/>
          <p:nvPr/>
        </p:nvSpPr>
        <p:spPr>
          <a:xfrm>
            <a:off x="4250924" y="4690091"/>
            <a:ext cx="674987" cy="230832"/>
          </a:xfrm>
          <a:prstGeom prst="rect">
            <a:avLst/>
          </a:prstGeom>
          <a:solidFill>
            <a:schemeClr val="bg1"/>
          </a:solidFill>
        </p:spPr>
        <p:txBody>
          <a:bodyPr wrap="square" rtlCol="0">
            <a:spAutoFit/>
          </a:bodyPr>
          <a:lstStyle/>
          <a:p>
            <a:r>
              <a:rPr lang="zh-CN" altLang="en-US" sz="900" dirty="0"/>
              <a:t>输入：</a:t>
            </a:r>
          </a:p>
        </p:txBody>
      </p:sp>
      <p:sp>
        <p:nvSpPr>
          <p:cNvPr id="59" name="文本框 58"/>
          <p:cNvSpPr txBox="1"/>
          <p:nvPr/>
        </p:nvSpPr>
        <p:spPr>
          <a:xfrm>
            <a:off x="5338280" y="4699761"/>
            <a:ext cx="674987" cy="230832"/>
          </a:xfrm>
          <a:prstGeom prst="rect">
            <a:avLst/>
          </a:prstGeom>
          <a:solidFill>
            <a:schemeClr val="bg1"/>
          </a:solidFill>
        </p:spPr>
        <p:txBody>
          <a:bodyPr wrap="square" rtlCol="0">
            <a:spAutoFit/>
          </a:bodyPr>
          <a:lstStyle/>
          <a:p>
            <a:r>
              <a:rPr lang="zh-CN" altLang="en-US" sz="900" dirty="0"/>
              <a:t>输出：</a:t>
            </a:r>
          </a:p>
        </p:txBody>
      </p:sp>
      <p:sp>
        <p:nvSpPr>
          <p:cNvPr id="60" name="文本框 59"/>
          <p:cNvSpPr txBox="1"/>
          <p:nvPr/>
        </p:nvSpPr>
        <p:spPr>
          <a:xfrm>
            <a:off x="6368620" y="4692613"/>
            <a:ext cx="896634" cy="230832"/>
          </a:xfrm>
          <a:prstGeom prst="rect">
            <a:avLst/>
          </a:prstGeom>
          <a:solidFill>
            <a:schemeClr val="bg1"/>
          </a:solidFill>
        </p:spPr>
        <p:txBody>
          <a:bodyPr wrap="square" rtlCol="0">
            <a:spAutoFit/>
          </a:bodyPr>
          <a:lstStyle/>
          <a:p>
            <a:r>
              <a:rPr lang="zh-CN" altLang="en-US" sz="900" dirty="0"/>
              <a:t>非线性计算：</a:t>
            </a:r>
          </a:p>
        </p:txBody>
      </p:sp>
      <p:sp>
        <p:nvSpPr>
          <p:cNvPr id="61" name="文本框 60"/>
          <p:cNvSpPr txBox="1"/>
          <p:nvPr/>
        </p:nvSpPr>
        <p:spPr>
          <a:xfrm>
            <a:off x="7365758" y="4687107"/>
            <a:ext cx="1012889" cy="230832"/>
          </a:xfrm>
          <a:prstGeom prst="rect">
            <a:avLst/>
          </a:prstGeom>
          <a:solidFill>
            <a:schemeClr val="bg1"/>
          </a:solidFill>
        </p:spPr>
        <p:txBody>
          <a:bodyPr wrap="square" rtlCol="0">
            <a:spAutoFit/>
          </a:bodyPr>
          <a:lstStyle/>
          <a:p>
            <a:r>
              <a:rPr lang="zh-CN" altLang="en-US" sz="900" dirty="0"/>
              <a:t>向量操作：</a:t>
            </a:r>
          </a:p>
        </p:txBody>
      </p:sp>
    </p:spTree>
    <p:extLst>
      <p:ext uri="{BB962C8B-B14F-4D97-AF65-F5344CB8AC3E}">
        <p14:creationId xmlns:p14="http://schemas.microsoft.com/office/powerpoint/2010/main" val="3524766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606718" y="1540974"/>
            <a:ext cx="7834456" cy="2055600"/>
          </a:xfrm>
          <a:prstGeom prst="rect">
            <a:avLst/>
          </a:prstGeom>
        </p:spPr>
      </p:pic>
      <p:pic>
        <p:nvPicPr>
          <p:cNvPr id="19" name="图片 18"/>
          <p:cNvPicPr>
            <a:picLocks noChangeAspect="1"/>
          </p:cNvPicPr>
          <p:nvPr/>
        </p:nvPicPr>
        <p:blipFill>
          <a:blip r:embed="rId4"/>
          <a:stretch>
            <a:fillRect/>
          </a:stretch>
        </p:blipFill>
        <p:spPr>
          <a:xfrm>
            <a:off x="606718" y="3993461"/>
            <a:ext cx="3017929" cy="2393198"/>
          </a:xfrm>
          <a:prstGeom prst="rect">
            <a:avLst/>
          </a:prstGeom>
        </p:spPr>
      </p:pic>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已完成内容和取得的阶段性成果</a:t>
            </a:r>
          </a:p>
        </p:txBody>
      </p:sp>
      <p:sp>
        <p:nvSpPr>
          <p:cNvPr id="7" name="文本框 6"/>
          <p:cNvSpPr txBox="1"/>
          <p:nvPr/>
        </p:nvSpPr>
        <p:spPr>
          <a:xfrm>
            <a:off x="206924" y="908462"/>
            <a:ext cx="8556595" cy="369332"/>
          </a:xfrm>
          <a:prstGeom prst="rect">
            <a:avLst/>
          </a:prstGeom>
          <a:noFill/>
        </p:spPr>
        <p:txBody>
          <a:bodyPr wrap="square" rtlCol="0">
            <a:spAutoFit/>
          </a:bodyPr>
          <a:lstStyle/>
          <a:p>
            <a:r>
              <a:rPr lang="zh-CN" altLang="en-US" dirty="0"/>
              <a:t>研究内容二：基于加密流原始载荷的主机属性发现</a:t>
            </a:r>
          </a:p>
        </p:txBody>
      </p:sp>
      <p:sp>
        <p:nvSpPr>
          <p:cNvPr id="12" name="椭圆 11"/>
          <p:cNvSpPr/>
          <p:nvPr/>
        </p:nvSpPr>
        <p:spPr bwMode="auto">
          <a:xfrm rot="2123408">
            <a:off x="3246824" y="4144576"/>
            <a:ext cx="261749" cy="63147"/>
          </a:xfrm>
          <a:prstGeom prst="ellipse">
            <a:avLst/>
          </a:prstGeom>
          <a:noFill/>
          <a:ln w="19050" cap="flat">
            <a:solidFill>
              <a:srgbClr val="C00000"/>
            </a:solidFill>
            <a:prstDash val="solid"/>
            <a:round/>
          </a:ln>
        </p:spPr>
        <p:txBody>
          <a:bodyPr vert="horz" wrap="square" lIns="91440" tIns="45720" rIns="91440" bIns="45720" numCol="1" rtlCol="0" anchor="t" anchorCtr="0" compatLnSpc="1"/>
          <a:lstStyle/>
          <a:p>
            <a:pPr algn="ctr"/>
            <a:endParaRPr lang="zh-CN" altLang="en-US"/>
          </a:p>
        </p:txBody>
      </p:sp>
      <p:sp>
        <p:nvSpPr>
          <p:cNvPr id="9" name="文本框 8"/>
          <p:cNvSpPr txBox="1"/>
          <p:nvPr/>
        </p:nvSpPr>
        <p:spPr>
          <a:xfrm>
            <a:off x="4509854" y="4746728"/>
            <a:ext cx="3853968" cy="1018484"/>
          </a:xfrm>
          <a:prstGeom prst="rect">
            <a:avLst/>
          </a:prstGeom>
          <a:solidFill>
            <a:srgbClr val="E9F8FD"/>
          </a:solidFill>
        </p:spPr>
        <p:txBody>
          <a:bodyPr wrap="square" rtlCol="0">
            <a:spAutoFit/>
          </a:bodyPr>
          <a:lstStyle/>
          <a:p>
            <a:pPr algn="just">
              <a:lnSpc>
                <a:spcPts val="2500"/>
              </a:lnSpc>
            </a:pPr>
            <a:r>
              <a:rPr lang="zh-CN" altLang="en-US" sz="1600" dirty="0"/>
              <a:t>显然，</a:t>
            </a:r>
            <a:r>
              <a:rPr lang="en-US" altLang="zh-CN" sz="1600" dirty="0">
                <a:solidFill>
                  <a:srgbClr val="C00000"/>
                </a:solidFill>
              </a:rPr>
              <a:t>1D-CNN</a:t>
            </a:r>
            <a:r>
              <a:rPr lang="zh-CN" altLang="en-US" sz="1600" dirty="0">
                <a:solidFill>
                  <a:srgbClr val="C00000"/>
                </a:solidFill>
              </a:rPr>
              <a:t>模型</a:t>
            </a:r>
            <a:r>
              <a:rPr lang="zh-CN" altLang="en-US" sz="1600" dirty="0"/>
              <a:t>不但在众多</a:t>
            </a:r>
            <a:r>
              <a:rPr lang="en-US" altLang="zh-CN" sz="1600" dirty="0"/>
              <a:t>NN</a:t>
            </a:r>
            <a:r>
              <a:rPr lang="zh-CN" altLang="en-US" sz="1600" dirty="0"/>
              <a:t>模型中有着最佳表现，而且比从</a:t>
            </a:r>
            <a:r>
              <a:rPr lang="zh-CN" altLang="en-US" sz="1600" dirty="0">
                <a:solidFill>
                  <a:srgbClr val="C00000"/>
                </a:solidFill>
              </a:rPr>
              <a:t>人工特征</a:t>
            </a:r>
            <a:r>
              <a:rPr lang="zh-CN" altLang="en-US" sz="1600" dirty="0"/>
              <a:t>数据集中训练出的</a:t>
            </a:r>
            <a:r>
              <a:rPr lang="en-US" altLang="zh-CN" sz="1600" dirty="0" err="1">
                <a:solidFill>
                  <a:srgbClr val="C00000"/>
                </a:solidFill>
              </a:rPr>
              <a:t>LightGBM</a:t>
            </a:r>
            <a:r>
              <a:rPr lang="zh-CN" altLang="en-US" sz="1600" dirty="0">
                <a:solidFill>
                  <a:srgbClr val="C00000"/>
                </a:solidFill>
              </a:rPr>
              <a:t>模型</a:t>
            </a:r>
            <a:r>
              <a:rPr lang="zh-CN" altLang="en-US" sz="1600" dirty="0"/>
              <a:t>效果更好。</a:t>
            </a:r>
          </a:p>
        </p:txBody>
      </p:sp>
      <p:sp>
        <p:nvSpPr>
          <p:cNvPr id="13" name="文本框 12"/>
          <p:cNvSpPr txBox="1"/>
          <p:nvPr/>
        </p:nvSpPr>
        <p:spPr>
          <a:xfrm>
            <a:off x="206924" y="1195686"/>
            <a:ext cx="5190836" cy="338554"/>
          </a:xfrm>
          <a:prstGeom prst="rect">
            <a:avLst/>
          </a:prstGeom>
          <a:noFill/>
        </p:spPr>
        <p:txBody>
          <a:bodyPr wrap="square" rtlCol="0">
            <a:spAutoFit/>
          </a:bodyPr>
          <a:lstStyle/>
          <a:p>
            <a:pPr marL="285750" indent="-285750">
              <a:buFont typeface="Wingdings" panose="05000000000000000000" pitchFamily="2" charset="2"/>
              <a:buChar char="p"/>
            </a:pPr>
            <a:r>
              <a:rPr lang="zh-CN" altLang="en-US" sz="1600" dirty="0">
                <a:solidFill>
                  <a:srgbClr val="C00000"/>
                </a:solidFill>
              </a:rPr>
              <a:t>模型对比</a:t>
            </a:r>
          </a:p>
        </p:txBody>
      </p:sp>
      <p:sp>
        <p:nvSpPr>
          <p:cNvPr id="14" name="文本框 13"/>
          <p:cNvSpPr txBox="1"/>
          <p:nvPr/>
        </p:nvSpPr>
        <p:spPr>
          <a:xfrm>
            <a:off x="3377698" y="3575002"/>
            <a:ext cx="2471416" cy="276999"/>
          </a:xfrm>
          <a:prstGeom prst="rect">
            <a:avLst/>
          </a:prstGeom>
          <a:noFill/>
        </p:spPr>
        <p:txBody>
          <a:bodyPr wrap="square" rtlCol="0">
            <a:spAutoFit/>
          </a:bodyPr>
          <a:lstStyle/>
          <a:p>
            <a:pPr algn="ctr"/>
            <a:r>
              <a:rPr lang="zh-CN" altLang="en-US" sz="1200" dirty="0"/>
              <a:t>模型准确率、精度和召回率对比图</a:t>
            </a:r>
            <a:endParaRPr lang="zh-CN" altLang="en-US" sz="1200" dirty="0">
              <a:latin typeface="Arial" panose="020B0604020202020204" pitchFamily="34" charset="0"/>
              <a:ea typeface="黑体" panose="02010609060101010101" pitchFamily="49" charset="-122"/>
            </a:endParaRPr>
          </a:p>
        </p:txBody>
      </p:sp>
      <p:sp>
        <p:nvSpPr>
          <p:cNvPr id="15" name="文本框 14"/>
          <p:cNvSpPr txBox="1"/>
          <p:nvPr/>
        </p:nvSpPr>
        <p:spPr>
          <a:xfrm>
            <a:off x="1267393" y="6343515"/>
            <a:ext cx="1696577" cy="276999"/>
          </a:xfrm>
          <a:prstGeom prst="rect">
            <a:avLst/>
          </a:prstGeom>
          <a:solidFill>
            <a:srgbClr val="FFFEFF"/>
          </a:solidFill>
        </p:spPr>
        <p:txBody>
          <a:bodyPr wrap="square" rtlCol="0">
            <a:spAutoFit/>
          </a:bodyPr>
          <a:lstStyle/>
          <a:p>
            <a:pPr algn="ctr"/>
            <a:r>
              <a:rPr lang="zh-CN" altLang="en-US" sz="1200" dirty="0"/>
              <a:t>模型</a:t>
            </a:r>
            <a:r>
              <a:rPr lang="en-US" altLang="zh-CN" sz="1200" dirty="0"/>
              <a:t>PR</a:t>
            </a:r>
            <a:r>
              <a:rPr lang="zh-CN" altLang="en-US" sz="1200" dirty="0"/>
              <a:t>曲线对比图</a:t>
            </a:r>
            <a:endParaRPr lang="zh-CN" altLang="en-US" sz="1200" dirty="0">
              <a:latin typeface="Arial" panose="020B0604020202020204" pitchFamily="34" charset="0"/>
              <a:ea typeface="黑体" panose="02010609060101010101" pitchFamily="49" charset="-122"/>
            </a:endParaRPr>
          </a:p>
        </p:txBody>
      </p:sp>
      <p:sp>
        <p:nvSpPr>
          <p:cNvPr id="11" name="椭圆 10"/>
          <p:cNvSpPr/>
          <p:nvPr/>
        </p:nvSpPr>
        <p:spPr bwMode="auto">
          <a:xfrm>
            <a:off x="2324044" y="1570306"/>
            <a:ext cx="1615658" cy="2093439"/>
          </a:xfrm>
          <a:prstGeom prst="ellipse">
            <a:avLst/>
          </a:prstGeom>
          <a:noFill/>
          <a:ln w="19050" cap="flat">
            <a:solidFill>
              <a:srgbClr val="C00000"/>
            </a:solidFill>
            <a:prstDash val="solid"/>
            <a:round/>
          </a:ln>
        </p:spPr>
        <p:txBody>
          <a:bodyPr vert="horz" wrap="square" lIns="91440" tIns="45720" rIns="91440" bIns="45720" numCol="1" rtlCol="0" anchor="t" anchorCtr="0" compatLnSpc="1"/>
          <a:lstStyle/>
          <a:p>
            <a:pPr algn="ctr"/>
            <a:endParaRPr lang="zh-CN" altLang="en-US"/>
          </a:p>
        </p:txBody>
      </p:sp>
      <p:sp>
        <p:nvSpPr>
          <p:cNvPr id="16" name="右箭头 15"/>
          <p:cNvSpPr/>
          <p:nvPr/>
        </p:nvSpPr>
        <p:spPr bwMode="auto">
          <a:xfrm rot="5400000">
            <a:off x="6036240" y="4051542"/>
            <a:ext cx="540000" cy="281927"/>
          </a:xfrm>
          <a:prstGeom prst="rightArrow">
            <a:avLst/>
          </a:prstGeom>
          <a:solidFill>
            <a:srgbClr val="7030A0"/>
          </a:solidFill>
          <a:ln w="0" cap="flat">
            <a:noFill/>
            <a:prstDash val="solid"/>
            <a:round/>
          </a:ln>
        </p:spPr>
        <p:txBody>
          <a:bodyPr vert="horz" wrap="square" lIns="91440" tIns="45720" rIns="91440" bIns="45720" numCol="1" rtlCol="0" anchor="t" anchorCtr="0" compatLnSpc="1"/>
          <a:lstStyle/>
          <a:p>
            <a:pPr algn="ctr"/>
            <a:endParaRPr lang="zh-CN" altLang="en-US"/>
          </a:p>
        </p:txBody>
      </p:sp>
      <p:sp>
        <p:nvSpPr>
          <p:cNvPr id="17" name="右箭头 16"/>
          <p:cNvSpPr/>
          <p:nvPr/>
        </p:nvSpPr>
        <p:spPr bwMode="auto">
          <a:xfrm>
            <a:off x="3845058" y="5115008"/>
            <a:ext cx="540000" cy="281927"/>
          </a:xfrm>
          <a:prstGeom prst="rightArrow">
            <a:avLst/>
          </a:prstGeom>
          <a:solidFill>
            <a:srgbClr val="7030A0"/>
          </a:solidFill>
          <a:ln w="0" cap="flat">
            <a:noFill/>
            <a:prstDash val="solid"/>
            <a:round/>
          </a:ln>
        </p:spPr>
        <p:txBody>
          <a:bodyPr vert="horz" wrap="square" lIns="91440" tIns="45720" rIns="91440" bIns="45720" numCol="1" rtlCol="0" anchor="t" anchorCtr="0" compatLnSpc="1"/>
          <a:lstStyle/>
          <a:p>
            <a:pPr algn="ctr"/>
            <a:endParaRPr lang="zh-CN" altLang="en-US"/>
          </a:p>
        </p:txBody>
      </p:sp>
    </p:spTree>
    <p:extLst>
      <p:ext uri="{BB962C8B-B14F-4D97-AF65-F5344CB8AC3E}">
        <p14:creationId xmlns:p14="http://schemas.microsoft.com/office/powerpoint/2010/main" val="336602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已完成内容和取得的阶段性成果</a:t>
            </a:r>
          </a:p>
        </p:txBody>
      </p:sp>
      <p:sp>
        <p:nvSpPr>
          <p:cNvPr id="21" name="文本框 20"/>
          <p:cNvSpPr txBox="1"/>
          <p:nvPr/>
        </p:nvSpPr>
        <p:spPr>
          <a:xfrm>
            <a:off x="206924" y="908462"/>
            <a:ext cx="8556595" cy="369332"/>
          </a:xfrm>
          <a:prstGeom prst="rect">
            <a:avLst/>
          </a:prstGeom>
          <a:noFill/>
        </p:spPr>
        <p:txBody>
          <a:bodyPr wrap="square" rtlCol="0">
            <a:spAutoFit/>
          </a:bodyPr>
          <a:lstStyle/>
          <a:p>
            <a:r>
              <a:rPr lang="zh-CN" altLang="en-US" dirty="0"/>
              <a:t>研究内容二：基于加密流原始载荷的主机属性发现</a:t>
            </a:r>
          </a:p>
        </p:txBody>
      </p:sp>
      <p:sp>
        <p:nvSpPr>
          <p:cNvPr id="7" name="文本框 6"/>
          <p:cNvSpPr txBox="1"/>
          <p:nvPr/>
        </p:nvSpPr>
        <p:spPr>
          <a:xfrm>
            <a:off x="206924" y="1195686"/>
            <a:ext cx="5190836" cy="338554"/>
          </a:xfrm>
          <a:prstGeom prst="rect">
            <a:avLst/>
          </a:prstGeom>
          <a:noFill/>
        </p:spPr>
        <p:txBody>
          <a:bodyPr wrap="square" rtlCol="0">
            <a:spAutoFit/>
          </a:bodyPr>
          <a:lstStyle/>
          <a:p>
            <a:pPr marL="285750" indent="-285750">
              <a:buFont typeface="Wingdings" panose="05000000000000000000" pitchFamily="2" charset="2"/>
              <a:buChar char="p"/>
            </a:pPr>
            <a:r>
              <a:rPr lang="zh-CN" altLang="en-US" sz="1600" dirty="0">
                <a:solidFill>
                  <a:srgbClr val="C00000"/>
                </a:solidFill>
              </a:rPr>
              <a:t>操作系统类型识别结果</a:t>
            </a:r>
          </a:p>
        </p:txBody>
      </p:sp>
      <p:pic>
        <p:nvPicPr>
          <p:cNvPr id="13" name="图片 12"/>
          <p:cNvPicPr>
            <a:picLocks noChangeAspect="1"/>
          </p:cNvPicPr>
          <p:nvPr/>
        </p:nvPicPr>
        <p:blipFill>
          <a:blip r:embed="rId3"/>
          <a:stretch>
            <a:fillRect/>
          </a:stretch>
        </p:blipFill>
        <p:spPr>
          <a:xfrm>
            <a:off x="3354725" y="4639854"/>
            <a:ext cx="2819832" cy="1728566"/>
          </a:xfrm>
          <a:prstGeom prst="rect">
            <a:avLst/>
          </a:prstGeom>
        </p:spPr>
      </p:pic>
      <p:pic>
        <p:nvPicPr>
          <p:cNvPr id="17" name="图片 16"/>
          <p:cNvPicPr>
            <a:picLocks noChangeAspect="1"/>
          </p:cNvPicPr>
          <p:nvPr/>
        </p:nvPicPr>
        <p:blipFill>
          <a:blip r:embed="rId4"/>
          <a:stretch>
            <a:fillRect/>
          </a:stretch>
        </p:blipFill>
        <p:spPr>
          <a:xfrm>
            <a:off x="795424" y="4639855"/>
            <a:ext cx="2287141" cy="1730520"/>
          </a:xfrm>
          <a:prstGeom prst="rect">
            <a:avLst/>
          </a:prstGeom>
        </p:spPr>
      </p:pic>
      <p:pic>
        <p:nvPicPr>
          <p:cNvPr id="18" name="图片 17"/>
          <p:cNvPicPr>
            <a:picLocks noChangeAspect="1"/>
          </p:cNvPicPr>
          <p:nvPr/>
        </p:nvPicPr>
        <p:blipFill>
          <a:blip r:embed="rId5"/>
          <a:stretch>
            <a:fillRect/>
          </a:stretch>
        </p:blipFill>
        <p:spPr>
          <a:xfrm>
            <a:off x="6436166" y="4639855"/>
            <a:ext cx="1830368" cy="1728566"/>
          </a:xfrm>
          <a:prstGeom prst="rect">
            <a:avLst/>
          </a:prstGeom>
        </p:spPr>
      </p:pic>
      <p:sp>
        <p:nvSpPr>
          <p:cNvPr id="19" name="文本框 18"/>
          <p:cNvSpPr txBox="1"/>
          <p:nvPr/>
        </p:nvSpPr>
        <p:spPr>
          <a:xfrm>
            <a:off x="941194" y="6368420"/>
            <a:ext cx="2272176" cy="246221"/>
          </a:xfrm>
          <a:prstGeom prst="rect">
            <a:avLst/>
          </a:prstGeom>
          <a:noFill/>
        </p:spPr>
        <p:txBody>
          <a:bodyPr wrap="square" rtlCol="0">
            <a:spAutoFit/>
          </a:bodyPr>
          <a:lstStyle/>
          <a:p>
            <a:pPr algn="ctr"/>
            <a:r>
              <a:rPr lang="zh-CN" altLang="en-US" sz="1000" dirty="0"/>
              <a:t>准确率、精度和召回率柱状图</a:t>
            </a:r>
          </a:p>
        </p:txBody>
      </p:sp>
      <p:sp>
        <p:nvSpPr>
          <p:cNvPr id="20" name="文本框 19"/>
          <p:cNvSpPr txBox="1"/>
          <p:nvPr/>
        </p:nvSpPr>
        <p:spPr>
          <a:xfrm>
            <a:off x="3731428" y="6365441"/>
            <a:ext cx="2272176" cy="246221"/>
          </a:xfrm>
          <a:prstGeom prst="rect">
            <a:avLst/>
          </a:prstGeom>
          <a:noFill/>
        </p:spPr>
        <p:txBody>
          <a:bodyPr wrap="square" rtlCol="0">
            <a:spAutoFit/>
          </a:bodyPr>
          <a:lstStyle/>
          <a:p>
            <a:pPr algn="ctr"/>
            <a:r>
              <a:rPr lang="zh-CN" altLang="en-US" sz="1000" dirty="0"/>
              <a:t>精度和召回率折线图</a:t>
            </a:r>
          </a:p>
        </p:txBody>
      </p:sp>
      <p:sp>
        <p:nvSpPr>
          <p:cNvPr id="22" name="文本框 21"/>
          <p:cNvSpPr txBox="1"/>
          <p:nvPr/>
        </p:nvSpPr>
        <p:spPr>
          <a:xfrm>
            <a:off x="6872094" y="6362464"/>
            <a:ext cx="1187824" cy="249198"/>
          </a:xfrm>
          <a:prstGeom prst="rect">
            <a:avLst/>
          </a:prstGeom>
          <a:noFill/>
        </p:spPr>
        <p:txBody>
          <a:bodyPr wrap="square" rtlCol="0">
            <a:spAutoFit/>
          </a:bodyPr>
          <a:lstStyle/>
          <a:p>
            <a:pPr algn="ctr"/>
            <a:r>
              <a:rPr lang="zh-CN" altLang="en-US" sz="1000" dirty="0"/>
              <a:t>识别混淆矩阵</a:t>
            </a:r>
          </a:p>
        </p:txBody>
      </p:sp>
      <p:pic>
        <p:nvPicPr>
          <p:cNvPr id="3" name="图片 2"/>
          <p:cNvPicPr>
            <a:picLocks noChangeAspect="1"/>
          </p:cNvPicPr>
          <p:nvPr/>
        </p:nvPicPr>
        <p:blipFill>
          <a:blip r:embed="rId6"/>
          <a:stretch>
            <a:fillRect/>
          </a:stretch>
        </p:blipFill>
        <p:spPr>
          <a:xfrm>
            <a:off x="795424" y="1637147"/>
            <a:ext cx="7471110" cy="2726512"/>
          </a:xfrm>
          <a:prstGeom prst="rect">
            <a:avLst/>
          </a:prstGeom>
        </p:spPr>
      </p:pic>
    </p:spTree>
    <p:extLst>
      <p:ext uri="{BB962C8B-B14F-4D97-AF65-F5344CB8AC3E}">
        <p14:creationId xmlns:p14="http://schemas.microsoft.com/office/powerpoint/2010/main" val="1355805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已完成内容和取得的阶段性成果</a:t>
            </a:r>
          </a:p>
        </p:txBody>
      </p:sp>
      <p:sp>
        <p:nvSpPr>
          <p:cNvPr id="21" name="文本框 20"/>
          <p:cNvSpPr txBox="1"/>
          <p:nvPr/>
        </p:nvSpPr>
        <p:spPr>
          <a:xfrm>
            <a:off x="206924" y="908462"/>
            <a:ext cx="8556595" cy="369332"/>
          </a:xfrm>
          <a:prstGeom prst="rect">
            <a:avLst/>
          </a:prstGeom>
          <a:noFill/>
        </p:spPr>
        <p:txBody>
          <a:bodyPr wrap="square" rtlCol="0">
            <a:spAutoFit/>
          </a:bodyPr>
          <a:lstStyle/>
          <a:p>
            <a:r>
              <a:rPr lang="zh-CN" altLang="en-US" dirty="0"/>
              <a:t>研究内容二：基于加密流原始载荷的主机属性发现</a:t>
            </a:r>
          </a:p>
        </p:txBody>
      </p:sp>
      <p:sp>
        <p:nvSpPr>
          <p:cNvPr id="7" name="文本框 6"/>
          <p:cNvSpPr txBox="1"/>
          <p:nvPr/>
        </p:nvSpPr>
        <p:spPr>
          <a:xfrm>
            <a:off x="206924" y="1195686"/>
            <a:ext cx="5190836" cy="338554"/>
          </a:xfrm>
          <a:prstGeom prst="rect">
            <a:avLst/>
          </a:prstGeom>
          <a:noFill/>
        </p:spPr>
        <p:txBody>
          <a:bodyPr wrap="square" rtlCol="0">
            <a:spAutoFit/>
          </a:bodyPr>
          <a:lstStyle/>
          <a:p>
            <a:pPr marL="285750" indent="-285750">
              <a:buFont typeface="Wingdings" panose="05000000000000000000" pitchFamily="2" charset="2"/>
              <a:buChar char="p"/>
            </a:pPr>
            <a:r>
              <a:rPr lang="zh-CN" altLang="en-US" sz="1600" dirty="0">
                <a:solidFill>
                  <a:srgbClr val="C00000"/>
                </a:solidFill>
              </a:rPr>
              <a:t>操作系统版本识别结果</a:t>
            </a:r>
          </a:p>
        </p:txBody>
      </p:sp>
      <p:pic>
        <p:nvPicPr>
          <p:cNvPr id="12" name="图片 11"/>
          <p:cNvPicPr>
            <a:picLocks noChangeAspect="1"/>
          </p:cNvPicPr>
          <p:nvPr/>
        </p:nvPicPr>
        <p:blipFill>
          <a:blip r:embed="rId3"/>
          <a:stretch>
            <a:fillRect/>
          </a:stretch>
        </p:blipFill>
        <p:spPr>
          <a:xfrm>
            <a:off x="5289034" y="4105801"/>
            <a:ext cx="2398739" cy="2369837"/>
          </a:xfrm>
          <a:prstGeom prst="rect">
            <a:avLst/>
          </a:prstGeom>
        </p:spPr>
      </p:pic>
      <p:sp>
        <p:nvSpPr>
          <p:cNvPr id="15" name="文本框 14"/>
          <p:cNvSpPr txBox="1"/>
          <p:nvPr/>
        </p:nvSpPr>
        <p:spPr>
          <a:xfrm>
            <a:off x="1465869" y="6478615"/>
            <a:ext cx="2272176" cy="261610"/>
          </a:xfrm>
          <a:prstGeom prst="rect">
            <a:avLst/>
          </a:prstGeom>
          <a:noFill/>
        </p:spPr>
        <p:txBody>
          <a:bodyPr wrap="square" rtlCol="0">
            <a:spAutoFit/>
          </a:bodyPr>
          <a:lstStyle/>
          <a:p>
            <a:pPr algn="ctr"/>
            <a:r>
              <a:rPr lang="zh-CN" altLang="en-US" sz="1100" dirty="0"/>
              <a:t>准确率、精度和召回率柱状图</a:t>
            </a:r>
          </a:p>
        </p:txBody>
      </p:sp>
      <p:sp>
        <p:nvSpPr>
          <p:cNvPr id="17" name="文本框 16"/>
          <p:cNvSpPr txBox="1"/>
          <p:nvPr/>
        </p:nvSpPr>
        <p:spPr>
          <a:xfrm>
            <a:off x="6075449" y="6475638"/>
            <a:ext cx="1187824" cy="261610"/>
          </a:xfrm>
          <a:prstGeom prst="rect">
            <a:avLst/>
          </a:prstGeom>
          <a:noFill/>
        </p:spPr>
        <p:txBody>
          <a:bodyPr wrap="square" rtlCol="0">
            <a:spAutoFit/>
          </a:bodyPr>
          <a:lstStyle/>
          <a:p>
            <a:pPr algn="ctr"/>
            <a:r>
              <a:rPr lang="zh-CN" altLang="en-US" sz="1100" dirty="0"/>
              <a:t>识别混淆矩阵</a:t>
            </a:r>
          </a:p>
        </p:txBody>
      </p:sp>
      <p:pic>
        <p:nvPicPr>
          <p:cNvPr id="11" name="图片 10"/>
          <p:cNvPicPr>
            <a:picLocks noChangeAspect="1"/>
          </p:cNvPicPr>
          <p:nvPr/>
        </p:nvPicPr>
        <p:blipFill>
          <a:blip r:embed="rId4"/>
          <a:stretch>
            <a:fillRect/>
          </a:stretch>
        </p:blipFill>
        <p:spPr>
          <a:xfrm>
            <a:off x="980708" y="4108778"/>
            <a:ext cx="3242499" cy="2422997"/>
          </a:xfrm>
          <a:prstGeom prst="rect">
            <a:avLst/>
          </a:prstGeom>
        </p:spPr>
      </p:pic>
      <p:pic>
        <p:nvPicPr>
          <p:cNvPr id="3" name="图片 2"/>
          <p:cNvPicPr>
            <a:picLocks noChangeAspect="1"/>
          </p:cNvPicPr>
          <p:nvPr/>
        </p:nvPicPr>
        <p:blipFill>
          <a:blip r:embed="rId5"/>
          <a:stretch>
            <a:fillRect/>
          </a:stretch>
        </p:blipFill>
        <p:spPr>
          <a:xfrm>
            <a:off x="979977" y="1622342"/>
            <a:ext cx="6707796" cy="2275009"/>
          </a:xfrm>
          <a:prstGeom prst="rect">
            <a:avLst/>
          </a:prstGeom>
        </p:spPr>
      </p:pic>
    </p:spTree>
    <p:extLst>
      <p:ext uri="{BB962C8B-B14F-4D97-AF65-F5344CB8AC3E}">
        <p14:creationId xmlns:p14="http://schemas.microsoft.com/office/powerpoint/2010/main" val="2121843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已完成内容和取得的阶段性成果</a:t>
            </a:r>
          </a:p>
        </p:txBody>
      </p:sp>
      <p:sp>
        <p:nvSpPr>
          <p:cNvPr id="21" name="文本框 20"/>
          <p:cNvSpPr txBox="1"/>
          <p:nvPr/>
        </p:nvSpPr>
        <p:spPr>
          <a:xfrm>
            <a:off x="206924" y="908462"/>
            <a:ext cx="8556595" cy="369332"/>
          </a:xfrm>
          <a:prstGeom prst="rect">
            <a:avLst/>
          </a:prstGeom>
          <a:noFill/>
        </p:spPr>
        <p:txBody>
          <a:bodyPr wrap="square" rtlCol="0">
            <a:spAutoFit/>
          </a:bodyPr>
          <a:lstStyle/>
          <a:p>
            <a:r>
              <a:rPr lang="zh-CN" altLang="en-US" dirty="0"/>
              <a:t>研究内容二：基于加密流原始载荷的主机属性发现</a:t>
            </a:r>
          </a:p>
        </p:txBody>
      </p:sp>
      <p:sp>
        <p:nvSpPr>
          <p:cNvPr id="7" name="文本框 6"/>
          <p:cNvSpPr txBox="1"/>
          <p:nvPr/>
        </p:nvSpPr>
        <p:spPr>
          <a:xfrm>
            <a:off x="206924" y="1195686"/>
            <a:ext cx="5190836" cy="338554"/>
          </a:xfrm>
          <a:prstGeom prst="rect">
            <a:avLst/>
          </a:prstGeom>
          <a:noFill/>
        </p:spPr>
        <p:txBody>
          <a:bodyPr wrap="square" rtlCol="0">
            <a:spAutoFit/>
          </a:bodyPr>
          <a:lstStyle/>
          <a:p>
            <a:pPr marL="285750" indent="-285750">
              <a:buFont typeface="Wingdings" panose="05000000000000000000" pitchFamily="2" charset="2"/>
              <a:buChar char="p"/>
            </a:pPr>
            <a:r>
              <a:rPr lang="zh-CN" altLang="en-US" sz="1600" dirty="0">
                <a:solidFill>
                  <a:srgbClr val="C00000"/>
                </a:solidFill>
              </a:rPr>
              <a:t>浏览器类型识别结果</a:t>
            </a:r>
          </a:p>
        </p:txBody>
      </p:sp>
      <p:pic>
        <p:nvPicPr>
          <p:cNvPr id="4" name="图片 3"/>
          <p:cNvPicPr>
            <a:picLocks noChangeAspect="1"/>
          </p:cNvPicPr>
          <p:nvPr/>
        </p:nvPicPr>
        <p:blipFill>
          <a:blip r:embed="rId3"/>
          <a:stretch>
            <a:fillRect/>
          </a:stretch>
        </p:blipFill>
        <p:spPr>
          <a:xfrm>
            <a:off x="6323194" y="4617749"/>
            <a:ext cx="1802222" cy="1776839"/>
          </a:xfrm>
          <a:prstGeom prst="rect">
            <a:avLst/>
          </a:prstGeom>
        </p:spPr>
      </p:pic>
      <p:pic>
        <p:nvPicPr>
          <p:cNvPr id="6" name="图片 5"/>
          <p:cNvPicPr>
            <a:picLocks noChangeAspect="1"/>
          </p:cNvPicPr>
          <p:nvPr/>
        </p:nvPicPr>
        <p:blipFill>
          <a:blip r:embed="rId4"/>
          <a:stretch>
            <a:fillRect/>
          </a:stretch>
        </p:blipFill>
        <p:spPr>
          <a:xfrm>
            <a:off x="899293" y="4617750"/>
            <a:ext cx="2340018" cy="1781383"/>
          </a:xfrm>
          <a:prstGeom prst="rect">
            <a:avLst/>
          </a:prstGeom>
        </p:spPr>
      </p:pic>
      <p:pic>
        <p:nvPicPr>
          <p:cNvPr id="13" name="图片 12"/>
          <p:cNvPicPr>
            <a:picLocks noChangeAspect="1"/>
          </p:cNvPicPr>
          <p:nvPr/>
        </p:nvPicPr>
        <p:blipFill>
          <a:blip r:embed="rId5"/>
          <a:stretch>
            <a:fillRect/>
          </a:stretch>
        </p:blipFill>
        <p:spPr>
          <a:xfrm>
            <a:off x="3345495" y="4617749"/>
            <a:ext cx="2871515" cy="1776839"/>
          </a:xfrm>
          <a:prstGeom prst="rect">
            <a:avLst/>
          </a:prstGeom>
        </p:spPr>
      </p:pic>
      <p:sp>
        <p:nvSpPr>
          <p:cNvPr id="17" name="文本框 16"/>
          <p:cNvSpPr txBox="1"/>
          <p:nvPr/>
        </p:nvSpPr>
        <p:spPr>
          <a:xfrm>
            <a:off x="1081607" y="6361397"/>
            <a:ext cx="2272176" cy="246221"/>
          </a:xfrm>
          <a:prstGeom prst="rect">
            <a:avLst/>
          </a:prstGeom>
          <a:noFill/>
        </p:spPr>
        <p:txBody>
          <a:bodyPr wrap="square" rtlCol="0">
            <a:spAutoFit/>
          </a:bodyPr>
          <a:lstStyle/>
          <a:p>
            <a:pPr algn="ctr"/>
            <a:r>
              <a:rPr lang="zh-CN" altLang="en-US" sz="1000" dirty="0"/>
              <a:t>准确率、精度和召回率柱状图</a:t>
            </a:r>
          </a:p>
        </p:txBody>
      </p:sp>
      <p:sp>
        <p:nvSpPr>
          <p:cNvPr id="18" name="文本框 17"/>
          <p:cNvSpPr txBox="1"/>
          <p:nvPr/>
        </p:nvSpPr>
        <p:spPr>
          <a:xfrm>
            <a:off x="3760480" y="6356856"/>
            <a:ext cx="2272176" cy="246221"/>
          </a:xfrm>
          <a:prstGeom prst="rect">
            <a:avLst/>
          </a:prstGeom>
          <a:noFill/>
        </p:spPr>
        <p:txBody>
          <a:bodyPr wrap="square" rtlCol="0">
            <a:spAutoFit/>
          </a:bodyPr>
          <a:lstStyle/>
          <a:p>
            <a:pPr algn="ctr"/>
            <a:r>
              <a:rPr lang="zh-CN" altLang="en-US" sz="1000" dirty="0"/>
              <a:t>精度和召回率折线图</a:t>
            </a:r>
          </a:p>
        </p:txBody>
      </p:sp>
      <p:sp>
        <p:nvSpPr>
          <p:cNvPr id="19" name="文本框 18"/>
          <p:cNvSpPr txBox="1"/>
          <p:nvPr/>
        </p:nvSpPr>
        <p:spPr>
          <a:xfrm>
            <a:off x="6708648" y="6351875"/>
            <a:ext cx="1187824" cy="249198"/>
          </a:xfrm>
          <a:prstGeom prst="rect">
            <a:avLst/>
          </a:prstGeom>
          <a:noFill/>
        </p:spPr>
        <p:txBody>
          <a:bodyPr wrap="square" rtlCol="0">
            <a:spAutoFit/>
          </a:bodyPr>
          <a:lstStyle/>
          <a:p>
            <a:pPr algn="ctr"/>
            <a:r>
              <a:rPr lang="zh-CN" altLang="en-US" sz="1000" dirty="0"/>
              <a:t>识别混淆矩阵</a:t>
            </a:r>
          </a:p>
        </p:txBody>
      </p:sp>
      <p:pic>
        <p:nvPicPr>
          <p:cNvPr id="3" name="图片 2"/>
          <p:cNvPicPr>
            <a:picLocks noChangeAspect="1"/>
          </p:cNvPicPr>
          <p:nvPr/>
        </p:nvPicPr>
        <p:blipFill>
          <a:blip r:embed="rId6"/>
          <a:stretch>
            <a:fillRect/>
          </a:stretch>
        </p:blipFill>
        <p:spPr>
          <a:xfrm>
            <a:off x="899293" y="1704816"/>
            <a:ext cx="7292985" cy="2657613"/>
          </a:xfrm>
          <a:prstGeom prst="rect">
            <a:avLst/>
          </a:prstGeom>
        </p:spPr>
      </p:pic>
    </p:spTree>
    <p:extLst>
      <p:ext uri="{BB962C8B-B14F-4D97-AF65-F5344CB8AC3E}">
        <p14:creationId xmlns:p14="http://schemas.microsoft.com/office/powerpoint/2010/main" val="2913498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已完成内容和取得的阶段性成果</a:t>
            </a:r>
          </a:p>
        </p:txBody>
      </p:sp>
      <p:sp>
        <p:nvSpPr>
          <p:cNvPr id="63" name="横卷形 89">
            <a:extLst>
              <a:ext uri="{FF2B5EF4-FFF2-40B4-BE49-F238E27FC236}">
                <a16:creationId xmlns:a16="http://schemas.microsoft.com/office/drawing/2014/main" id="{3114BA5C-130F-4C27-A397-B0CE7AFEA5AC}"/>
              </a:ext>
            </a:extLst>
          </p:cNvPr>
          <p:cNvSpPr/>
          <p:nvPr/>
        </p:nvSpPr>
        <p:spPr bwMode="auto">
          <a:xfrm>
            <a:off x="5810740" y="5219690"/>
            <a:ext cx="2888154" cy="808512"/>
          </a:xfrm>
          <a:prstGeom prst="horizontalScroll">
            <a:avLst/>
          </a:prstGeom>
          <a:solidFill>
            <a:srgbClr val="005BAC"/>
          </a:solidFill>
          <a:ln>
            <a:solidFill>
              <a:schemeClr val="accent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lstStyle/>
          <a:p>
            <a:pPr algn="ctr"/>
            <a:r>
              <a:rPr lang="zh-CN" altLang="en-US" sz="1600" dirty="0"/>
              <a:t>研究点三：大规模网络中的海量主机属性发现 </a:t>
            </a:r>
            <a:r>
              <a:rPr lang="en-US" altLang="zh-CN" sz="1600" dirty="0"/>
              <a:t>(</a:t>
            </a:r>
            <a:r>
              <a:rPr lang="zh-CN" altLang="en-US" sz="1600" dirty="0"/>
              <a:t>待完成</a:t>
            </a:r>
            <a:r>
              <a:rPr lang="en-US" altLang="zh-CN" sz="1600" dirty="0"/>
              <a:t>)</a:t>
            </a:r>
          </a:p>
        </p:txBody>
      </p:sp>
      <p:cxnSp>
        <p:nvCxnSpPr>
          <p:cNvPr id="66" name="直接箭头连接符 65">
            <a:extLst>
              <a:ext uri="{FF2B5EF4-FFF2-40B4-BE49-F238E27FC236}">
                <a16:creationId xmlns:a16="http://schemas.microsoft.com/office/drawing/2014/main" id="{B29253AF-3549-4A6B-809F-03859F104694}"/>
              </a:ext>
            </a:extLst>
          </p:cNvPr>
          <p:cNvCxnSpPr>
            <a:cxnSpLocks/>
            <a:stCxn id="117" idx="2"/>
            <a:endCxn id="63" idx="0"/>
          </p:cNvCxnSpPr>
          <p:nvPr/>
        </p:nvCxnSpPr>
        <p:spPr>
          <a:xfrm>
            <a:off x="5709874" y="3590060"/>
            <a:ext cx="1544943" cy="1730694"/>
          </a:xfrm>
          <a:prstGeom prst="straightConnector1">
            <a:avLst/>
          </a:prstGeom>
          <a:ln w="19050">
            <a:solidFill>
              <a:srgbClr val="005BAC"/>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107" name="直接箭头连接符 106">
            <a:extLst>
              <a:ext uri="{FF2B5EF4-FFF2-40B4-BE49-F238E27FC236}">
                <a16:creationId xmlns:a16="http://schemas.microsoft.com/office/drawing/2014/main" id="{A83E0D5A-50F2-44EF-8920-63CC9A7CDA4C}"/>
              </a:ext>
            </a:extLst>
          </p:cNvPr>
          <p:cNvCxnSpPr>
            <a:cxnSpLocks/>
            <a:stCxn id="90" idx="2"/>
            <a:endCxn id="63" idx="0"/>
          </p:cNvCxnSpPr>
          <p:nvPr/>
        </p:nvCxnSpPr>
        <p:spPr>
          <a:xfrm flipH="1">
            <a:off x="7254817" y="3595061"/>
            <a:ext cx="17163" cy="1725693"/>
          </a:xfrm>
          <a:prstGeom prst="straightConnector1">
            <a:avLst/>
          </a:prstGeom>
          <a:ln w="19050">
            <a:solidFill>
              <a:srgbClr val="005BAC"/>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108" name="直接箭头连接符 107">
            <a:extLst>
              <a:ext uri="{FF2B5EF4-FFF2-40B4-BE49-F238E27FC236}">
                <a16:creationId xmlns:a16="http://schemas.microsoft.com/office/drawing/2014/main" id="{63452649-1E72-4395-ACB2-EEE6DF4E8E59}"/>
              </a:ext>
            </a:extLst>
          </p:cNvPr>
          <p:cNvCxnSpPr>
            <a:cxnSpLocks/>
            <a:stCxn id="141" idx="2"/>
            <a:endCxn id="63" idx="0"/>
          </p:cNvCxnSpPr>
          <p:nvPr/>
        </p:nvCxnSpPr>
        <p:spPr>
          <a:xfrm flipH="1">
            <a:off x="7254817" y="3846449"/>
            <a:ext cx="1154585" cy="1474305"/>
          </a:xfrm>
          <a:prstGeom prst="straightConnector1">
            <a:avLst/>
          </a:prstGeom>
          <a:ln w="19050">
            <a:solidFill>
              <a:srgbClr val="005BAC"/>
            </a:solidFill>
            <a:prstDash val="sysDash"/>
            <a:tailEnd type="triangle"/>
          </a:ln>
        </p:spPr>
        <p:style>
          <a:lnRef idx="1">
            <a:schemeClr val="accent2"/>
          </a:lnRef>
          <a:fillRef idx="0">
            <a:schemeClr val="accent2"/>
          </a:fillRef>
          <a:effectRef idx="0">
            <a:schemeClr val="accent2"/>
          </a:effectRef>
          <a:fontRef idx="minor">
            <a:schemeClr val="tx1"/>
          </a:fontRef>
        </p:style>
      </p:cxnSp>
      <p:sp>
        <p:nvSpPr>
          <p:cNvPr id="49" name="椭圆 48">
            <a:extLst>
              <a:ext uri="{FF2B5EF4-FFF2-40B4-BE49-F238E27FC236}">
                <a16:creationId xmlns:a16="http://schemas.microsoft.com/office/drawing/2014/main" id="{FCCFC338-AE6B-4844-98CC-F79C72365FDC}"/>
              </a:ext>
            </a:extLst>
          </p:cNvPr>
          <p:cNvSpPr/>
          <p:nvPr/>
        </p:nvSpPr>
        <p:spPr bwMode="auto">
          <a:xfrm>
            <a:off x="4196092" y="2625297"/>
            <a:ext cx="413222" cy="396000"/>
          </a:xfrm>
          <a:prstGeom prst="ellipse">
            <a:avLst/>
          </a:prstGeom>
          <a:no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sp>
        <p:nvSpPr>
          <p:cNvPr id="50" name="椭圆 49">
            <a:extLst>
              <a:ext uri="{FF2B5EF4-FFF2-40B4-BE49-F238E27FC236}">
                <a16:creationId xmlns:a16="http://schemas.microsoft.com/office/drawing/2014/main" id="{5D0DE338-8AEA-4CD8-A272-39CD21946BBA}"/>
              </a:ext>
            </a:extLst>
          </p:cNvPr>
          <p:cNvSpPr/>
          <p:nvPr/>
        </p:nvSpPr>
        <p:spPr bwMode="auto">
          <a:xfrm>
            <a:off x="4208226" y="3878430"/>
            <a:ext cx="413222" cy="396000"/>
          </a:xfrm>
          <a:prstGeom prst="ellipse">
            <a:avLst/>
          </a:prstGeom>
          <a:no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sp>
        <p:nvSpPr>
          <p:cNvPr id="51" name="矩形 50">
            <a:extLst>
              <a:ext uri="{FF2B5EF4-FFF2-40B4-BE49-F238E27FC236}">
                <a16:creationId xmlns:a16="http://schemas.microsoft.com/office/drawing/2014/main" id="{AFEEA943-E097-4C95-B855-8B4801DDD980}"/>
              </a:ext>
            </a:extLst>
          </p:cNvPr>
          <p:cNvSpPr/>
          <p:nvPr/>
        </p:nvSpPr>
        <p:spPr bwMode="auto">
          <a:xfrm>
            <a:off x="2164969" y="3577936"/>
            <a:ext cx="2460091" cy="1371559"/>
          </a:xfrm>
          <a:prstGeom prst="rect">
            <a:avLst/>
          </a:prstGeom>
          <a:solidFill>
            <a:srgbClr val="FFFFFF"/>
          </a:solidFill>
          <a:ln w="19050" cap="flat">
            <a:solidFill>
              <a:srgbClr val="000000"/>
            </a:solidFill>
            <a:prstDash val="solid"/>
            <a:round/>
          </a:ln>
        </p:spPr>
        <p:txBody>
          <a:bodyPr vert="horz" wrap="square" lIns="91440" tIns="45720" rIns="91440" bIns="45720" numCol="1" rtlCol="0" anchor="t" anchorCtr="0" compatLnSpc="1"/>
          <a:lstStyle/>
          <a:p>
            <a:pPr algn="ctr"/>
            <a:endParaRPr lang="zh-CN" altLang="en-US" sz="1400">
              <a:latin typeface="Helvetica" panose="020B0604020202020204" pitchFamily="34" charset="0"/>
              <a:cs typeface="Helvetica" panose="020B0604020202020204" pitchFamily="34" charset="0"/>
            </a:endParaRPr>
          </a:p>
        </p:txBody>
      </p:sp>
      <p:sp>
        <p:nvSpPr>
          <p:cNvPr id="52" name="矩形 51">
            <a:extLst>
              <a:ext uri="{FF2B5EF4-FFF2-40B4-BE49-F238E27FC236}">
                <a16:creationId xmlns:a16="http://schemas.microsoft.com/office/drawing/2014/main" id="{6A41D146-2AB8-4B35-9723-1E4BFFBA6E11}"/>
              </a:ext>
            </a:extLst>
          </p:cNvPr>
          <p:cNvSpPr/>
          <p:nvPr/>
        </p:nvSpPr>
        <p:spPr bwMode="auto">
          <a:xfrm>
            <a:off x="2156426" y="1624354"/>
            <a:ext cx="2460091" cy="1770787"/>
          </a:xfrm>
          <a:prstGeom prst="rect">
            <a:avLst/>
          </a:prstGeom>
          <a:solidFill>
            <a:srgbClr val="FFFFFF"/>
          </a:solidFill>
          <a:ln w="19050" cap="flat">
            <a:solidFill>
              <a:srgbClr val="000000"/>
            </a:solidFill>
            <a:prstDash val="solid"/>
            <a:round/>
          </a:ln>
        </p:spPr>
        <p:txBody>
          <a:bodyPr vert="horz" wrap="square" lIns="91440" tIns="45720" rIns="91440" bIns="45720" numCol="1" rtlCol="0" anchor="t" anchorCtr="0" compatLnSpc="1"/>
          <a:lstStyle/>
          <a:p>
            <a:pPr algn="ctr"/>
            <a:endParaRPr lang="zh-CN" altLang="en-US" sz="1400">
              <a:latin typeface="Helvetica" panose="020B0604020202020204" pitchFamily="34" charset="0"/>
              <a:cs typeface="Helvetica" panose="020B0604020202020204" pitchFamily="34" charset="0"/>
            </a:endParaRPr>
          </a:p>
        </p:txBody>
      </p:sp>
      <p:sp>
        <p:nvSpPr>
          <p:cNvPr id="53" name="文本框 52">
            <a:extLst>
              <a:ext uri="{FF2B5EF4-FFF2-40B4-BE49-F238E27FC236}">
                <a16:creationId xmlns:a16="http://schemas.microsoft.com/office/drawing/2014/main" id="{A939FC63-0ACF-408D-BB4A-746DBE090F7F}"/>
              </a:ext>
            </a:extLst>
          </p:cNvPr>
          <p:cNvSpPr txBox="1"/>
          <p:nvPr/>
        </p:nvSpPr>
        <p:spPr>
          <a:xfrm>
            <a:off x="2590155" y="1658394"/>
            <a:ext cx="1609718" cy="307777"/>
          </a:xfrm>
          <a:prstGeom prst="rect">
            <a:avLst/>
          </a:prstGeom>
          <a:noFill/>
          <a:ln w="19050">
            <a:noFill/>
          </a:ln>
        </p:spPr>
        <p:txBody>
          <a:bodyPr wrap="square" rtlCol="0">
            <a:spAutoFit/>
          </a:bodyPr>
          <a:lstStyle/>
          <a:p>
            <a:pPr algn="ctr"/>
            <a:r>
              <a:rPr lang="zh-CN" altLang="en-US" sz="1400" dirty="0">
                <a:latin typeface="Helvetica" panose="020B0604020202020204" pitchFamily="34" charset="0"/>
                <a:cs typeface="Helvetica" panose="020B0604020202020204" pitchFamily="34" charset="0"/>
              </a:rPr>
              <a:t>特征提取</a:t>
            </a:r>
          </a:p>
        </p:txBody>
      </p:sp>
      <p:cxnSp>
        <p:nvCxnSpPr>
          <p:cNvPr id="54" name="直接箭头连接符 53">
            <a:extLst>
              <a:ext uri="{FF2B5EF4-FFF2-40B4-BE49-F238E27FC236}">
                <a16:creationId xmlns:a16="http://schemas.microsoft.com/office/drawing/2014/main" id="{E6316FEC-689D-4A99-8DAD-739B79A6D798}"/>
              </a:ext>
            </a:extLst>
          </p:cNvPr>
          <p:cNvCxnSpPr>
            <a:cxnSpLocks/>
            <a:endCxn id="110" idx="1"/>
          </p:cNvCxnSpPr>
          <p:nvPr/>
        </p:nvCxnSpPr>
        <p:spPr>
          <a:xfrm>
            <a:off x="772718" y="3460545"/>
            <a:ext cx="38480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6" name="圆角矩形 96">
            <a:extLst>
              <a:ext uri="{FF2B5EF4-FFF2-40B4-BE49-F238E27FC236}">
                <a16:creationId xmlns:a16="http://schemas.microsoft.com/office/drawing/2014/main" id="{B28DE995-E481-4B48-9C39-E714A5A04FE8}"/>
              </a:ext>
            </a:extLst>
          </p:cNvPr>
          <p:cNvSpPr/>
          <p:nvPr/>
        </p:nvSpPr>
        <p:spPr bwMode="auto">
          <a:xfrm>
            <a:off x="2275879" y="2013706"/>
            <a:ext cx="1725976" cy="360000"/>
          </a:xfrm>
          <a:prstGeom prst="roundRect">
            <a:avLst/>
          </a:prstGeom>
          <a:solidFill>
            <a:srgbClr val="DAE8FC"/>
          </a:solidFill>
          <a:ln w="19050" cap="flat">
            <a:solidFill>
              <a:srgbClr val="8BA8CE"/>
            </a:solidFill>
            <a:prstDash val="solid"/>
            <a:round/>
          </a:ln>
        </p:spPr>
        <p:txBody>
          <a:bodyPr vert="horz" wrap="square" lIns="91440" tIns="45720" rIns="91440" bIns="45720" numCol="1" rtlCol="0" anchor="ctr" anchorCtr="0" compatLnSpc="1"/>
          <a:lstStyle/>
          <a:p>
            <a:pPr algn="ctr"/>
            <a:r>
              <a:rPr lang="en-US" altLang="zh-CN" sz="1200" dirty="0"/>
              <a:t>TCP/IP</a:t>
            </a:r>
            <a:r>
              <a:rPr lang="zh-CN" altLang="en-US" sz="1200" dirty="0"/>
              <a:t>协议头部特征</a:t>
            </a:r>
          </a:p>
        </p:txBody>
      </p:sp>
      <p:sp>
        <p:nvSpPr>
          <p:cNvPr id="61" name="圆角矩形 97">
            <a:extLst>
              <a:ext uri="{FF2B5EF4-FFF2-40B4-BE49-F238E27FC236}">
                <a16:creationId xmlns:a16="http://schemas.microsoft.com/office/drawing/2014/main" id="{EC61B857-49D8-4F40-B65E-D75924A1B8BB}"/>
              </a:ext>
            </a:extLst>
          </p:cNvPr>
          <p:cNvSpPr/>
          <p:nvPr/>
        </p:nvSpPr>
        <p:spPr bwMode="auto">
          <a:xfrm>
            <a:off x="2275879" y="2468776"/>
            <a:ext cx="1725976" cy="360000"/>
          </a:xfrm>
          <a:prstGeom prst="roundRect">
            <a:avLst/>
          </a:prstGeom>
          <a:solidFill>
            <a:srgbClr val="D5E8D4"/>
          </a:solidFill>
          <a:ln w="19050" cap="flat">
            <a:solidFill>
              <a:srgbClr val="AFCFA0"/>
            </a:solidFill>
            <a:prstDash val="solid"/>
            <a:round/>
          </a:ln>
        </p:spPr>
        <p:txBody>
          <a:bodyPr vert="horz" wrap="square" lIns="91440" tIns="45720" rIns="91440" bIns="45720" numCol="1" rtlCol="0" anchor="ctr" anchorCtr="0" compatLnSpc="1"/>
          <a:lstStyle/>
          <a:p>
            <a:pPr algn="ctr"/>
            <a:r>
              <a:rPr lang="en-US" altLang="zh-CN" sz="1200" dirty="0"/>
              <a:t>TLS</a:t>
            </a:r>
            <a:r>
              <a:rPr lang="zh-CN" altLang="en-US" sz="1200" dirty="0"/>
              <a:t>协议头部特征</a:t>
            </a:r>
          </a:p>
        </p:txBody>
      </p:sp>
      <p:sp>
        <p:nvSpPr>
          <p:cNvPr id="62" name="圆角矩形 98">
            <a:extLst>
              <a:ext uri="{FF2B5EF4-FFF2-40B4-BE49-F238E27FC236}">
                <a16:creationId xmlns:a16="http://schemas.microsoft.com/office/drawing/2014/main" id="{19F1806C-9CA5-4598-8FBD-CD7342B9234D}"/>
              </a:ext>
            </a:extLst>
          </p:cNvPr>
          <p:cNvSpPr/>
          <p:nvPr/>
        </p:nvSpPr>
        <p:spPr bwMode="auto">
          <a:xfrm>
            <a:off x="2286115" y="2927330"/>
            <a:ext cx="1724735" cy="360000"/>
          </a:xfrm>
          <a:prstGeom prst="roundRect">
            <a:avLst/>
          </a:prstGeom>
          <a:solidFill>
            <a:srgbClr val="E1D5E7"/>
          </a:solidFill>
          <a:ln w="19050" cap="flat">
            <a:solidFill>
              <a:srgbClr val="C2AECC"/>
            </a:solidFill>
            <a:prstDash val="solid"/>
            <a:round/>
          </a:ln>
        </p:spPr>
        <p:txBody>
          <a:bodyPr vert="horz" wrap="square" lIns="91440" tIns="45720" rIns="91440" bIns="45720" numCol="1" rtlCol="0" anchor="ctr" anchorCtr="0" compatLnSpc="1"/>
          <a:lstStyle/>
          <a:p>
            <a:pPr algn="ctr"/>
            <a:r>
              <a:rPr lang="zh-CN" altLang="en-US" sz="1200" dirty="0"/>
              <a:t>流统计特征</a:t>
            </a:r>
          </a:p>
        </p:txBody>
      </p:sp>
      <p:sp>
        <p:nvSpPr>
          <p:cNvPr id="64" name="圆角矩形 99">
            <a:extLst>
              <a:ext uri="{FF2B5EF4-FFF2-40B4-BE49-F238E27FC236}">
                <a16:creationId xmlns:a16="http://schemas.microsoft.com/office/drawing/2014/main" id="{F12E3D4F-35AE-454A-97DB-C4501EF42169}"/>
              </a:ext>
            </a:extLst>
          </p:cNvPr>
          <p:cNvSpPr/>
          <p:nvPr/>
        </p:nvSpPr>
        <p:spPr bwMode="auto">
          <a:xfrm>
            <a:off x="4122794" y="2013706"/>
            <a:ext cx="396000" cy="1275734"/>
          </a:xfrm>
          <a:prstGeom prst="roundRect">
            <a:avLst/>
          </a:prstGeom>
          <a:solidFill>
            <a:srgbClr val="F8CECC"/>
          </a:solidFill>
          <a:ln w="19050" cap="flat">
            <a:solidFill>
              <a:srgbClr val="DC9592"/>
            </a:solidFill>
            <a:prstDash val="solid"/>
            <a:round/>
          </a:ln>
        </p:spPr>
        <p:txBody>
          <a:bodyPr vert="eaVert" wrap="square" lIns="91440" tIns="45720" rIns="91440" bIns="45720" numCol="1" rtlCol="0" anchor="ctr" anchorCtr="0" compatLnSpc="1"/>
          <a:lstStyle/>
          <a:p>
            <a:pPr algn="ctr"/>
            <a:r>
              <a:rPr lang="zh-CN" altLang="en-US" sz="1200" spc="300" dirty="0"/>
              <a:t>数据预处理</a:t>
            </a:r>
          </a:p>
        </p:txBody>
      </p:sp>
      <p:sp>
        <p:nvSpPr>
          <p:cNvPr id="65" name="圆角矩形 100">
            <a:extLst>
              <a:ext uri="{FF2B5EF4-FFF2-40B4-BE49-F238E27FC236}">
                <a16:creationId xmlns:a16="http://schemas.microsoft.com/office/drawing/2014/main" id="{A0E70F58-1964-466F-A325-63CDB95A8AA0}"/>
              </a:ext>
            </a:extLst>
          </p:cNvPr>
          <p:cNvSpPr/>
          <p:nvPr/>
        </p:nvSpPr>
        <p:spPr bwMode="auto">
          <a:xfrm>
            <a:off x="5077436" y="2005863"/>
            <a:ext cx="124878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algn="ctr"/>
            <a:r>
              <a:rPr lang="en-US" altLang="zh-CN" sz="1200" dirty="0" err="1"/>
              <a:t>LightGBM</a:t>
            </a:r>
            <a:r>
              <a:rPr lang="zh-CN" altLang="en-US" sz="1200" dirty="0"/>
              <a:t>模型</a:t>
            </a:r>
          </a:p>
        </p:txBody>
      </p:sp>
      <p:sp>
        <p:nvSpPr>
          <p:cNvPr id="90" name="圆角矩形 101">
            <a:extLst>
              <a:ext uri="{FF2B5EF4-FFF2-40B4-BE49-F238E27FC236}">
                <a16:creationId xmlns:a16="http://schemas.microsoft.com/office/drawing/2014/main" id="{D4F1AFDB-C4EA-4FA6-AC86-29743DE19226}"/>
              </a:ext>
            </a:extLst>
          </p:cNvPr>
          <p:cNvSpPr/>
          <p:nvPr/>
        </p:nvSpPr>
        <p:spPr bwMode="auto">
          <a:xfrm>
            <a:off x="6761151" y="3199061"/>
            <a:ext cx="102165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algn="ctr"/>
            <a:r>
              <a:rPr lang="zh-CN" altLang="en-US" sz="1200" dirty="0"/>
              <a:t>主机属性</a:t>
            </a:r>
          </a:p>
        </p:txBody>
      </p:sp>
      <p:sp>
        <p:nvSpPr>
          <p:cNvPr id="95" name="圆角矩形 92">
            <a:extLst>
              <a:ext uri="{FF2B5EF4-FFF2-40B4-BE49-F238E27FC236}">
                <a16:creationId xmlns:a16="http://schemas.microsoft.com/office/drawing/2014/main" id="{71321053-62DD-410F-BE4F-1CC36B12F95E}"/>
              </a:ext>
            </a:extLst>
          </p:cNvPr>
          <p:cNvSpPr/>
          <p:nvPr/>
        </p:nvSpPr>
        <p:spPr bwMode="auto">
          <a:xfrm>
            <a:off x="2280996" y="3943646"/>
            <a:ext cx="1715741" cy="362899"/>
          </a:xfrm>
          <a:prstGeom prst="roundRect">
            <a:avLst/>
          </a:prstGeom>
          <a:solidFill>
            <a:srgbClr val="DAE8FC"/>
          </a:solidFill>
          <a:ln w="19050" cap="flat">
            <a:solidFill>
              <a:srgbClr val="8BA8CE"/>
            </a:solidFill>
            <a:prstDash val="solid"/>
            <a:round/>
          </a:ln>
        </p:spPr>
        <p:txBody>
          <a:bodyPr vert="horz" wrap="square" lIns="91440" tIns="45720" rIns="91440" bIns="45720" numCol="1" rtlCol="0" anchor="ctr" anchorCtr="0" compatLnSpc="1"/>
          <a:lstStyle/>
          <a:p>
            <a:pPr algn="ctr"/>
            <a:r>
              <a:rPr lang="en-US" altLang="zh-CN" sz="1200" dirty="0"/>
              <a:t>TCP_SYN</a:t>
            </a:r>
            <a:r>
              <a:rPr lang="zh-CN" altLang="en-US" sz="1200" dirty="0"/>
              <a:t>包原始流</a:t>
            </a:r>
          </a:p>
        </p:txBody>
      </p:sp>
      <p:sp>
        <p:nvSpPr>
          <p:cNvPr id="103" name="圆角矩形 93">
            <a:extLst>
              <a:ext uri="{FF2B5EF4-FFF2-40B4-BE49-F238E27FC236}">
                <a16:creationId xmlns:a16="http://schemas.microsoft.com/office/drawing/2014/main" id="{86A2DBA3-CC39-4913-A6B3-C532CFFB9CF5}"/>
              </a:ext>
            </a:extLst>
          </p:cNvPr>
          <p:cNvSpPr/>
          <p:nvPr/>
        </p:nvSpPr>
        <p:spPr bwMode="auto">
          <a:xfrm>
            <a:off x="2290224" y="4463283"/>
            <a:ext cx="1724735" cy="360000"/>
          </a:xfrm>
          <a:prstGeom prst="roundRect">
            <a:avLst/>
          </a:prstGeom>
          <a:solidFill>
            <a:srgbClr val="D5E8D4"/>
          </a:solidFill>
          <a:ln w="19050" cap="flat">
            <a:solidFill>
              <a:srgbClr val="AFCFA0"/>
            </a:solidFill>
            <a:prstDash val="solid"/>
            <a:round/>
          </a:ln>
        </p:spPr>
        <p:txBody>
          <a:bodyPr vert="horz" wrap="square" lIns="91440" tIns="45720" rIns="91440" bIns="45720" numCol="1" rtlCol="0" anchor="ctr" anchorCtr="0" compatLnSpc="1"/>
          <a:lstStyle/>
          <a:p>
            <a:pPr algn="ctr"/>
            <a:r>
              <a:rPr lang="en-US" altLang="zh-CN" sz="1200" dirty="0" err="1"/>
              <a:t>Client_Hello</a:t>
            </a:r>
            <a:r>
              <a:rPr lang="zh-CN" altLang="en-US" sz="1200" dirty="0"/>
              <a:t>包原始流</a:t>
            </a:r>
          </a:p>
        </p:txBody>
      </p:sp>
      <p:sp>
        <p:nvSpPr>
          <p:cNvPr id="104" name="圆角矩形 95">
            <a:extLst>
              <a:ext uri="{FF2B5EF4-FFF2-40B4-BE49-F238E27FC236}">
                <a16:creationId xmlns:a16="http://schemas.microsoft.com/office/drawing/2014/main" id="{CAF9ECE3-90CA-4FA4-A7BE-B11248CB8949}"/>
              </a:ext>
            </a:extLst>
          </p:cNvPr>
          <p:cNvSpPr/>
          <p:nvPr/>
        </p:nvSpPr>
        <p:spPr bwMode="auto">
          <a:xfrm>
            <a:off x="5077436" y="4424115"/>
            <a:ext cx="124878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algn="ctr"/>
            <a:r>
              <a:rPr lang="zh-CN" altLang="en-US" sz="1200" dirty="0"/>
              <a:t>深度学习模型</a:t>
            </a:r>
          </a:p>
        </p:txBody>
      </p:sp>
      <p:sp>
        <p:nvSpPr>
          <p:cNvPr id="109" name="文本框 108">
            <a:extLst>
              <a:ext uri="{FF2B5EF4-FFF2-40B4-BE49-F238E27FC236}">
                <a16:creationId xmlns:a16="http://schemas.microsoft.com/office/drawing/2014/main" id="{438B726C-8DFB-46F5-B8E9-27D68F3798E2}"/>
              </a:ext>
            </a:extLst>
          </p:cNvPr>
          <p:cNvSpPr txBox="1"/>
          <p:nvPr/>
        </p:nvSpPr>
        <p:spPr>
          <a:xfrm>
            <a:off x="2576148" y="3600265"/>
            <a:ext cx="1609718" cy="307777"/>
          </a:xfrm>
          <a:prstGeom prst="rect">
            <a:avLst/>
          </a:prstGeom>
          <a:noFill/>
          <a:ln w="19050">
            <a:noFill/>
          </a:ln>
        </p:spPr>
        <p:txBody>
          <a:bodyPr wrap="square" rtlCol="0">
            <a:spAutoFit/>
          </a:bodyPr>
          <a:lstStyle/>
          <a:p>
            <a:pPr algn="ctr"/>
            <a:r>
              <a:rPr lang="zh-CN" altLang="en-US" sz="1400" dirty="0">
                <a:latin typeface="Helvetica" panose="020B0604020202020204" pitchFamily="34" charset="0"/>
                <a:cs typeface="Helvetica" panose="020B0604020202020204" pitchFamily="34" charset="0"/>
              </a:rPr>
              <a:t>原始流数据提取</a:t>
            </a:r>
          </a:p>
        </p:txBody>
      </p:sp>
      <p:sp>
        <p:nvSpPr>
          <p:cNvPr id="110" name="圆角矩形 99">
            <a:extLst>
              <a:ext uri="{FF2B5EF4-FFF2-40B4-BE49-F238E27FC236}">
                <a16:creationId xmlns:a16="http://schemas.microsoft.com/office/drawing/2014/main" id="{B428B822-D868-43FF-AF63-50C966C84F76}"/>
              </a:ext>
            </a:extLst>
          </p:cNvPr>
          <p:cNvSpPr/>
          <p:nvPr/>
        </p:nvSpPr>
        <p:spPr bwMode="auto">
          <a:xfrm>
            <a:off x="1157524" y="2822678"/>
            <a:ext cx="396000" cy="1275734"/>
          </a:xfrm>
          <a:prstGeom prst="roundRect">
            <a:avLst/>
          </a:prstGeom>
          <a:solidFill>
            <a:srgbClr val="F8CECC"/>
          </a:solidFill>
          <a:ln w="19050" cap="flat">
            <a:solidFill>
              <a:srgbClr val="DC9592"/>
            </a:solidFill>
            <a:prstDash val="solid"/>
            <a:round/>
          </a:ln>
        </p:spPr>
        <p:txBody>
          <a:bodyPr vert="eaVert" wrap="square" lIns="91440" tIns="45720" rIns="91440" bIns="45720" numCol="1" rtlCol="0" anchor="ctr" anchorCtr="0" compatLnSpc="1"/>
          <a:lstStyle/>
          <a:p>
            <a:pPr algn="ctr"/>
            <a:r>
              <a:rPr lang="zh-CN" altLang="en-US" sz="1200" spc="300" dirty="0"/>
              <a:t>协议识别模块</a:t>
            </a:r>
          </a:p>
        </p:txBody>
      </p:sp>
      <p:cxnSp>
        <p:nvCxnSpPr>
          <p:cNvPr id="111" name="连接符: 肘形 79">
            <a:extLst>
              <a:ext uri="{FF2B5EF4-FFF2-40B4-BE49-F238E27FC236}">
                <a16:creationId xmlns:a16="http://schemas.microsoft.com/office/drawing/2014/main" id="{00C6005F-9AE0-4A90-B93D-FCB95FC406C2}"/>
              </a:ext>
            </a:extLst>
          </p:cNvPr>
          <p:cNvCxnSpPr>
            <a:cxnSpLocks/>
            <a:stCxn id="110" idx="3"/>
            <a:endCxn id="52" idx="1"/>
          </p:cNvCxnSpPr>
          <p:nvPr/>
        </p:nvCxnSpPr>
        <p:spPr>
          <a:xfrm flipV="1">
            <a:off x="1553524" y="2509748"/>
            <a:ext cx="602902" cy="950797"/>
          </a:xfrm>
          <a:prstGeom prst="bentConnector3">
            <a:avLst/>
          </a:prstGeom>
          <a:ln w="19050">
            <a:tailEnd type="triangle"/>
          </a:ln>
        </p:spPr>
        <p:style>
          <a:lnRef idx="1">
            <a:schemeClr val="dk1"/>
          </a:lnRef>
          <a:fillRef idx="0">
            <a:schemeClr val="dk1"/>
          </a:fillRef>
          <a:effectRef idx="0">
            <a:schemeClr val="dk1"/>
          </a:effectRef>
          <a:fontRef idx="minor">
            <a:schemeClr val="tx1"/>
          </a:fontRef>
        </p:style>
      </p:cxnSp>
      <p:cxnSp>
        <p:nvCxnSpPr>
          <p:cNvPr id="112" name="连接符: 肘形 80">
            <a:extLst>
              <a:ext uri="{FF2B5EF4-FFF2-40B4-BE49-F238E27FC236}">
                <a16:creationId xmlns:a16="http://schemas.microsoft.com/office/drawing/2014/main" id="{A41B3CF3-D2FF-4DDA-ABCB-AF3B74B18A25}"/>
              </a:ext>
            </a:extLst>
          </p:cNvPr>
          <p:cNvCxnSpPr>
            <a:cxnSpLocks/>
            <a:stCxn id="110" idx="3"/>
            <a:endCxn id="51" idx="1"/>
          </p:cNvCxnSpPr>
          <p:nvPr/>
        </p:nvCxnSpPr>
        <p:spPr>
          <a:xfrm>
            <a:off x="1553524" y="3460545"/>
            <a:ext cx="611445" cy="803171"/>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113" name="连接符: 肘形 81">
            <a:extLst>
              <a:ext uri="{FF2B5EF4-FFF2-40B4-BE49-F238E27FC236}">
                <a16:creationId xmlns:a16="http://schemas.microsoft.com/office/drawing/2014/main" id="{385506C0-6C4A-4E81-8C97-5FCF28C9EC2F}"/>
              </a:ext>
            </a:extLst>
          </p:cNvPr>
          <p:cNvCxnSpPr>
            <a:cxnSpLocks/>
            <a:stCxn id="50" idx="6"/>
            <a:endCxn id="104" idx="1"/>
          </p:cNvCxnSpPr>
          <p:nvPr/>
        </p:nvCxnSpPr>
        <p:spPr>
          <a:xfrm>
            <a:off x="4621448" y="4076430"/>
            <a:ext cx="455988" cy="545685"/>
          </a:xfrm>
          <a:prstGeom prst="bentConnector3">
            <a:avLst>
              <a:gd name="adj1" fmla="val 50000"/>
            </a:avLst>
          </a:prstGeom>
          <a:ln w="1905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114" name="直接箭头连接符 113">
            <a:extLst>
              <a:ext uri="{FF2B5EF4-FFF2-40B4-BE49-F238E27FC236}">
                <a16:creationId xmlns:a16="http://schemas.microsoft.com/office/drawing/2014/main" id="{A953E282-3085-48BA-AAB3-1F87EA28A307}"/>
              </a:ext>
            </a:extLst>
          </p:cNvPr>
          <p:cNvCxnSpPr>
            <a:cxnSpLocks/>
            <a:stCxn id="90" idx="3"/>
          </p:cNvCxnSpPr>
          <p:nvPr/>
        </p:nvCxnSpPr>
        <p:spPr>
          <a:xfrm flipV="1">
            <a:off x="7782808" y="3392060"/>
            <a:ext cx="384067" cy="50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5" name="圆角矩形 99">
            <a:extLst>
              <a:ext uri="{FF2B5EF4-FFF2-40B4-BE49-F238E27FC236}">
                <a16:creationId xmlns:a16="http://schemas.microsoft.com/office/drawing/2014/main" id="{7A106D9D-8894-4117-8FC4-DD22A3DC58FE}"/>
              </a:ext>
            </a:extLst>
          </p:cNvPr>
          <p:cNvSpPr/>
          <p:nvPr/>
        </p:nvSpPr>
        <p:spPr bwMode="auto">
          <a:xfrm>
            <a:off x="4122794" y="3904509"/>
            <a:ext cx="390746" cy="947231"/>
          </a:xfrm>
          <a:prstGeom prst="roundRect">
            <a:avLst/>
          </a:prstGeom>
          <a:solidFill>
            <a:srgbClr val="E1D5E7"/>
          </a:solidFill>
          <a:ln w="19050" cap="flat">
            <a:solidFill>
              <a:srgbClr val="C2AECC"/>
            </a:solidFill>
            <a:prstDash val="solid"/>
            <a:round/>
          </a:ln>
        </p:spPr>
        <p:txBody>
          <a:bodyPr vert="horz" wrap="square" lIns="91440" tIns="45720" rIns="91440" bIns="45720" numCol="1" rtlCol="0" anchor="ctr" anchorCtr="0" compatLnSpc="1"/>
          <a:lstStyle/>
          <a:p>
            <a:pPr algn="ctr"/>
            <a:r>
              <a:rPr lang="zh-CN" altLang="en-US" sz="1150" dirty="0"/>
              <a:t>数据预处理</a:t>
            </a:r>
          </a:p>
        </p:txBody>
      </p:sp>
      <p:cxnSp>
        <p:nvCxnSpPr>
          <p:cNvPr id="116" name="连接符: 肘形 84">
            <a:extLst>
              <a:ext uri="{FF2B5EF4-FFF2-40B4-BE49-F238E27FC236}">
                <a16:creationId xmlns:a16="http://schemas.microsoft.com/office/drawing/2014/main" id="{FE4FB1B4-E0CC-4F93-92B4-B3C742539DB6}"/>
              </a:ext>
            </a:extLst>
          </p:cNvPr>
          <p:cNvCxnSpPr>
            <a:cxnSpLocks/>
            <a:stCxn id="50" idx="6"/>
            <a:endCxn id="127" idx="1"/>
          </p:cNvCxnSpPr>
          <p:nvPr/>
        </p:nvCxnSpPr>
        <p:spPr>
          <a:xfrm flipV="1">
            <a:off x="4621448" y="3437903"/>
            <a:ext cx="462273" cy="638527"/>
          </a:xfrm>
          <a:prstGeom prst="bentConnector3">
            <a:avLst>
              <a:gd name="adj1" fmla="val 50000"/>
            </a:avLst>
          </a:prstGeom>
          <a:ln w="19050">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117" name="圆角矩形 95">
            <a:extLst>
              <a:ext uri="{FF2B5EF4-FFF2-40B4-BE49-F238E27FC236}">
                <a16:creationId xmlns:a16="http://schemas.microsoft.com/office/drawing/2014/main" id="{F9365862-BD29-41CD-BADB-EE6B65C220FC}"/>
              </a:ext>
            </a:extLst>
          </p:cNvPr>
          <p:cNvSpPr/>
          <p:nvPr/>
        </p:nvSpPr>
        <p:spPr bwMode="auto">
          <a:xfrm>
            <a:off x="5085480" y="3194060"/>
            <a:ext cx="124878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algn="ctr"/>
            <a:r>
              <a:rPr lang="zh-CN" altLang="en-US" sz="1200" dirty="0"/>
              <a:t>实时集成模型</a:t>
            </a:r>
          </a:p>
        </p:txBody>
      </p:sp>
      <p:cxnSp>
        <p:nvCxnSpPr>
          <p:cNvPr id="118" name="连接符: 肘形 86">
            <a:extLst>
              <a:ext uri="{FF2B5EF4-FFF2-40B4-BE49-F238E27FC236}">
                <a16:creationId xmlns:a16="http://schemas.microsoft.com/office/drawing/2014/main" id="{8BCDB725-6205-456D-AF80-444129A1084A}"/>
              </a:ext>
            </a:extLst>
          </p:cNvPr>
          <p:cNvCxnSpPr>
            <a:cxnSpLocks/>
            <a:stCxn id="49" idx="6"/>
            <a:endCxn id="128" idx="1"/>
          </p:cNvCxnSpPr>
          <p:nvPr/>
        </p:nvCxnSpPr>
        <p:spPr>
          <a:xfrm>
            <a:off x="4609314" y="2823297"/>
            <a:ext cx="474407" cy="525867"/>
          </a:xfrm>
          <a:prstGeom prst="bentConnector3">
            <a:avLst>
              <a:gd name="adj1" fmla="val 50000"/>
            </a:avLst>
          </a:prstGeom>
          <a:ln w="19050">
            <a:solidFill>
              <a:schemeClr val="accent5">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19" name="直接箭头连接符 118">
            <a:extLst>
              <a:ext uri="{FF2B5EF4-FFF2-40B4-BE49-F238E27FC236}">
                <a16:creationId xmlns:a16="http://schemas.microsoft.com/office/drawing/2014/main" id="{4A142EEC-06D8-4F4B-B30F-F198B54A305B}"/>
              </a:ext>
            </a:extLst>
          </p:cNvPr>
          <p:cNvCxnSpPr>
            <a:cxnSpLocks/>
            <a:stCxn id="104" idx="0"/>
            <a:endCxn id="117" idx="2"/>
          </p:cNvCxnSpPr>
          <p:nvPr/>
        </p:nvCxnSpPr>
        <p:spPr>
          <a:xfrm flipV="1">
            <a:off x="5701830" y="3590060"/>
            <a:ext cx="8044" cy="83405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0" name="直接箭头连接符 119">
            <a:extLst>
              <a:ext uri="{FF2B5EF4-FFF2-40B4-BE49-F238E27FC236}">
                <a16:creationId xmlns:a16="http://schemas.microsoft.com/office/drawing/2014/main" id="{D0184947-7661-4787-BEF7-46D048B18397}"/>
              </a:ext>
            </a:extLst>
          </p:cNvPr>
          <p:cNvCxnSpPr>
            <a:cxnSpLocks/>
            <a:stCxn id="65" idx="2"/>
            <a:endCxn id="117" idx="0"/>
          </p:cNvCxnSpPr>
          <p:nvPr/>
        </p:nvCxnSpPr>
        <p:spPr>
          <a:xfrm>
            <a:off x="5701830" y="2401863"/>
            <a:ext cx="8044" cy="79219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1" name="直接箭头连接符 120">
            <a:extLst>
              <a:ext uri="{FF2B5EF4-FFF2-40B4-BE49-F238E27FC236}">
                <a16:creationId xmlns:a16="http://schemas.microsoft.com/office/drawing/2014/main" id="{8175948C-62EC-4CA5-B366-C2DCDC64268D}"/>
              </a:ext>
            </a:extLst>
          </p:cNvPr>
          <p:cNvCxnSpPr>
            <a:cxnSpLocks/>
            <a:stCxn id="117" idx="3"/>
            <a:endCxn id="90" idx="1"/>
          </p:cNvCxnSpPr>
          <p:nvPr/>
        </p:nvCxnSpPr>
        <p:spPr>
          <a:xfrm>
            <a:off x="6334267" y="3392060"/>
            <a:ext cx="426884" cy="50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2" name="连接符: 肘形 90">
            <a:extLst>
              <a:ext uri="{FF2B5EF4-FFF2-40B4-BE49-F238E27FC236}">
                <a16:creationId xmlns:a16="http://schemas.microsoft.com/office/drawing/2014/main" id="{9F782093-243B-4C90-A7E9-49B9F65B9B55}"/>
              </a:ext>
            </a:extLst>
          </p:cNvPr>
          <p:cNvCxnSpPr>
            <a:cxnSpLocks/>
            <a:stCxn id="49" idx="6"/>
            <a:endCxn id="65" idx="1"/>
          </p:cNvCxnSpPr>
          <p:nvPr/>
        </p:nvCxnSpPr>
        <p:spPr>
          <a:xfrm flipV="1">
            <a:off x="4609314" y="2203863"/>
            <a:ext cx="468122" cy="619434"/>
          </a:xfrm>
          <a:prstGeom prst="bentConnector3">
            <a:avLst>
              <a:gd name="adj1" fmla="val 50000"/>
            </a:avLst>
          </a:prstGeom>
          <a:ln w="19050">
            <a:solidFill>
              <a:schemeClr val="accent5">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123" name="文本框 122">
            <a:extLst>
              <a:ext uri="{FF2B5EF4-FFF2-40B4-BE49-F238E27FC236}">
                <a16:creationId xmlns:a16="http://schemas.microsoft.com/office/drawing/2014/main" id="{709F932A-8576-4653-8BAC-093BAD316418}"/>
              </a:ext>
            </a:extLst>
          </p:cNvPr>
          <p:cNvSpPr txBox="1"/>
          <p:nvPr/>
        </p:nvSpPr>
        <p:spPr>
          <a:xfrm>
            <a:off x="5623522" y="3949921"/>
            <a:ext cx="890848" cy="230832"/>
          </a:xfrm>
          <a:prstGeom prst="rect">
            <a:avLst/>
          </a:prstGeom>
          <a:noFill/>
        </p:spPr>
        <p:txBody>
          <a:bodyPr wrap="square" rtlCol="0">
            <a:spAutoFit/>
          </a:bodyPr>
          <a:lstStyle/>
          <a:p>
            <a:r>
              <a:rPr lang="zh-CN" altLang="en-US" sz="900" dirty="0"/>
              <a:t>更新</a:t>
            </a:r>
          </a:p>
        </p:txBody>
      </p:sp>
      <p:sp>
        <p:nvSpPr>
          <p:cNvPr id="124" name="文本框 123">
            <a:extLst>
              <a:ext uri="{FF2B5EF4-FFF2-40B4-BE49-F238E27FC236}">
                <a16:creationId xmlns:a16="http://schemas.microsoft.com/office/drawing/2014/main" id="{C578B5B8-6EDB-42C4-BD3A-3503AC91DD6C}"/>
              </a:ext>
            </a:extLst>
          </p:cNvPr>
          <p:cNvSpPr txBox="1"/>
          <p:nvPr/>
        </p:nvSpPr>
        <p:spPr>
          <a:xfrm>
            <a:off x="5623522" y="2676864"/>
            <a:ext cx="890848" cy="230832"/>
          </a:xfrm>
          <a:prstGeom prst="rect">
            <a:avLst/>
          </a:prstGeom>
          <a:noFill/>
        </p:spPr>
        <p:txBody>
          <a:bodyPr wrap="square" rtlCol="0">
            <a:spAutoFit/>
          </a:bodyPr>
          <a:lstStyle/>
          <a:p>
            <a:r>
              <a:rPr lang="zh-CN" altLang="en-US" sz="900" dirty="0"/>
              <a:t>更新</a:t>
            </a:r>
          </a:p>
        </p:txBody>
      </p:sp>
      <p:sp>
        <p:nvSpPr>
          <p:cNvPr id="125" name="文本框 124">
            <a:extLst>
              <a:ext uri="{FF2B5EF4-FFF2-40B4-BE49-F238E27FC236}">
                <a16:creationId xmlns:a16="http://schemas.microsoft.com/office/drawing/2014/main" id="{5449F4AE-E0FD-4DE0-B12A-3A2513D3F51E}"/>
              </a:ext>
            </a:extLst>
          </p:cNvPr>
          <p:cNvSpPr txBox="1"/>
          <p:nvPr/>
        </p:nvSpPr>
        <p:spPr>
          <a:xfrm>
            <a:off x="4840744" y="4156914"/>
            <a:ext cx="890848" cy="230832"/>
          </a:xfrm>
          <a:prstGeom prst="rect">
            <a:avLst/>
          </a:prstGeom>
          <a:noFill/>
        </p:spPr>
        <p:txBody>
          <a:bodyPr wrap="square" rtlCol="0">
            <a:spAutoFit/>
          </a:bodyPr>
          <a:lstStyle/>
          <a:p>
            <a:r>
              <a:rPr lang="zh-CN" altLang="en-US" sz="900" dirty="0"/>
              <a:t>离线学习</a:t>
            </a:r>
          </a:p>
        </p:txBody>
      </p:sp>
      <p:sp>
        <p:nvSpPr>
          <p:cNvPr id="126" name="文本框 125">
            <a:extLst>
              <a:ext uri="{FF2B5EF4-FFF2-40B4-BE49-F238E27FC236}">
                <a16:creationId xmlns:a16="http://schemas.microsoft.com/office/drawing/2014/main" id="{DB46F8AF-0810-4585-9166-352CEED7E968}"/>
              </a:ext>
            </a:extLst>
          </p:cNvPr>
          <p:cNvSpPr txBox="1"/>
          <p:nvPr/>
        </p:nvSpPr>
        <p:spPr>
          <a:xfrm>
            <a:off x="4829184" y="2423748"/>
            <a:ext cx="890848" cy="230832"/>
          </a:xfrm>
          <a:prstGeom prst="rect">
            <a:avLst/>
          </a:prstGeom>
          <a:noFill/>
        </p:spPr>
        <p:txBody>
          <a:bodyPr wrap="square" rtlCol="0">
            <a:spAutoFit/>
          </a:bodyPr>
          <a:lstStyle/>
          <a:p>
            <a:r>
              <a:rPr lang="zh-CN" altLang="en-US" sz="900" dirty="0"/>
              <a:t>离线学习</a:t>
            </a:r>
          </a:p>
        </p:txBody>
      </p:sp>
      <p:sp>
        <p:nvSpPr>
          <p:cNvPr id="127" name="矩形 126">
            <a:extLst>
              <a:ext uri="{FF2B5EF4-FFF2-40B4-BE49-F238E27FC236}">
                <a16:creationId xmlns:a16="http://schemas.microsoft.com/office/drawing/2014/main" id="{C0949B5E-A6B1-4549-9451-C764D85EC5FC}"/>
              </a:ext>
            </a:extLst>
          </p:cNvPr>
          <p:cNvSpPr/>
          <p:nvPr/>
        </p:nvSpPr>
        <p:spPr bwMode="auto">
          <a:xfrm>
            <a:off x="5083721" y="3282799"/>
            <a:ext cx="906622" cy="310208"/>
          </a:xfrm>
          <a:prstGeom prst="rect">
            <a:avLst/>
          </a:prstGeom>
          <a:noFill/>
          <a:ln w="0" cap="flat">
            <a:noFill/>
            <a:prstDash val="solid"/>
            <a:round/>
          </a:ln>
        </p:spPr>
        <p:txBody>
          <a:bodyPr vert="horz" wrap="square" lIns="91440" tIns="45720" rIns="91440" bIns="45720" numCol="1" rtlCol="0" anchor="t" anchorCtr="0" compatLnSpc="1"/>
          <a:lstStyle/>
          <a:p>
            <a:pPr algn="ctr"/>
            <a:endParaRPr lang="zh-CN" altLang="en-US"/>
          </a:p>
        </p:txBody>
      </p:sp>
      <p:sp>
        <p:nvSpPr>
          <p:cNvPr id="128" name="矩形 127">
            <a:extLst>
              <a:ext uri="{FF2B5EF4-FFF2-40B4-BE49-F238E27FC236}">
                <a16:creationId xmlns:a16="http://schemas.microsoft.com/office/drawing/2014/main" id="{654AAD24-D12D-4152-B4C6-7EB292328263}"/>
              </a:ext>
            </a:extLst>
          </p:cNvPr>
          <p:cNvSpPr/>
          <p:nvPr/>
        </p:nvSpPr>
        <p:spPr bwMode="auto">
          <a:xfrm>
            <a:off x="5083721" y="3194060"/>
            <a:ext cx="906622" cy="310208"/>
          </a:xfrm>
          <a:prstGeom prst="rect">
            <a:avLst/>
          </a:prstGeom>
          <a:noFill/>
          <a:ln w="0" cap="flat">
            <a:noFill/>
            <a:prstDash val="solid"/>
            <a:round/>
          </a:ln>
        </p:spPr>
        <p:txBody>
          <a:bodyPr vert="horz" wrap="square" lIns="91440" tIns="45720" rIns="91440" bIns="45720" numCol="1" rtlCol="0" anchor="t" anchorCtr="0" compatLnSpc="1"/>
          <a:lstStyle/>
          <a:p>
            <a:pPr algn="ctr"/>
            <a:endParaRPr lang="zh-CN" altLang="en-US"/>
          </a:p>
        </p:txBody>
      </p:sp>
      <p:sp>
        <p:nvSpPr>
          <p:cNvPr id="129" name="文本框 128">
            <a:extLst>
              <a:ext uri="{FF2B5EF4-FFF2-40B4-BE49-F238E27FC236}">
                <a16:creationId xmlns:a16="http://schemas.microsoft.com/office/drawing/2014/main" id="{053E33C4-EFA2-4872-B314-93EA9A1498B3}"/>
              </a:ext>
            </a:extLst>
          </p:cNvPr>
          <p:cNvSpPr txBox="1"/>
          <p:nvPr/>
        </p:nvSpPr>
        <p:spPr>
          <a:xfrm>
            <a:off x="6309025" y="3188280"/>
            <a:ext cx="478454" cy="230832"/>
          </a:xfrm>
          <a:prstGeom prst="rect">
            <a:avLst/>
          </a:prstGeom>
          <a:noFill/>
        </p:spPr>
        <p:txBody>
          <a:bodyPr wrap="square" rtlCol="0">
            <a:spAutoFit/>
          </a:bodyPr>
          <a:lstStyle/>
          <a:p>
            <a:r>
              <a:rPr lang="zh-CN" altLang="en-US" sz="900" dirty="0"/>
              <a:t>发现</a:t>
            </a:r>
          </a:p>
        </p:txBody>
      </p:sp>
      <p:sp>
        <p:nvSpPr>
          <p:cNvPr id="130" name="文本框 129">
            <a:extLst>
              <a:ext uri="{FF2B5EF4-FFF2-40B4-BE49-F238E27FC236}">
                <a16:creationId xmlns:a16="http://schemas.microsoft.com/office/drawing/2014/main" id="{2B3D5198-D38E-4994-8BA4-A2FD41E5653A}"/>
              </a:ext>
            </a:extLst>
          </p:cNvPr>
          <p:cNvSpPr txBox="1"/>
          <p:nvPr/>
        </p:nvSpPr>
        <p:spPr>
          <a:xfrm>
            <a:off x="121155" y="3693204"/>
            <a:ext cx="686347" cy="230832"/>
          </a:xfrm>
          <a:prstGeom prst="rect">
            <a:avLst/>
          </a:prstGeom>
          <a:noFill/>
        </p:spPr>
        <p:txBody>
          <a:bodyPr wrap="square" rtlCol="0">
            <a:spAutoFit/>
          </a:bodyPr>
          <a:lstStyle/>
          <a:p>
            <a:pPr algn="ctr"/>
            <a:r>
              <a:rPr lang="en-US" altLang="zh-CN" sz="900" dirty="0"/>
              <a:t>Internet</a:t>
            </a:r>
            <a:endParaRPr lang="zh-CN" altLang="en-US" sz="900" dirty="0"/>
          </a:p>
        </p:txBody>
      </p:sp>
      <p:cxnSp>
        <p:nvCxnSpPr>
          <p:cNvPr id="131" name="直接箭头连接符 130">
            <a:extLst>
              <a:ext uri="{FF2B5EF4-FFF2-40B4-BE49-F238E27FC236}">
                <a16:creationId xmlns:a16="http://schemas.microsoft.com/office/drawing/2014/main" id="{78F47574-3AA2-4548-A232-63A417C77871}"/>
              </a:ext>
            </a:extLst>
          </p:cNvPr>
          <p:cNvCxnSpPr>
            <a:cxnSpLocks/>
            <a:endCxn id="136" idx="2"/>
          </p:cNvCxnSpPr>
          <p:nvPr/>
        </p:nvCxnSpPr>
        <p:spPr>
          <a:xfrm flipV="1">
            <a:off x="8409400" y="2822678"/>
            <a:ext cx="2" cy="2846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6" name="文本框 135">
            <a:extLst>
              <a:ext uri="{FF2B5EF4-FFF2-40B4-BE49-F238E27FC236}">
                <a16:creationId xmlns:a16="http://schemas.microsoft.com/office/drawing/2014/main" id="{078B4135-8811-4FEB-BAF7-2305F329D83F}"/>
              </a:ext>
            </a:extLst>
          </p:cNvPr>
          <p:cNvSpPr txBox="1"/>
          <p:nvPr/>
        </p:nvSpPr>
        <p:spPr>
          <a:xfrm>
            <a:off x="8102534" y="2591846"/>
            <a:ext cx="613735" cy="230832"/>
          </a:xfrm>
          <a:prstGeom prst="rect">
            <a:avLst/>
          </a:prstGeom>
          <a:noFill/>
        </p:spPr>
        <p:txBody>
          <a:bodyPr wrap="square" rtlCol="0">
            <a:spAutoFit/>
          </a:bodyPr>
          <a:lstStyle/>
          <a:p>
            <a:pPr algn="ctr"/>
            <a:r>
              <a:rPr lang="zh-CN" altLang="en-US" sz="900" dirty="0"/>
              <a:t>可视化</a:t>
            </a:r>
          </a:p>
        </p:txBody>
      </p:sp>
      <p:pic>
        <p:nvPicPr>
          <p:cNvPr id="138" name="图片 1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7760" y="2189872"/>
            <a:ext cx="527023" cy="458904"/>
          </a:xfrm>
          <a:prstGeom prst="rect">
            <a:avLst/>
          </a:prstGeom>
        </p:spPr>
      </p:pic>
      <p:pic>
        <p:nvPicPr>
          <p:cNvPr id="139" name="图片 1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1953" y="3031322"/>
            <a:ext cx="698639" cy="698639"/>
          </a:xfrm>
          <a:prstGeom prst="rect">
            <a:avLst/>
          </a:prstGeom>
        </p:spPr>
      </p:pic>
      <p:pic>
        <p:nvPicPr>
          <p:cNvPr id="140" name="图片 1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612" y="3115901"/>
            <a:ext cx="689288" cy="689288"/>
          </a:xfrm>
          <a:prstGeom prst="rect">
            <a:avLst/>
          </a:prstGeom>
        </p:spPr>
      </p:pic>
      <p:sp>
        <p:nvSpPr>
          <p:cNvPr id="141" name="文本框 140">
            <a:extLst>
              <a:ext uri="{FF2B5EF4-FFF2-40B4-BE49-F238E27FC236}">
                <a16:creationId xmlns:a16="http://schemas.microsoft.com/office/drawing/2014/main" id="{078B4135-8811-4FEB-BAF7-2305F329D83F}"/>
              </a:ext>
            </a:extLst>
          </p:cNvPr>
          <p:cNvSpPr txBox="1"/>
          <p:nvPr/>
        </p:nvSpPr>
        <p:spPr>
          <a:xfrm>
            <a:off x="8102534" y="3615617"/>
            <a:ext cx="613735" cy="230832"/>
          </a:xfrm>
          <a:prstGeom prst="rect">
            <a:avLst/>
          </a:prstGeom>
          <a:noFill/>
        </p:spPr>
        <p:txBody>
          <a:bodyPr wrap="square" rtlCol="0">
            <a:spAutoFit/>
          </a:bodyPr>
          <a:lstStyle/>
          <a:p>
            <a:pPr algn="ctr"/>
            <a:r>
              <a:rPr lang="zh-CN" altLang="en-US" sz="900" dirty="0"/>
              <a:t>数据库</a:t>
            </a:r>
          </a:p>
        </p:txBody>
      </p:sp>
    </p:spTree>
    <p:extLst>
      <p:ext uri="{BB962C8B-B14F-4D97-AF65-F5344CB8AC3E}">
        <p14:creationId xmlns:p14="http://schemas.microsoft.com/office/powerpoint/2010/main" val="4271712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5177877" cy="582594"/>
          </a:xfrm>
        </p:spPr>
        <p:txBody>
          <a:bodyPr>
            <a:normAutofit/>
          </a:bodyPr>
          <a:lstStyle/>
          <a:p>
            <a:r>
              <a:rPr lang="zh-CN" altLang="en-US" dirty="0">
                <a:latin typeface="微软雅黑" panose="020B0503020204020204" pitchFamily="34" charset="-122"/>
              </a:rPr>
              <a:t>已完成内容和取得的阶段性成果</a:t>
            </a:r>
          </a:p>
        </p:txBody>
      </p:sp>
      <p:sp>
        <p:nvSpPr>
          <p:cNvPr id="41" name="文本框 40"/>
          <p:cNvSpPr txBox="1"/>
          <p:nvPr/>
        </p:nvSpPr>
        <p:spPr>
          <a:xfrm>
            <a:off x="838182" y="5054959"/>
            <a:ext cx="7358664" cy="1654107"/>
          </a:xfrm>
          <a:prstGeom prst="rect">
            <a:avLst/>
          </a:prstGeom>
          <a:solidFill>
            <a:srgbClr val="E9F8FD"/>
          </a:solidFill>
        </p:spPr>
        <p:txBody>
          <a:bodyPr wrap="square" rtlCol="0">
            <a:spAutoFit/>
          </a:bodyPr>
          <a:lstStyle/>
          <a:p>
            <a:pPr marL="342900" indent="-342900" algn="just">
              <a:lnSpc>
                <a:spcPts val="2500"/>
              </a:lnSpc>
              <a:buFont typeface="+mj-lt"/>
              <a:buAutoNum type="arabicPeriod"/>
            </a:pPr>
            <a:r>
              <a:rPr lang="zh-CN" altLang="en-US" sz="1400" dirty="0">
                <a:latin typeface="Arial" panose="020B0604020202020204" pitchFamily="34" charset="0"/>
                <a:ea typeface="黑体" panose="02010609060101010101" pitchFamily="49" charset="-122"/>
              </a:rPr>
              <a:t>利用</a:t>
            </a:r>
            <a:r>
              <a:rPr lang="en-US" altLang="zh-CN" sz="1400" dirty="0">
                <a:solidFill>
                  <a:srgbClr val="C00000"/>
                </a:solidFill>
                <a:latin typeface="Arial" panose="020B0604020202020204" pitchFamily="34" charset="0"/>
                <a:ea typeface="黑体" panose="02010609060101010101" pitchFamily="49" charset="-122"/>
              </a:rPr>
              <a:t>Stacking</a:t>
            </a:r>
            <a:r>
              <a:rPr lang="zh-CN" altLang="en-US" sz="1400" dirty="0">
                <a:solidFill>
                  <a:srgbClr val="C00000"/>
                </a:solidFill>
                <a:latin typeface="Arial" panose="020B0604020202020204" pitchFamily="34" charset="0"/>
                <a:ea typeface="黑体" panose="02010609060101010101" pitchFamily="49" charset="-122"/>
              </a:rPr>
              <a:t>技术</a:t>
            </a:r>
            <a:r>
              <a:rPr lang="zh-CN" altLang="en-US" sz="1400" dirty="0">
                <a:latin typeface="Arial" panose="020B0604020202020204" pitchFamily="34" charset="0"/>
                <a:ea typeface="黑体" panose="02010609060101010101" pitchFamily="49" charset="-122"/>
              </a:rPr>
              <a:t>将训练好的</a:t>
            </a:r>
            <a:r>
              <a:rPr lang="en-US" altLang="zh-CN" sz="1400" dirty="0" err="1">
                <a:latin typeface="Arial" panose="020B0604020202020204" pitchFamily="34" charset="0"/>
                <a:ea typeface="黑体" panose="02010609060101010101" pitchFamily="49" charset="-122"/>
              </a:rPr>
              <a:t>LightGBM</a:t>
            </a:r>
            <a:r>
              <a:rPr lang="zh-CN" altLang="en-US" sz="1400" dirty="0">
                <a:latin typeface="Arial" panose="020B0604020202020204" pitchFamily="34" charset="0"/>
                <a:ea typeface="黑体" panose="02010609060101010101" pitchFamily="49" charset="-122"/>
              </a:rPr>
              <a:t>模型和深度学习模型</a:t>
            </a:r>
            <a:r>
              <a:rPr lang="zh-CN" altLang="en-US" sz="1400" dirty="0">
                <a:solidFill>
                  <a:srgbClr val="C00000"/>
                </a:solidFill>
                <a:latin typeface="Arial" panose="020B0604020202020204" pitchFamily="34" charset="0"/>
                <a:ea typeface="黑体" panose="02010609060101010101" pitchFamily="49" charset="-122"/>
              </a:rPr>
              <a:t>融合</a:t>
            </a:r>
            <a:r>
              <a:rPr lang="zh-CN" altLang="en-US" sz="1400" dirty="0">
                <a:latin typeface="Arial" panose="020B0604020202020204" pitchFamily="34" charset="0"/>
                <a:ea typeface="黑体" panose="02010609060101010101" pitchFamily="49" charset="-122"/>
              </a:rPr>
              <a:t>为一个集成模型，进一步提升识别效果。</a:t>
            </a:r>
            <a:endParaRPr lang="en-US" altLang="zh-CN" sz="1400" dirty="0">
              <a:latin typeface="Arial" panose="020B0604020202020204" pitchFamily="34" charset="0"/>
              <a:ea typeface="黑体" panose="02010609060101010101" pitchFamily="49" charset="-122"/>
            </a:endParaRPr>
          </a:p>
          <a:p>
            <a:pPr marL="342900" indent="-342900" algn="just">
              <a:lnSpc>
                <a:spcPts val="2500"/>
              </a:lnSpc>
              <a:buFont typeface="+mj-lt"/>
              <a:buAutoNum type="arabicPeriod"/>
            </a:pPr>
            <a:r>
              <a:rPr lang="zh-CN" altLang="en-US" sz="1400" dirty="0">
                <a:latin typeface="Arial" panose="020B0604020202020204" pitchFamily="34" charset="0"/>
                <a:ea typeface="黑体" panose="02010609060101010101" pitchFamily="49" charset="-122"/>
              </a:rPr>
              <a:t>将该模型部署到</a:t>
            </a:r>
            <a:r>
              <a:rPr lang="zh-CN" altLang="en-US" sz="1400" dirty="0">
                <a:solidFill>
                  <a:srgbClr val="C00000"/>
                </a:solidFill>
                <a:latin typeface="Arial" panose="020B0604020202020204" pitchFamily="34" charset="0"/>
                <a:ea typeface="黑体" panose="02010609060101010101" pitchFamily="49" charset="-122"/>
              </a:rPr>
              <a:t>高速网络</a:t>
            </a:r>
            <a:r>
              <a:rPr lang="zh-CN" altLang="en-US" sz="1400" dirty="0">
                <a:latin typeface="Arial" panose="020B0604020202020204" pitchFamily="34" charset="0"/>
                <a:ea typeface="黑体" panose="02010609060101010101" pitchFamily="49" charset="-122"/>
              </a:rPr>
              <a:t>中，用于实时发现</a:t>
            </a:r>
            <a:r>
              <a:rPr lang="zh-CN" altLang="en-US" sz="1400" dirty="0">
                <a:solidFill>
                  <a:srgbClr val="C00000"/>
                </a:solidFill>
                <a:latin typeface="Arial" panose="020B0604020202020204" pitchFamily="34" charset="0"/>
                <a:ea typeface="黑体" panose="02010609060101010101" pitchFamily="49" charset="-122"/>
              </a:rPr>
              <a:t>大规模</a:t>
            </a:r>
            <a:r>
              <a:rPr lang="zh-CN" altLang="en-US" sz="1400" dirty="0">
                <a:latin typeface="Arial" panose="020B0604020202020204" pitchFamily="34" charset="0"/>
                <a:ea typeface="黑体" panose="02010609060101010101" pitchFamily="49" charset="-122"/>
              </a:rPr>
              <a:t>主机的</a:t>
            </a:r>
            <a:r>
              <a:rPr lang="zh-CN" altLang="en-US" sz="1400" dirty="0">
                <a:solidFill>
                  <a:srgbClr val="C00000"/>
                </a:solidFill>
                <a:latin typeface="Arial" panose="020B0604020202020204" pitchFamily="34" charset="0"/>
                <a:ea typeface="黑体" panose="02010609060101010101" pitchFamily="49" charset="-122"/>
              </a:rPr>
              <a:t>多维度</a:t>
            </a:r>
            <a:r>
              <a:rPr lang="zh-CN" altLang="en-US" sz="1400" dirty="0">
                <a:latin typeface="Arial" panose="020B0604020202020204" pitchFamily="34" charset="0"/>
                <a:ea typeface="黑体" panose="02010609060101010101" pitchFamily="49" charset="-122"/>
              </a:rPr>
              <a:t>属性，并将结果存储到数据库中。</a:t>
            </a:r>
            <a:endParaRPr lang="en-US" altLang="zh-CN" sz="1400" dirty="0">
              <a:latin typeface="Arial" panose="020B0604020202020204" pitchFamily="34" charset="0"/>
              <a:ea typeface="黑体" panose="02010609060101010101" pitchFamily="49" charset="-122"/>
            </a:endParaRPr>
          </a:p>
          <a:p>
            <a:pPr marL="342900" indent="-342900" algn="just">
              <a:lnSpc>
                <a:spcPts val="2500"/>
              </a:lnSpc>
              <a:buFont typeface="+mj-lt"/>
              <a:buAutoNum type="arabicPeriod"/>
            </a:pPr>
            <a:r>
              <a:rPr lang="zh-CN" altLang="en-US" sz="1400" dirty="0">
                <a:latin typeface="Arial" panose="020B0604020202020204" pitchFamily="34" charset="0"/>
                <a:ea typeface="黑体" panose="02010609060101010101" pitchFamily="49" charset="-122"/>
              </a:rPr>
              <a:t>进行</a:t>
            </a:r>
            <a:r>
              <a:rPr lang="zh-CN" altLang="en-US" sz="1400" dirty="0">
                <a:solidFill>
                  <a:srgbClr val="C00000"/>
                </a:solidFill>
                <a:latin typeface="Arial" panose="020B0604020202020204" pitchFamily="34" charset="0"/>
                <a:ea typeface="黑体" panose="02010609060101010101" pitchFamily="49" charset="-122"/>
              </a:rPr>
              <a:t>可视化</a:t>
            </a:r>
            <a:r>
              <a:rPr lang="zh-CN" altLang="en-US" sz="1400" dirty="0">
                <a:latin typeface="Arial" panose="020B0604020202020204" pitchFamily="34" charset="0"/>
                <a:ea typeface="黑体" panose="02010609060101010101" pitchFamily="49" charset="-122"/>
              </a:rPr>
              <a:t>展示和分析。</a:t>
            </a:r>
            <a:endParaRPr lang="en-US" altLang="zh-CN" sz="1400" dirty="0">
              <a:latin typeface="Arial" panose="020B0604020202020204" pitchFamily="34" charset="0"/>
              <a:ea typeface="黑体" panose="02010609060101010101" pitchFamily="49" charset="-122"/>
            </a:endParaRPr>
          </a:p>
        </p:txBody>
      </p:sp>
      <p:sp>
        <p:nvSpPr>
          <p:cNvPr id="26" name="文本框 25"/>
          <p:cNvSpPr txBox="1"/>
          <p:nvPr/>
        </p:nvSpPr>
        <p:spPr>
          <a:xfrm>
            <a:off x="206924" y="908462"/>
            <a:ext cx="8556595" cy="369332"/>
          </a:xfrm>
          <a:prstGeom prst="rect">
            <a:avLst/>
          </a:prstGeom>
          <a:noFill/>
        </p:spPr>
        <p:txBody>
          <a:bodyPr wrap="square" rtlCol="0">
            <a:spAutoFit/>
          </a:bodyPr>
          <a:lstStyle/>
          <a:p>
            <a:r>
              <a:rPr lang="zh-CN" altLang="en-US" dirty="0">
                <a:latin typeface="+mn-ea"/>
              </a:rPr>
              <a:t>研究内容三：大规模网络中的海量主机属性发现</a:t>
            </a:r>
          </a:p>
        </p:txBody>
      </p:sp>
      <p:sp>
        <p:nvSpPr>
          <p:cNvPr id="33" name="文本框 32"/>
          <p:cNvSpPr txBox="1"/>
          <p:nvPr/>
        </p:nvSpPr>
        <p:spPr>
          <a:xfrm>
            <a:off x="206924" y="1195686"/>
            <a:ext cx="5190836" cy="338554"/>
          </a:xfrm>
          <a:prstGeom prst="rect">
            <a:avLst/>
          </a:prstGeom>
          <a:noFill/>
        </p:spPr>
        <p:txBody>
          <a:bodyPr wrap="square" rtlCol="0">
            <a:spAutoFit/>
          </a:bodyPr>
          <a:lstStyle/>
          <a:p>
            <a:pPr marL="285750" indent="-285750">
              <a:buFont typeface="Wingdings" panose="05000000000000000000" pitchFamily="2" charset="2"/>
              <a:buChar char="p"/>
            </a:pPr>
            <a:r>
              <a:rPr lang="zh-CN" altLang="en-US" sz="1600" dirty="0">
                <a:solidFill>
                  <a:srgbClr val="C00000"/>
                </a:solidFill>
              </a:rPr>
              <a:t>设计原型系统</a:t>
            </a:r>
          </a:p>
        </p:txBody>
      </p:sp>
      <p:sp>
        <p:nvSpPr>
          <p:cNvPr id="133" name="椭圆 132">
            <a:extLst>
              <a:ext uri="{FF2B5EF4-FFF2-40B4-BE49-F238E27FC236}">
                <a16:creationId xmlns:a16="http://schemas.microsoft.com/office/drawing/2014/main" id="{FCCFC338-AE6B-4844-98CC-F79C72365FDC}"/>
              </a:ext>
            </a:extLst>
          </p:cNvPr>
          <p:cNvSpPr/>
          <p:nvPr/>
        </p:nvSpPr>
        <p:spPr bwMode="auto">
          <a:xfrm>
            <a:off x="4290404" y="2565961"/>
            <a:ext cx="413222" cy="396000"/>
          </a:xfrm>
          <a:prstGeom prst="ellipse">
            <a:avLst/>
          </a:prstGeom>
          <a:no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sp>
        <p:nvSpPr>
          <p:cNvPr id="134" name="椭圆 133">
            <a:extLst>
              <a:ext uri="{FF2B5EF4-FFF2-40B4-BE49-F238E27FC236}">
                <a16:creationId xmlns:a16="http://schemas.microsoft.com/office/drawing/2014/main" id="{5D0DE338-8AEA-4CD8-A272-39CD21946BBA}"/>
              </a:ext>
            </a:extLst>
          </p:cNvPr>
          <p:cNvSpPr/>
          <p:nvPr/>
        </p:nvSpPr>
        <p:spPr bwMode="auto">
          <a:xfrm>
            <a:off x="4302538" y="3819094"/>
            <a:ext cx="413222" cy="396000"/>
          </a:xfrm>
          <a:prstGeom prst="ellipse">
            <a:avLst/>
          </a:prstGeom>
          <a:no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sp>
        <p:nvSpPr>
          <p:cNvPr id="135" name="矩形 134">
            <a:extLst>
              <a:ext uri="{FF2B5EF4-FFF2-40B4-BE49-F238E27FC236}">
                <a16:creationId xmlns:a16="http://schemas.microsoft.com/office/drawing/2014/main" id="{AFEEA943-E097-4C95-B855-8B4801DDD980}"/>
              </a:ext>
            </a:extLst>
          </p:cNvPr>
          <p:cNvSpPr/>
          <p:nvPr/>
        </p:nvSpPr>
        <p:spPr bwMode="auto">
          <a:xfrm>
            <a:off x="2259281" y="3518600"/>
            <a:ext cx="2460091" cy="1371559"/>
          </a:xfrm>
          <a:prstGeom prst="rect">
            <a:avLst/>
          </a:prstGeom>
          <a:solidFill>
            <a:srgbClr val="FFFFFF"/>
          </a:solidFill>
          <a:ln w="19050" cap="flat">
            <a:solidFill>
              <a:srgbClr val="000000"/>
            </a:solidFill>
            <a:prstDash val="solid"/>
            <a:round/>
          </a:ln>
        </p:spPr>
        <p:txBody>
          <a:bodyPr vert="horz" wrap="square" lIns="91440" tIns="45720" rIns="91440" bIns="45720" numCol="1" rtlCol="0" anchor="t" anchorCtr="0" compatLnSpc="1"/>
          <a:lstStyle/>
          <a:p>
            <a:pPr algn="ctr"/>
            <a:endParaRPr lang="zh-CN" altLang="en-US" sz="1400">
              <a:latin typeface="Helvetica" panose="020B0604020202020204" pitchFamily="34" charset="0"/>
              <a:cs typeface="Helvetica" panose="020B0604020202020204" pitchFamily="34" charset="0"/>
            </a:endParaRPr>
          </a:p>
        </p:txBody>
      </p:sp>
      <p:sp>
        <p:nvSpPr>
          <p:cNvPr id="136" name="矩形 135">
            <a:extLst>
              <a:ext uri="{FF2B5EF4-FFF2-40B4-BE49-F238E27FC236}">
                <a16:creationId xmlns:a16="http://schemas.microsoft.com/office/drawing/2014/main" id="{6A41D146-2AB8-4B35-9723-1E4BFFBA6E11}"/>
              </a:ext>
            </a:extLst>
          </p:cNvPr>
          <p:cNvSpPr/>
          <p:nvPr/>
        </p:nvSpPr>
        <p:spPr bwMode="auto">
          <a:xfrm>
            <a:off x="2250738" y="1565018"/>
            <a:ext cx="2460091" cy="1770787"/>
          </a:xfrm>
          <a:prstGeom prst="rect">
            <a:avLst/>
          </a:prstGeom>
          <a:solidFill>
            <a:srgbClr val="FFFFFF"/>
          </a:solidFill>
          <a:ln w="19050" cap="flat">
            <a:solidFill>
              <a:srgbClr val="000000"/>
            </a:solidFill>
            <a:prstDash val="solid"/>
            <a:round/>
          </a:ln>
        </p:spPr>
        <p:txBody>
          <a:bodyPr vert="horz" wrap="square" lIns="91440" tIns="45720" rIns="91440" bIns="45720" numCol="1" rtlCol="0" anchor="t" anchorCtr="0" compatLnSpc="1"/>
          <a:lstStyle/>
          <a:p>
            <a:pPr algn="ctr"/>
            <a:endParaRPr lang="zh-CN" altLang="en-US" sz="1400">
              <a:latin typeface="Helvetica" panose="020B0604020202020204" pitchFamily="34" charset="0"/>
              <a:cs typeface="Helvetica" panose="020B0604020202020204" pitchFamily="34" charset="0"/>
            </a:endParaRPr>
          </a:p>
        </p:txBody>
      </p:sp>
      <p:sp>
        <p:nvSpPr>
          <p:cNvPr id="137" name="文本框 136">
            <a:extLst>
              <a:ext uri="{FF2B5EF4-FFF2-40B4-BE49-F238E27FC236}">
                <a16:creationId xmlns:a16="http://schemas.microsoft.com/office/drawing/2014/main" id="{A939FC63-0ACF-408D-BB4A-746DBE090F7F}"/>
              </a:ext>
            </a:extLst>
          </p:cNvPr>
          <p:cNvSpPr txBox="1"/>
          <p:nvPr/>
        </p:nvSpPr>
        <p:spPr>
          <a:xfrm>
            <a:off x="2684467" y="1599058"/>
            <a:ext cx="1609718" cy="307777"/>
          </a:xfrm>
          <a:prstGeom prst="rect">
            <a:avLst/>
          </a:prstGeom>
          <a:noFill/>
          <a:ln w="19050">
            <a:noFill/>
          </a:ln>
        </p:spPr>
        <p:txBody>
          <a:bodyPr wrap="square" rtlCol="0">
            <a:spAutoFit/>
          </a:bodyPr>
          <a:lstStyle/>
          <a:p>
            <a:pPr algn="ctr"/>
            <a:r>
              <a:rPr lang="zh-CN" altLang="en-US" sz="1400" dirty="0">
                <a:latin typeface="Helvetica" panose="020B0604020202020204" pitchFamily="34" charset="0"/>
                <a:cs typeface="Helvetica" panose="020B0604020202020204" pitchFamily="34" charset="0"/>
              </a:rPr>
              <a:t>特征提取</a:t>
            </a:r>
          </a:p>
        </p:txBody>
      </p:sp>
      <p:cxnSp>
        <p:nvCxnSpPr>
          <p:cNvPr id="138" name="直接箭头连接符 137">
            <a:extLst>
              <a:ext uri="{FF2B5EF4-FFF2-40B4-BE49-F238E27FC236}">
                <a16:creationId xmlns:a16="http://schemas.microsoft.com/office/drawing/2014/main" id="{E6316FEC-689D-4A99-8DAD-739B79A6D798}"/>
              </a:ext>
            </a:extLst>
          </p:cNvPr>
          <p:cNvCxnSpPr>
            <a:cxnSpLocks/>
            <a:endCxn id="149" idx="1"/>
          </p:cNvCxnSpPr>
          <p:nvPr/>
        </p:nvCxnSpPr>
        <p:spPr>
          <a:xfrm>
            <a:off x="867030" y="3401209"/>
            <a:ext cx="38480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9" name="圆角矩形 96">
            <a:extLst>
              <a:ext uri="{FF2B5EF4-FFF2-40B4-BE49-F238E27FC236}">
                <a16:creationId xmlns:a16="http://schemas.microsoft.com/office/drawing/2014/main" id="{B28DE995-E481-4B48-9C39-E714A5A04FE8}"/>
              </a:ext>
            </a:extLst>
          </p:cNvPr>
          <p:cNvSpPr/>
          <p:nvPr/>
        </p:nvSpPr>
        <p:spPr bwMode="auto">
          <a:xfrm>
            <a:off x="2370191" y="1954370"/>
            <a:ext cx="1725976" cy="360000"/>
          </a:xfrm>
          <a:prstGeom prst="roundRect">
            <a:avLst/>
          </a:prstGeom>
          <a:solidFill>
            <a:srgbClr val="DAE8FC"/>
          </a:solidFill>
          <a:ln w="19050" cap="flat">
            <a:solidFill>
              <a:srgbClr val="8BA8CE"/>
            </a:solidFill>
            <a:prstDash val="solid"/>
            <a:round/>
          </a:ln>
        </p:spPr>
        <p:txBody>
          <a:bodyPr vert="horz" wrap="square" lIns="91440" tIns="45720" rIns="91440" bIns="45720" numCol="1" rtlCol="0" anchor="ctr" anchorCtr="0" compatLnSpc="1"/>
          <a:lstStyle/>
          <a:p>
            <a:pPr algn="ctr"/>
            <a:r>
              <a:rPr lang="en-US" altLang="zh-CN" sz="1200" dirty="0"/>
              <a:t>TCP/IP</a:t>
            </a:r>
            <a:r>
              <a:rPr lang="zh-CN" altLang="en-US" sz="1200" dirty="0"/>
              <a:t>协议头部特征</a:t>
            </a:r>
          </a:p>
        </p:txBody>
      </p:sp>
      <p:sp>
        <p:nvSpPr>
          <p:cNvPr id="140" name="圆角矩形 97">
            <a:extLst>
              <a:ext uri="{FF2B5EF4-FFF2-40B4-BE49-F238E27FC236}">
                <a16:creationId xmlns:a16="http://schemas.microsoft.com/office/drawing/2014/main" id="{EC61B857-49D8-4F40-B65E-D75924A1B8BB}"/>
              </a:ext>
            </a:extLst>
          </p:cNvPr>
          <p:cNvSpPr/>
          <p:nvPr/>
        </p:nvSpPr>
        <p:spPr bwMode="auto">
          <a:xfrm>
            <a:off x="2370191" y="2409440"/>
            <a:ext cx="1725976" cy="360000"/>
          </a:xfrm>
          <a:prstGeom prst="roundRect">
            <a:avLst/>
          </a:prstGeom>
          <a:solidFill>
            <a:srgbClr val="D5E8D4"/>
          </a:solidFill>
          <a:ln w="19050" cap="flat">
            <a:solidFill>
              <a:srgbClr val="AFCFA0"/>
            </a:solidFill>
            <a:prstDash val="solid"/>
            <a:round/>
          </a:ln>
        </p:spPr>
        <p:txBody>
          <a:bodyPr vert="horz" wrap="square" lIns="91440" tIns="45720" rIns="91440" bIns="45720" numCol="1" rtlCol="0" anchor="ctr" anchorCtr="0" compatLnSpc="1"/>
          <a:lstStyle/>
          <a:p>
            <a:pPr algn="ctr"/>
            <a:r>
              <a:rPr lang="en-US" altLang="zh-CN" sz="1200" dirty="0"/>
              <a:t>TLS</a:t>
            </a:r>
            <a:r>
              <a:rPr lang="zh-CN" altLang="en-US" sz="1200" dirty="0"/>
              <a:t>协议头部特征</a:t>
            </a:r>
          </a:p>
        </p:txBody>
      </p:sp>
      <p:sp>
        <p:nvSpPr>
          <p:cNvPr id="141" name="圆角矩形 98">
            <a:extLst>
              <a:ext uri="{FF2B5EF4-FFF2-40B4-BE49-F238E27FC236}">
                <a16:creationId xmlns:a16="http://schemas.microsoft.com/office/drawing/2014/main" id="{19F1806C-9CA5-4598-8FBD-CD7342B9234D}"/>
              </a:ext>
            </a:extLst>
          </p:cNvPr>
          <p:cNvSpPr/>
          <p:nvPr/>
        </p:nvSpPr>
        <p:spPr bwMode="auto">
          <a:xfrm>
            <a:off x="2380427" y="2867994"/>
            <a:ext cx="1724735" cy="360000"/>
          </a:xfrm>
          <a:prstGeom prst="roundRect">
            <a:avLst/>
          </a:prstGeom>
          <a:solidFill>
            <a:srgbClr val="E1D5E7"/>
          </a:solidFill>
          <a:ln w="19050" cap="flat">
            <a:solidFill>
              <a:srgbClr val="C2AECC"/>
            </a:solidFill>
            <a:prstDash val="solid"/>
            <a:round/>
          </a:ln>
        </p:spPr>
        <p:txBody>
          <a:bodyPr vert="horz" wrap="square" lIns="91440" tIns="45720" rIns="91440" bIns="45720" numCol="1" rtlCol="0" anchor="ctr" anchorCtr="0" compatLnSpc="1"/>
          <a:lstStyle/>
          <a:p>
            <a:pPr algn="ctr"/>
            <a:r>
              <a:rPr lang="zh-CN" altLang="en-US" sz="1200" dirty="0"/>
              <a:t>流统计特征</a:t>
            </a:r>
          </a:p>
        </p:txBody>
      </p:sp>
      <p:sp>
        <p:nvSpPr>
          <p:cNvPr id="142" name="圆角矩形 99">
            <a:extLst>
              <a:ext uri="{FF2B5EF4-FFF2-40B4-BE49-F238E27FC236}">
                <a16:creationId xmlns:a16="http://schemas.microsoft.com/office/drawing/2014/main" id="{F12E3D4F-35AE-454A-97DB-C4501EF42169}"/>
              </a:ext>
            </a:extLst>
          </p:cNvPr>
          <p:cNvSpPr/>
          <p:nvPr/>
        </p:nvSpPr>
        <p:spPr bwMode="auto">
          <a:xfrm>
            <a:off x="4217106" y="1954370"/>
            <a:ext cx="396000" cy="1275734"/>
          </a:xfrm>
          <a:prstGeom prst="roundRect">
            <a:avLst/>
          </a:prstGeom>
          <a:solidFill>
            <a:srgbClr val="F8CECC"/>
          </a:solidFill>
          <a:ln w="19050" cap="flat">
            <a:solidFill>
              <a:srgbClr val="DC9592"/>
            </a:solidFill>
            <a:prstDash val="solid"/>
            <a:round/>
          </a:ln>
        </p:spPr>
        <p:txBody>
          <a:bodyPr vert="eaVert" wrap="square" lIns="91440" tIns="45720" rIns="91440" bIns="45720" numCol="1" rtlCol="0" anchor="ctr" anchorCtr="0" compatLnSpc="1"/>
          <a:lstStyle/>
          <a:p>
            <a:pPr algn="ctr"/>
            <a:r>
              <a:rPr lang="zh-CN" altLang="en-US" sz="1200" spc="300" dirty="0"/>
              <a:t>数据预处理</a:t>
            </a:r>
          </a:p>
        </p:txBody>
      </p:sp>
      <p:sp>
        <p:nvSpPr>
          <p:cNvPr id="143" name="圆角矩形 100">
            <a:extLst>
              <a:ext uri="{FF2B5EF4-FFF2-40B4-BE49-F238E27FC236}">
                <a16:creationId xmlns:a16="http://schemas.microsoft.com/office/drawing/2014/main" id="{A0E70F58-1964-466F-A325-63CDB95A8AA0}"/>
              </a:ext>
            </a:extLst>
          </p:cNvPr>
          <p:cNvSpPr/>
          <p:nvPr/>
        </p:nvSpPr>
        <p:spPr bwMode="auto">
          <a:xfrm>
            <a:off x="5171748" y="1946527"/>
            <a:ext cx="124878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algn="ctr"/>
            <a:r>
              <a:rPr lang="en-US" altLang="zh-CN" sz="1200" dirty="0" err="1"/>
              <a:t>LightGBM</a:t>
            </a:r>
            <a:r>
              <a:rPr lang="zh-CN" altLang="en-US" sz="1200" dirty="0"/>
              <a:t>模型</a:t>
            </a:r>
          </a:p>
        </p:txBody>
      </p:sp>
      <p:sp>
        <p:nvSpPr>
          <p:cNvPr id="144" name="圆角矩形 101">
            <a:extLst>
              <a:ext uri="{FF2B5EF4-FFF2-40B4-BE49-F238E27FC236}">
                <a16:creationId xmlns:a16="http://schemas.microsoft.com/office/drawing/2014/main" id="{D4F1AFDB-C4EA-4FA6-AC86-29743DE19226}"/>
              </a:ext>
            </a:extLst>
          </p:cNvPr>
          <p:cNvSpPr/>
          <p:nvPr/>
        </p:nvSpPr>
        <p:spPr bwMode="auto">
          <a:xfrm>
            <a:off x="6855463" y="3139725"/>
            <a:ext cx="102165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algn="ctr"/>
            <a:r>
              <a:rPr lang="zh-CN" altLang="en-US" sz="1200" dirty="0"/>
              <a:t>主机属性</a:t>
            </a:r>
          </a:p>
        </p:txBody>
      </p:sp>
      <p:sp>
        <p:nvSpPr>
          <p:cNvPr id="145" name="圆角矩形 92">
            <a:extLst>
              <a:ext uri="{FF2B5EF4-FFF2-40B4-BE49-F238E27FC236}">
                <a16:creationId xmlns:a16="http://schemas.microsoft.com/office/drawing/2014/main" id="{71321053-62DD-410F-BE4F-1CC36B12F95E}"/>
              </a:ext>
            </a:extLst>
          </p:cNvPr>
          <p:cNvSpPr/>
          <p:nvPr/>
        </p:nvSpPr>
        <p:spPr bwMode="auto">
          <a:xfrm>
            <a:off x="2375308" y="3884310"/>
            <a:ext cx="1715741" cy="362899"/>
          </a:xfrm>
          <a:prstGeom prst="roundRect">
            <a:avLst/>
          </a:prstGeom>
          <a:solidFill>
            <a:srgbClr val="DAE8FC"/>
          </a:solidFill>
          <a:ln w="19050" cap="flat">
            <a:solidFill>
              <a:srgbClr val="8BA8CE"/>
            </a:solidFill>
            <a:prstDash val="solid"/>
            <a:round/>
          </a:ln>
        </p:spPr>
        <p:txBody>
          <a:bodyPr vert="horz" wrap="square" lIns="91440" tIns="45720" rIns="91440" bIns="45720" numCol="1" rtlCol="0" anchor="ctr" anchorCtr="0" compatLnSpc="1"/>
          <a:lstStyle/>
          <a:p>
            <a:pPr algn="ctr"/>
            <a:r>
              <a:rPr lang="en-US" altLang="zh-CN" sz="1200" dirty="0"/>
              <a:t>TCP_SYN</a:t>
            </a:r>
            <a:r>
              <a:rPr lang="zh-CN" altLang="en-US" sz="1200" dirty="0"/>
              <a:t>包原始流</a:t>
            </a:r>
          </a:p>
        </p:txBody>
      </p:sp>
      <p:sp>
        <p:nvSpPr>
          <p:cNvPr id="146" name="圆角矩形 93">
            <a:extLst>
              <a:ext uri="{FF2B5EF4-FFF2-40B4-BE49-F238E27FC236}">
                <a16:creationId xmlns:a16="http://schemas.microsoft.com/office/drawing/2014/main" id="{86A2DBA3-CC39-4913-A6B3-C532CFFB9CF5}"/>
              </a:ext>
            </a:extLst>
          </p:cNvPr>
          <p:cNvSpPr/>
          <p:nvPr/>
        </p:nvSpPr>
        <p:spPr bwMode="auto">
          <a:xfrm>
            <a:off x="2384536" y="4403947"/>
            <a:ext cx="1724735" cy="360000"/>
          </a:xfrm>
          <a:prstGeom prst="roundRect">
            <a:avLst/>
          </a:prstGeom>
          <a:solidFill>
            <a:srgbClr val="D5E8D4"/>
          </a:solidFill>
          <a:ln w="19050" cap="flat">
            <a:solidFill>
              <a:srgbClr val="AFCFA0"/>
            </a:solidFill>
            <a:prstDash val="solid"/>
            <a:round/>
          </a:ln>
        </p:spPr>
        <p:txBody>
          <a:bodyPr vert="horz" wrap="square" lIns="91440" tIns="45720" rIns="91440" bIns="45720" numCol="1" rtlCol="0" anchor="ctr" anchorCtr="0" compatLnSpc="1"/>
          <a:lstStyle/>
          <a:p>
            <a:pPr algn="ctr"/>
            <a:r>
              <a:rPr lang="en-US" altLang="zh-CN" sz="1200" dirty="0" err="1"/>
              <a:t>Client_Hello</a:t>
            </a:r>
            <a:r>
              <a:rPr lang="zh-CN" altLang="en-US" sz="1200" dirty="0"/>
              <a:t>包原始流</a:t>
            </a:r>
          </a:p>
        </p:txBody>
      </p:sp>
      <p:sp>
        <p:nvSpPr>
          <p:cNvPr id="147" name="圆角矩形 95">
            <a:extLst>
              <a:ext uri="{FF2B5EF4-FFF2-40B4-BE49-F238E27FC236}">
                <a16:creationId xmlns:a16="http://schemas.microsoft.com/office/drawing/2014/main" id="{CAF9ECE3-90CA-4FA4-A7BE-B11248CB8949}"/>
              </a:ext>
            </a:extLst>
          </p:cNvPr>
          <p:cNvSpPr/>
          <p:nvPr/>
        </p:nvSpPr>
        <p:spPr bwMode="auto">
          <a:xfrm>
            <a:off x="5171748" y="4364779"/>
            <a:ext cx="124878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algn="ctr"/>
            <a:r>
              <a:rPr lang="zh-CN" altLang="en-US" sz="1200" dirty="0"/>
              <a:t>深度学习模型</a:t>
            </a:r>
          </a:p>
        </p:txBody>
      </p:sp>
      <p:sp>
        <p:nvSpPr>
          <p:cNvPr id="148" name="文本框 147">
            <a:extLst>
              <a:ext uri="{FF2B5EF4-FFF2-40B4-BE49-F238E27FC236}">
                <a16:creationId xmlns:a16="http://schemas.microsoft.com/office/drawing/2014/main" id="{438B726C-8DFB-46F5-B8E9-27D68F3798E2}"/>
              </a:ext>
            </a:extLst>
          </p:cNvPr>
          <p:cNvSpPr txBox="1"/>
          <p:nvPr/>
        </p:nvSpPr>
        <p:spPr>
          <a:xfrm>
            <a:off x="2670460" y="3540929"/>
            <a:ext cx="1609718" cy="307777"/>
          </a:xfrm>
          <a:prstGeom prst="rect">
            <a:avLst/>
          </a:prstGeom>
          <a:noFill/>
          <a:ln w="19050">
            <a:noFill/>
          </a:ln>
        </p:spPr>
        <p:txBody>
          <a:bodyPr wrap="square" rtlCol="0">
            <a:spAutoFit/>
          </a:bodyPr>
          <a:lstStyle/>
          <a:p>
            <a:pPr algn="ctr"/>
            <a:r>
              <a:rPr lang="zh-CN" altLang="en-US" sz="1400" dirty="0">
                <a:latin typeface="Helvetica" panose="020B0604020202020204" pitchFamily="34" charset="0"/>
                <a:cs typeface="Helvetica" panose="020B0604020202020204" pitchFamily="34" charset="0"/>
              </a:rPr>
              <a:t>原始流数据提取</a:t>
            </a:r>
          </a:p>
        </p:txBody>
      </p:sp>
      <p:sp>
        <p:nvSpPr>
          <p:cNvPr id="149" name="圆角矩形 99">
            <a:extLst>
              <a:ext uri="{FF2B5EF4-FFF2-40B4-BE49-F238E27FC236}">
                <a16:creationId xmlns:a16="http://schemas.microsoft.com/office/drawing/2014/main" id="{B428B822-D868-43FF-AF63-50C966C84F76}"/>
              </a:ext>
            </a:extLst>
          </p:cNvPr>
          <p:cNvSpPr/>
          <p:nvPr/>
        </p:nvSpPr>
        <p:spPr bwMode="auto">
          <a:xfrm>
            <a:off x="1251836" y="2763342"/>
            <a:ext cx="396000" cy="1275734"/>
          </a:xfrm>
          <a:prstGeom prst="roundRect">
            <a:avLst/>
          </a:prstGeom>
          <a:solidFill>
            <a:srgbClr val="F8CECC"/>
          </a:solidFill>
          <a:ln w="19050" cap="flat">
            <a:solidFill>
              <a:srgbClr val="DC9592"/>
            </a:solidFill>
            <a:prstDash val="solid"/>
            <a:round/>
          </a:ln>
        </p:spPr>
        <p:txBody>
          <a:bodyPr vert="eaVert" wrap="square" lIns="91440" tIns="45720" rIns="91440" bIns="45720" numCol="1" rtlCol="0" anchor="ctr" anchorCtr="0" compatLnSpc="1"/>
          <a:lstStyle/>
          <a:p>
            <a:pPr algn="ctr"/>
            <a:r>
              <a:rPr lang="zh-CN" altLang="en-US" sz="1200" spc="300" dirty="0"/>
              <a:t>协议识别模块</a:t>
            </a:r>
          </a:p>
        </p:txBody>
      </p:sp>
      <p:cxnSp>
        <p:nvCxnSpPr>
          <p:cNvPr id="150" name="连接符: 肘形 79">
            <a:extLst>
              <a:ext uri="{FF2B5EF4-FFF2-40B4-BE49-F238E27FC236}">
                <a16:creationId xmlns:a16="http://schemas.microsoft.com/office/drawing/2014/main" id="{00C6005F-9AE0-4A90-B93D-FCB95FC406C2}"/>
              </a:ext>
            </a:extLst>
          </p:cNvPr>
          <p:cNvCxnSpPr>
            <a:cxnSpLocks/>
            <a:stCxn id="149" idx="3"/>
            <a:endCxn id="136" idx="1"/>
          </p:cNvCxnSpPr>
          <p:nvPr/>
        </p:nvCxnSpPr>
        <p:spPr>
          <a:xfrm flipV="1">
            <a:off x="1647836" y="2450412"/>
            <a:ext cx="602902" cy="950797"/>
          </a:xfrm>
          <a:prstGeom prst="bentConnector3">
            <a:avLst/>
          </a:prstGeom>
          <a:ln w="19050">
            <a:tailEnd type="triangle"/>
          </a:ln>
        </p:spPr>
        <p:style>
          <a:lnRef idx="1">
            <a:schemeClr val="dk1"/>
          </a:lnRef>
          <a:fillRef idx="0">
            <a:schemeClr val="dk1"/>
          </a:fillRef>
          <a:effectRef idx="0">
            <a:schemeClr val="dk1"/>
          </a:effectRef>
          <a:fontRef idx="minor">
            <a:schemeClr val="tx1"/>
          </a:fontRef>
        </p:style>
      </p:cxnSp>
      <p:cxnSp>
        <p:nvCxnSpPr>
          <p:cNvPr id="151" name="连接符: 肘形 80">
            <a:extLst>
              <a:ext uri="{FF2B5EF4-FFF2-40B4-BE49-F238E27FC236}">
                <a16:creationId xmlns:a16="http://schemas.microsoft.com/office/drawing/2014/main" id="{A41B3CF3-D2FF-4DDA-ABCB-AF3B74B18A25}"/>
              </a:ext>
            </a:extLst>
          </p:cNvPr>
          <p:cNvCxnSpPr>
            <a:cxnSpLocks/>
            <a:stCxn id="149" idx="3"/>
            <a:endCxn id="135" idx="1"/>
          </p:cNvCxnSpPr>
          <p:nvPr/>
        </p:nvCxnSpPr>
        <p:spPr>
          <a:xfrm>
            <a:off x="1647836" y="3401209"/>
            <a:ext cx="611445" cy="803171"/>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152" name="连接符: 肘形 81">
            <a:extLst>
              <a:ext uri="{FF2B5EF4-FFF2-40B4-BE49-F238E27FC236}">
                <a16:creationId xmlns:a16="http://schemas.microsoft.com/office/drawing/2014/main" id="{385506C0-6C4A-4E81-8C97-5FCF28C9EC2F}"/>
              </a:ext>
            </a:extLst>
          </p:cNvPr>
          <p:cNvCxnSpPr>
            <a:cxnSpLocks/>
            <a:stCxn id="134" idx="6"/>
            <a:endCxn id="147" idx="1"/>
          </p:cNvCxnSpPr>
          <p:nvPr/>
        </p:nvCxnSpPr>
        <p:spPr>
          <a:xfrm>
            <a:off x="4715760" y="4017094"/>
            <a:ext cx="455988" cy="545685"/>
          </a:xfrm>
          <a:prstGeom prst="bentConnector3">
            <a:avLst>
              <a:gd name="adj1" fmla="val 50000"/>
            </a:avLst>
          </a:prstGeom>
          <a:ln w="1905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153" name="直接箭头连接符 152">
            <a:extLst>
              <a:ext uri="{FF2B5EF4-FFF2-40B4-BE49-F238E27FC236}">
                <a16:creationId xmlns:a16="http://schemas.microsoft.com/office/drawing/2014/main" id="{A953E282-3085-48BA-AAB3-1F87EA28A307}"/>
              </a:ext>
            </a:extLst>
          </p:cNvPr>
          <p:cNvCxnSpPr>
            <a:cxnSpLocks/>
            <a:stCxn id="144" idx="3"/>
          </p:cNvCxnSpPr>
          <p:nvPr/>
        </p:nvCxnSpPr>
        <p:spPr>
          <a:xfrm flipV="1">
            <a:off x="7877120" y="3332724"/>
            <a:ext cx="384067" cy="50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4" name="圆角矩形 99">
            <a:extLst>
              <a:ext uri="{FF2B5EF4-FFF2-40B4-BE49-F238E27FC236}">
                <a16:creationId xmlns:a16="http://schemas.microsoft.com/office/drawing/2014/main" id="{7A106D9D-8894-4117-8FC4-DD22A3DC58FE}"/>
              </a:ext>
            </a:extLst>
          </p:cNvPr>
          <p:cNvSpPr/>
          <p:nvPr/>
        </p:nvSpPr>
        <p:spPr bwMode="auto">
          <a:xfrm>
            <a:off x="4217106" y="3845173"/>
            <a:ext cx="390746" cy="947231"/>
          </a:xfrm>
          <a:prstGeom prst="roundRect">
            <a:avLst/>
          </a:prstGeom>
          <a:solidFill>
            <a:srgbClr val="E1D5E7"/>
          </a:solidFill>
          <a:ln w="19050" cap="flat">
            <a:solidFill>
              <a:srgbClr val="C2AECC"/>
            </a:solidFill>
            <a:prstDash val="solid"/>
            <a:round/>
          </a:ln>
        </p:spPr>
        <p:txBody>
          <a:bodyPr vert="horz" wrap="square" lIns="91440" tIns="45720" rIns="91440" bIns="45720" numCol="1" rtlCol="0" anchor="ctr" anchorCtr="0" compatLnSpc="1"/>
          <a:lstStyle/>
          <a:p>
            <a:pPr algn="ctr"/>
            <a:r>
              <a:rPr lang="zh-CN" altLang="en-US" sz="1150" dirty="0"/>
              <a:t>数据预处理</a:t>
            </a:r>
          </a:p>
        </p:txBody>
      </p:sp>
      <p:cxnSp>
        <p:nvCxnSpPr>
          <p:cNvPr id="155" name="连接符: 肘形 84">
            <a:extLst>
              <a:ext uri="{FF2B5EF4-FFF2-40B4-BE49-F238E27FC236}">
                <a16:creationId xmlns:a16="http://schemas.microsoft.com/office/drawing/2014/main" id="{FE4FB1B4-E0CC-4F93-92B4-B3C742539DB6}"/>
              </a:ext>
            </a:extLst>
          </p:cNvPr>
          <p:cNvCxnSpPr>
            <a:cxnSpLocks/>
            <a:stCxn id="134" idx="6"/>
            <a:endCxn id="166" idx="1"/>
          </p:cNvCxnSpPr>
          <p:nvPr/>
        </p:nvCxnSpPr>
        <p:spPr>
          <a:xfrm flipV="1">
            <a:off x="4715760" y="3378567"/>
            <a:ext cx="462273" cy="638527"/>
          </a:xfrm>
          <a:prstGeom prst="bentConnector3">
            <a:avLst>
              <a:gd name="adj1" fmla="val 50000"/>
            </a:avLst>
          </a:prstGeom>
          <a:ln w="19050">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156" name="圆角矩形 95">
            <a:extLst>
              <a:ext uri="{FF2B5EF4-FFF2-40B4-BE49-F238E27FC236}">
                <a16:creationId xmlns:a16="http://schemas.microsoft.com/office/drawing/2014/main" id="{F9365862-BD29-41CD-BADB-EE6B65C220FC}"/>
              </a:ext>
            </a:extLst>
          </p:cNvPr>
          <p:cNvSpPr/>
          <p:nvPr/>
        </p:nvSpPr>
        <p:spPr bwMode="auto">
          <a:xfrm>
            <a:off x="5179792" y="3134724"/>
            <a:ext cx="124878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algn="ctr"/>
            <a:r>
              <a:rPr lang="zh-CN" altLang="en-US" sz="1200" dirty="0"/>
              <a:t>实时集成模型</a:t>
            </a:r>
          </a:p>
        </p:txBody>
      </p:sp>
      <p:cxnSp>
        <p:nvCxnSpPr>
          <p:cNvPr id="157" name="连接符: 肘形 86">
            <a:extLst>
              <a:ext uri="{FF2B5EF4-FFF2-40B4-BE49-F238E27FC236}">
                <a16:creationId xmlns:a16="http://schemas.microsoft.com/office/drawing/2014/main" id="{8BCDB725-6205-456D-AF80-444129A1084A}"/>
              </a:ext>
            </a:extLst>
          </p:cNvPr>
          <p:cNvCxnSpPr>
            <a:cxnSpLocks/>
            <a:stCxn id="133" idx="6"/>
            <a:endCxn id="167" idx="1"/>
          </p:cNvCxnSpPr>
          <p:nvPr/>
        </p:nvCxnSpPr>
        <p:spPr>
          <a:xfrm>
            <a:off x="4703626" y="2763961"/>
            <a:ext cx="474407" cy="525867"/>
          </a:xfrm>
          <a:prstGeom prst="bentConnector3">
            <a:avLst>
              <a:gd name="adj1" fmla="val 50000"/>
            </a:avLst>
          </a:prstGeom>
          <a:ln w="19050">
            <a:solidFill>
              <a:schemeClr val="accent5">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58" name="直接箭头连接符 157">
            <a:extLst>
              <a:ext uri="{FF2B5EF4-FFF2-40B4-BE49-F238E27FC236}">
                <a16:creationId xmlns:a16="http://schemas.microsoft.com/office/drawing/2014/main" id="{4A142EEC-06D8-4F4B-B30F-F198B54A305B}"/>
              </a:ext>
            </a:extLst>
          </p:cNvPr>
          <p:cNvCxnSpPr>
            <a:cxnSpLocks/>
            <a:stCxn id="147" idx="0"/>
            <a:endCxn id="156" idx="2"/>
          </p:cNvCxnSpPr>
          <p:nvPr/>
        </p:nvCxnSpPr>
        <p:spPr>
          <a:xfrm flipV="1">
            <a:off x="5796142" y="3530724"/>
            <a:ext cx="8044" cy="83405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9" name="直接箭头连接符 158">
            <a:extLst>
              <a:ext uri="{FF2B5EF4-FFF2-40B4-BE49-F238E27FC236}">
                <a16:creationId xmlns:a16="http://schemas.microsoft.com/office/drawing/2014/main" id="{D0184947-7661-4787-BEF7-46D048B18397}"/>
              </a:ext>
            </a:extLst>
          </p:cNvPr>
          <p:cNvCxnSpPr>
            <a:cxnSpLocks/>
            <a:stCxn id="143" idx="2"/>
            <a:endCxn id="156" idx="0"/>
          </p:cNvCxnSpPr>
          <p:nvPr/>
        </p:nvCxnSpPr>
        <p:spPr>
          <a:xfrm>
            <a:off x="5796142" y="2342527"/>
            <a:ext cx="8044" cy="79219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0" name="直接箭头连接符 159">
            <a:extLst>
              <a:ext uri="{FF2B5EF4-FFF2-40B4-BE49-F238E27FC236}">
                <a16:creationId xmlns:a16="http://schemas.microsoft.com/office/drawing/2014/main" id="{8175948C-62EC-4CA5-B366-C2DCDC64268D}"/>
              </a:ext>
            </a:extLst>
          </p:cNvPr>
          <p:cNvCxnSpPr>
            <a:cxnSpLocks/>
            <a:stCxn id="156" idx="3"/>
            <a:endCxn id="144" idx="1"/>
          </p:cNvCxnSpPr>
          <p:nvPr/>
        </p:nvCxnSpPr>
        <p:spPr>
          <a:xfrm>
            <a:off x="6428579" y="3332724"/>
            <a:ext cx="426884" cy="50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1" name="连接符: 肘形 90">
            <a:extLst>
              <a:ext uri="{FF2B5EF4-FFF2-40B4-BE49-F238E27FC236}">
                <a16:creationId xmlns:a16="http://schemas.microsoft.com/office/drawing/2014/main" id="{9F782093-243B-4C90-A7E9-49B9F65B9B55}"/>
              </a:ext>
            </a:extLst>
          </p:cNvPr>
          <p:cNvCxnSpPr>
            <a:cxnSpLocks/>
            <a:stCxn id="133" idx="6"/>
            <a:endCxn id="143" idx="1"/>
          </p:cNvCxnSpPr>
          <p:nvPr/>
        </p:nvCxnSpPr>
        <p:spPr>
          <a:xfrm flipV="1">
            <a:off x="4703626" y="2144527"/>
            <a:ext cx="468122" cy="619434"/>
          </a:xfrm>
          <a:prstGeom prst="bentConnector3">
            <a:avLst>
              <a:gd name="adj1" fmla="val 50000"/>
            </a:avLst>
          </a:prstGeom>
          <a:ln w="19050">
            <a:solidFill>
              <a:schemeClr val="accent5">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162" name="文本框 161">
            <a:extLst>
              <a:ext uri="{FF2B5EF4-FFF2-40B4-BE49-F238E27FC236}">
                <a16:creationId xmlns:a16="http://schemas.microsoft.com/office/drawing/2014/main" id="{709F932A-8576-4653-8BAC-093BAD316418}"/>
              </a:ext>
            </a:extLst>
          </p:cNvPr>
          <p:cNvSpPr txBox="1"/>
          <p:nvPr/>
        </p:nvSpPr>
        <p:spPr>
          <a:xfrm>
            <a:off x="5717834" y="3890585"/>
            <a:ext cx="890848" cy="230832"/>
          </a:xfrm>
          <a:prstGeom prst="rect">
            <a:avLst/>
          </a:prstGeom>
          <a:noFill/>
        </p:spPr>
        <p:txBody>
          <a:bodyPr wrap="square" rtlCol="0">
            <a:spAutoFit/>
          </a:bodyPr>
          <a:lstStyle/>
          <a:p>
            <a:r>
              <a:rPr lang="zh-CN" altLang="en-US" sz="900" dirty="0"/>
              <a:t>更新</a:t>
            </a:r>
          </a:p>
        </p:txBody>
      </p:sp>
      <p:sp>
        <p:nvSpPr>
          <p:cNvPr id="163" name="文本框 162">
            <a:extLst>
              <a:ext uri="{FF2B5EF4-FFF2-40B4-BE49-F238E27FC236}">
                <a16:creationId xmlns:a16="http://schemas.microsoft.com/office/drawing/2014/main" id="{C578B5B8-6EDB-42C4-BD3A-3503AC91DD6C}"/>
              </a:ext>
            </a:extLst>
          </p:cNvPr>
          <p:cNvSpPr txBox="1"/>
          <p:nvPr/>
        </p:nvSpPr>
        <p:spPr>
          <a:xfrm>
            <a:off x="5717834" y="2617528"/>
            <a:ext cx="890848" cy="230832"/>
          </a:xfrm>
          <a:prstGeom prst="rect">
            <a:avLst/>
          </a:prstGeom>
          <a:noFill/>
        </p:spPr>
        <p:txBody>
          <a:bodyPr wrap="square" rtlCol="0">
            <a:spAutoFit/>
          </a:bodyPr>
          <a:lstStyle/>
          <a:p>
            <a:r>
              <a:rPr lang="zh-CN" altLang="en-US" sz="900" dirty="0"/>
              <a:t>更新</a:t>
            </a:r>
          </a:p>
        </p:txBody>
      </p:sp>
      <p:sp>
        <p:nvSpPr>
          <p:cNvPr id="164" name="文本框 163">
            <a:extLst>
              <a:ext uri="{FF2B5EF4-FFF2-40B4-BE49-F238E27FC236}">
                <a16:creationId xmlns:a16="http://schemas.microsoft.com/office/drawing/2014/main" id="{5449F4AE-E0FD-4DE0-B12A-3A2513D3F51E}"/>
              </a:ext>
            </a:extLst>
          </p:cNvPr>
          <p:cNvSpPr txBox="1"/>
          <p:nvPr/>
        </p:nvSpPr>
        <p:spPr>
          <a:xfrm>
            <a:off x="4935056" y="4097578"/>
            <a:ext cx="890848" cy="230832"/>
          </a:xfrm>
          <a:prstGeom prst="rect">
            <a:avLst/>
          </a:prstGeom>
          <a:noFill/>
        </p:spPr>
        <p:txBody>
          <a:bodyPr wrap="square" rtlCol="0">
            <a:spAutoFit/>
          </a:bodyPr>
          <a:lstStyle/>
          <a:p>
            <a:r>
              <a:rPr lang="zh-CN" altLang="en-US" sz="900" dirty="0"/>
              <a:t>离线学习</a:t>
            </a:r>
          </a:p>
        </p:txBody>
      </p:sp>
      <p:sp>
        <p:nvSpPr>
          <p:cNvPr id="165" name="文本框 164">
            <a:extLst>
              <a:ext uri="{FF2B5EF4-FFF2-40B4-BE49-F238E27FC236}">
                <a16:creationId xmlns:a16="http://schemas.microsoft.com/office/drawing/2014/main" id="{DB46F8AF-0810-4585-9166-352CEED7E968}"/>
              </a:ext>
            </a:extLst>
          </p:cNvPr>
          <p:cNvSpPr txBox="1"/>
          <p:nvPr/>
        </p:nvSpPr>
        <p:spPr>
          <a:xfrm>
            <a:off x="4923496" y="2364412"/>
            <a:ext cx="890848" cy="230832"/>
          </a:xfrm>
          <a:prstGeom prst="rect">
            <a:avLst/>
          </a:prstGeom>
          <a:noFill/>
        </p:spPr>
        <p:txBody>
          <a:bodyPr wrap="square" rtlCol="0">
            <a:spAutoFit/>
          </a:bodyPr>
          <a:lstStyle/>
          <a:p>
            <a:r>
              <a:rPr lang="zh-CN" altLang="en-US" sz="900" dirty="0"/>
              <a:t>离线学习</a:t>
            </a:r>
          </a:p>
        </p:txBody>
      </p:sp>
      <p:sp>
        <p:nvSpPr>
          <p:cNvPr id="166" name="矩形 165">
            <a:extLst>
              <a:ext uri="{FF2B5EF4-FFF2-40B4-BE49-F238E27FC236}">
                <a16:creationId xmlns:a16="http://schemas.microsoft.com/office/drawing/2014/main" id="{C0949B5E-A6B1-4549-9451-C764D85EC5FC}"/>
              </a:ext>
            </a:extLst>
          </p:cNvPr>
          <p:cNvSpPr/>
          <p:nvPr/>
        </p:nvSpPr>
        <p:spPr bwMode="auto">
          <a:xfrm>
            <a:off x="5178033" y="3223463"/>
            <a:ext cx="906622" cy="310208"/>
          </a:xfrm>
          <a:prstGeom prst="rect">
            <a:avLst/>
          </a:prstGeom>
          <a:noFill/>
          <a:ln w="0" cap="flat">
            <a:noFill/>
            <a:prstDash val="solid"/>
            <a:round/>
          </a:ln>
        </p:spPr>
        <p:txBody>
          <a:bodyPr vert="horz" wrap="square" lIns="91440" tIns="45720" rIns="91440" bIns="45720" numCol="1" rtlCol="0" anchor="t" anchorCtr="0" compatLnSpc="1"/>
          <a:lstStyle/>
          <a:p>
            <a:pPr algn="ctr"/>
            <a:endParaRPr lang="zh-CN" altLang="en-US"/>
          </a:p>
        </p:txBody>
      </p:sp>
      <p:sp>
        <p:nvSpPr>
          <p:cNvPr id="167" name="矩形 166">
            <a:extLst>
              <a:ext uri="{FF2B5EF4-FFF2-40B4-BE49-F238E27FC236}">
                <a16:creationId xmlns:a16="http://schemas.microsoft.com/office/drawing/2014/main" id="{654AAD24-D12D-4152-B4C6-7EB292328263}"/>
              </a:ext>
            </a:extLst>
          </p:cNvPr>
          <p:cNvSpPr/>
          <p:nvPr/>
        </p:nvSpPr>
        <p:spPr bwMode="auto">
          <a:xfrm>
            <a:off x="5178033" y="3134724"/>
            <a:ext cx="906622" cy="310208"/>
          </a:xfrm>
          <a:prstGeom prst="rect">
            <a:avLst/>
          </a:prstGeom>
          <a:noFill/>
          <a:ln w="0" cap="flat">
            <a:noFill/>
            <a:prstDash val="solid"/>
            <a:round/>
          </a:ln>
        </p:spPr>
        <p:txBody>
          <a:bodyPr vert="horz" wrap="square" lIns="91440" tIns="45720" rIns="91440" bIns="45720" numCol="1" rtlCol="0" anchor="t" anchorCtr="0" compatLnSpc="1"/>
          <a:lstStyle/>
          <a:p>
            <a:pPr algn="ctr"/>
            <a:endParaRPr lang="zh-CN" altLang="en-US"/>
          </a:p>
        </p:txBody>
      </p:sp>
      <p:sp>
        <p:nvSpPr>
          <p:cNvPr id="168" name="文本框 167">
            <a:extLst>
              <a:ext uri="{FF2B5EF4-FFF2-40B4-BE49-F238E27FC236}">
                <a16:creationId xmlns:a16="http://schemas.microsoft.com/office/drawing/2014/main" id="{053E33C4-EFA2-4872-B314-93EA9A1498B3}"/>
              </a:ext>
            </a:extLst>
          </p:cNvPr>
          <p:cNvSpPr txBox="1"/>
          <p:nvPr/>
        </p:nvSpPr>
        <p:spPr>
          <a:xfrm>
            <a:off x="6403337" y="3128944"/>
            <a:ext cx="478454" cy="230832"/>
          </a:xfrm>
          <a:prstGeom prst="rect">
            <a:avLst/>
          </a:prstGeom>
          <a:noFill/>
        </p:spPr>
        <p:txBody>
          <a:bodyPr wrap="square" rtlCol="0">
            <a:spAutoFit/>
          </a:bodyPr>
          <a:lstStyle/>
          <a:p>
            <a:r>
              <a:rPr lang="zh-CN" altLang="en-US" sz="900" dirty="0"/>
              <a:t>发现</a:t>
            </a:r>
          </a:p>
        </p:txBody>
      </p:sp>
      <p:sp>
        <p:nvSpPr>
          <p:cNvPr id="169" name="文本框 168">
            <a:extLst>
              <a:ext uri="{FF2B5EF4-FFF2-40B4-BE49-F238E27FC236}">
                <a16:creationId xmlns:a16="http://schemas.microsoft.com/office/drawing/2014/main" id="{2B3D5198-D38E-4994-8BA4-A2FD41E5653A}"/>
              </a:ext>
            </a:extLst>
          </p:cNvPr>
          <p:cNvSpPr txBox="1"/>
          <p:nvPr/>
        </p:nvSpPr>
        <p:spPr>
          <a:xfrm>
            <a:off x="215467" y="3633868"/>
            <a:ext cx="686347" cy="230832"/>
          </a:xfrm>
          <a:prstGeom prst="rect">
            <a:avLst/>
          </a:prstGeom>
          <a:noFill/>
        </p:spPr>
        <p:txBody>
          <a:bodyPr wrap="square" rtlCol="0">
            <a:spAutoFit/>
          </a:bodyPr>
          <a:lstStyle/>
          <a:p>
            <a:pPr algn="ctr"/>
            <a:r>
              <a:rPr lang="en-US" altLang="zh-CN" sz="900" dirty="0"/>
              <a:t>Internet</a:t>
            </a:r>
            <a:endParaRPr lang="zh-CN" altLang="en-US" sz="900" dirty="0"/>
          </a:p>
        </p:txBody>
      </p:sp>
      <p:cxnSp>
        <p:nvCxnSpPr>
          <p:cNvPr id="170" name="直接箭头连接符 169">
            <a:extLst>
              <a:ext uri="{FF2B5EF4-FFF2-40B4-BE49-F238E27FC236}">
                <a16:creationId xmlns:a16="http://schemas.microsoft.com/office/drawing/2014/main" id="{78F47574-3AA2-4548-A232-63A417C77871}"/>
              </a:ext>
            </a:extLst>
          </p:cNvPr>
          <p:cNvCxnSpPr>
            <a:cxnSpLocks/>
            <a:endCxn id="171" idx="2"/>
          </p:cNvCxnSpPr>
          <p:nvPr/>
        </p:nvCxnSpPr>
        <p:spPr>
          <a:xfrm flipV="1">
            <a:off x="8503712" y="2763342"/>
            <a:ext cx="2" cy="2846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1" name="文本框 170">
            <a:extLst>
              <a:ext uri="{FF2B5EF4-FFF2-40B4-BE49-F238E27FC236}">
                <a16:creationId xmlns:a16="http://schemas.microsoft.com/office/drawing/2014/main" id="{078B4135-8811-4FEB-BAF7-2305F329D83F}"/>
              </a:ext>
            </a:extLst>
          </p:cNvPr>
          <p:cNvSpPr txBox="1"/>
          <p:nvPr/>
        </p:nvSpPr>
        <p:spPr>
          <a:xfrm>
            <a:off x="8196846" y="2532510"/>
            <a:ext cx="613735" cy="230832"/>
          </a:xfrm>
          <a:prstGeom prst="rect">
            <a:avLst/>
          </a:prstGeom>
          <a:noFill/>
        </p:spPr>
        <p:txBody>
          <a:bodyPr wrap="square" rtlCol="0">
            <a:spAutoFit/>
          </a:bodyPr>
          <a:lstStyle/>
          <a:p>
            <a:pPr algn="ctr"/>
            <a:r>
              <a:rPr lang="zh-CN" altLang="en-US" sz="900" dirty="0"/>
              <a:t>可视化</a:t>
            </a:r>
          </a:p>
        </p:txBody>
      </p:sp>
      <p:pic>
        <p:nvPicPr>
          <p:cNvPr id="172" name="图片 1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2072" y="2130536"/>
            <a:ext cx="527023" cy="458904"/>
          </a:xfrm>
          <a:prstGeom prst="rect">
            <a:avLst/>
          </a:prstGeom>
        </p:spPr>
      </p:pic>
      <p:pic>
        <p:nvPicPr>
          <p:cNvPr id="173" name="图片 1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6265" y="2971986"/>
            <a:ext cx="698639" cy="698639"/>
          </a:xfrm>
          <a:prstGeom prst="rect">
            <a:avLst/>
          </a:prstGeom>
        </p:spPr>
      </p:pic>
      <p:pic>
        <p:nvPicPr>
          <p:cNvPr id="174" name="图片 17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924" y="3056565"/>
            <a:ext cx="689288" cy="689288"/>
          </a:xfrm>
          <a:prstGeom prst="rect">
            <a:avLst/>
          </a:prstGeom>
        </p:spPr>
      </p:pic>
      <p:sp>
        <p:nvSpPr>
          <p:cNvPr id="175" name="文本框 174">
            <a:extLst>
              <a:ext uri="{FF2B5EF4-FFF2-40B4-BE49-F238E27FC236}">
                <a16:creationId xmlns:a16="http://schemas.microsoft.com/office/drawing/2014/main" id="{078B4135-8811-4FEB-BAF7-2305F329D83F}"/>
              </a:ext>
            </a:extLst>
          </p:cNvPr>
          <p:cNvSpPr txBox="1"/>
          <p:nvPr/>
        </p:nvSpPr>
        <p:spPr>
          <a:xfrm>
            <a:off x="8196846" y="3556281"/>
            <a:ext cx="613735" cy="230832"/>
          </a:xfrm>
          <a:prstGeom prst="rect">
            <a:avLst/>
          </a:prstGeom>
          <a:noFill/>
        </p:spPr>
        <p:txBody>
          <a:bodyPr wrap="square" rtlCol="0">
            <a:spAutoFit/>
          </a:bodyPr>
          <a:lstStyle/>
          <a:p>
            <a:pPr algn="ctr"/>
            <a:r>
              <a:rPr lang="zh-CN" altLang="en-US" sz="900" dirty="0"/>
              <a:t>数据库</a:t>
            </a:r>
          </a:p>
        </p:txBody>
      </p:sp>
    </p:spTree>
    <p:extLst>
      <p:ext uri="{BB962C8B-B14F-4D97-AF65-F5344CB8AC3E}">
        <p14:creationId xmlns:p14="http://schemas.microsoft.com/office/powerpoint/2010/main" val="3867207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已完成内容和取得的阶段性成果</a:t>
            </a:r>
          </a:p>
        </p:txBody>
      </p:sp>
      <p:sp>
        <p:nvSpPr>
          <p:cNvPr id="20" name="矩形 19"/>
          <p:cNvSpPr/>
          <p:nvPr/>
        </p:nvSpPr>
        <p:spPr bwMode="auto">
          <a:xfrm>
            <a:off x="826391" y="2002540"/>
            <a:ext cx="2829560" cy="1886554"/>
          </a:xfrm>
          <a:prstGeom prst="rect">
            <a:avLst/>
          </a:prstGeom>
          <a:noFill/>
          <a:ln w="19050" cap="flat">
            <a:solidFill>
              <a:srgbClr val="005BAC"/>
            </a:solidFill>
            <a:prstDash val="solid"/>
            <a:round/>
          </a:ln>
        </p:spPr>
        <p:txBody>
          <a:bodyPr vert="horz" wrap="square" lIns="91440" tIns="45720" rIns="91440" bIns="45720" numCol="1" rtlCol="0" anchor="t" anchorCtr="0" compatLnSpc="1"/>
          <a:lstStyle/>
          <a:p>
            <a:pPr algn="ctr"/>
            <a:endParaRPr lang="zh-CN" altLang="en-US">
              <a:latin typeface="Arial" panose="020B0604020202020204" pitchFamily="34" charset="0"/>
              <a:ea typeface="黑体" panose="02010609060101010101" pitchFamily="49" charset="-122"/>
            </a:endParaRPr>
          </a:p>
        </p:txBody>
      </p:sp>
      <p:sp>
        <p:nvSpPr>
          <p:cNvPr id="21" name="矩形 20"/>
          <p:cNvSpPr/>
          <p:nvPr/>
        </p:nvSpPr>
        <p:spPr bwMode="auto">
          <a:xfrm>
            <a:off x="5428163" y="2002539"/>
            <a:ext cx="2813012" cy="1886555"/>
          </a:xfrm>
          <a:prstGeom prst="rect">
            <a:avLst/>
          </a:prstGeom>
          <a:noFill/>
          <a:ln w="19050" cap="flat">
            <a:solidFill>
              <a:srgbClr val="005BAC"/>
            </a:solidFill>
            <a:prstDash val="solid"/>
            <a:round/>
          </a:ln>
        </p:spPr>
        <p:txBody>
          <a:bodyPr vert="horz" wrap="square" lIns="91440" tIns="45720" rIns="91440" bIns="45720" numCol="1" rtlCol="0" anchor="t" anchorCtr="0" compatLnSpc="1"/>
          <a:lstStyle/>
          <a:p>
            <a:pPr algn="ctr"/>
            <a:endParaRPr lang="zh-CN" altLang="en-US">
              <a:latin typeface="Arial" panose="020B0604020202020204" pitchFamily="34" charset="0"/>
              <a:ea typeface="黑体" panose="02010609060101010101" pitchFamily="49" charset="-122"/>
            </a:endParaRPr>
          </a:p>
        </p:txBody>
      </p:sp>
      <p:sp>
        <p:nvSpPr>
          <p:cNvPr id="22" name="文本框 21"/>
          <p:cNvSpPr txBox="1"/>
          <p:nvPr/>
        </p:nvSpPr>
        <p:spPr>
          <a:xfrm>
            <a:off x="4065837" y="2561095"/>
            <a:ext cx="969818" cy="769441"/>
          </a:xfrm>
          <a:prstGeom prst="rect">
            <a:avLst/>
          </a:prstGeom>
          <a:noFill/>
          <a:ln>
            <a:noFill/>
          </a:ln>
        </p:spPr>
        <p:txBody>
          <a:bodyPr wrap="square" rtlCol="0">
            <a:spAutoFit/>
          </a:bodyPr>
          <a:lstStyle/>
          <a:p>
            <a:pPr algn="ctr"/>
            <a:r>
              <a:rPr lang="en-US" altLang="zh-CN" sz="4400" dirty="0">
                <a:solidFill>
                  <a:srgbClr val="35ADCE"/>
                </a:solidFill>
                <a:latin typeface="Arial" panose="020B0604020202020204" pitchFamily="34" charset="0"/>
                <a:ea typeface="黑体" panose="02010609060101010101" pitchFamily="49" charset="-122"/>
              </a:rPr>
              <a:t>VS</a:t>
            </a:r>
            <a:endParaRPr lang="zh-CN" altLang="en-US" sz="4000" dirty="0">
              <a:solidFill>
                <a:srgbClr val="35ADCE"/>
              </a:solidFill>
              <a:latin typeface="Arial" panose="020B0604020202020204" pitchFamily="34" charset="0"/>
              <a:ea typeface="黑体" panose="02010609060101010101" pitchFamily="49" charset="-122"/>
            </a:endParaRPr>
          </a:p>
        </p:txBody>
      </p:sp>
      <p:sp>
        <p:nvSpPr>
          <p:cNvPr id="23" name="文本框 22"/>
          <p:cNvSpPr txBox="1"/>
          <p:nvPr/>
        </p:nvSpPr>
        <p:spPr>
          <a:xfrm>
            <a:off x="1236277" y="2742976"/>
            <a:ext cx="2009787" cy="1054135"/>
          </a:xfrm>
          <a:prstGeom prst="rect">
            <a:avLst/>
          </a:prstGeom>
          <a:noFill/>
        </p:spPr>
        <p:txBody>
          <a:bodyPr wrap="square" rtlCol="0">
            <a:spAutoFit/>
          </a:bodyPr>
          <a:lstStyle/>
          <a:p>
            <a:pPr marL="285750" indent="-285750">
              <a:lnSpc>
                <a:spcPts val="2500"/>
              </a:lnSpc>
              <a:buFont typeface="Wingdings" panose="05000000000000000000" pitchFamily="2" charset="2"/>
              <a:buChar char="ü"/>
            </a:pPr>
            <a:r>
              <a:rPr lang="zh-CN" altLang="en-US" sz="1600" dirty="0">
                <a:solidFill>
                  <a:srgbClr val="C00000"/>
                </a:solidFill>
                <a:latin typeface="Arial" panose="020B0604020202020204" pitchFamily="34" charset="0"/>
                <a:ea typeface="黑体" panose="02010609060101010101" pitchFamily="49" charset="-122"/>
              </a:rPr>
              <a:t>处理速度较快</a:t>
            </a:r>
            <a:endParaRPr lang="en-US" altLang="zh-CN" sz="1600" dirty="0">
              <a:solidFill>
                <a:srgbClr val="C00000"/>
              </a:solidFill>
              <a:latin typeface="Arial" panose="020B0604020202020204" pitchFamily="34" charset="0"/>
              <a:ea typeface="黑体" panose="02010609060101010101" pitchFamily="49" charset="-122"/>
            </a:endParaRPr>
          </a:p>
          <a:p>
            <a:pPr marL="285750" indent="-285750">
              <a:lnSpc>
                <a:spcPts val="2500"/>
              </a:lnSpc>
              <a:buFont typeface="Wingdings" panose="05000000000000000000" pitchFamily="2" charset="2"/>
              <a:buChar char="ü"/>
            </a:pPr>
            <a:r>
              <a:rPr lang="zh-CN" altLang="en-US" sz="1600" dirty="0">
                <a:solidFill>
                  <a:srgbClr val="C00000"/>
                </a:solidFill>
                <a:latin typeface="Arial" panose="020B0604020202020204" pitchFamily="34" charset="0"/>
                <a:ea typeface="黑体" panose="02010609060101010101" pitchFamily="49" charset="-122"/>
              </a:rPr>
              <a:t>可解释性强</a:t>
            </a:r>
            <a:endParaRPr lang="en-US" altLang="zh-CN" sz="1600" dirty="0">
              <a:solidFill>
                <a:srgbClr val="C00000"/>
              </a:solidFill>
              <a:latin typeface="Arial" panose="020B0604020202020204" pitchFamily="34" charset="0"/>
              <a:ea typeface="黑体" panose="02010609060101010101" pitchFamily="49" charset="-122"/>
            </a:endParaRPr>
          </a:p>
          <a:p>
            <a:pPr marL="285750" indent="-285750">
              <a:lnSpc>
                <a:spcPts val="2500"/>
              </a:lnSpc>
              <a:buFont typeface="Wingdings" panose="05000000000000000000" pitchFamily="2" charset="2"/>
              <a:buChar char="ü"/>
            </a:pPr>
            <a:r>
              <a:rPr lang="zh-CN" altLang="en-US" sz="1600" dirty="0">
                <a:solidFill>
                  <a:srgbClr val="C00000"/>
                </a:solidFill>
                <a:latin typeface="Arial" panose="020B0604020202020204" pitchFamily="34" charset="0"/>
                <a:ea typeface="黑体" panose="02010609060101010101" pitchFamily="49" charset="-122"/>
              </a:rPr>
              <a:t>识别精度高</a:t>
            </a:r>
            <a:endParaRPr lang="en-US" altLang="zh-CN" sz="1600" dirty="0">
              <a:solidFill>
                <a:srgbClr val="C00000"/>
              </a:solidFill>
              <a:latin typeface="Arial" panose="020B0604020202020204" pitchFamily="34" charset="0"/>
              <a:ea typeface="黑体" panose="02010609060101010101" pitchFamily="49" charset="-122"/>
            </a:endParaRPr>
          </a:p>
        </p:txBody>
      </p:sp>
      <p:sp>
        <p:nvSpPr>
          <p:cNvPr id="24" name="文本框 23"/>
          <p:cNvSpPr txBox="1"/>
          <p:nvPr/>
        </p:nvSpPr>
        <p:spPr>
          <a:xfrm>
            <a:off x="5895535" y="2742976"/>
            <a:ext cx="2072300" cy="1054135"/>
          </a:xfrm>
          <a:prstGeom prst="rect">
            <a:avLst/>
          </a:prstGeom>
          <a:noFill/>
        </p:spPr>
        <p:txBody>
          <a:bodyPr wrap="square" rtlCol="0">
            <a:spAutoFit/>
          </a:bodyPr>
          <a:lstStyle/>
          <a:p>
            <a:pPr marL="285750" indent="-285750">
              <a:lnSpc>
                <a:spcPts val="2500"/>
              </a:lnSpc>
              <a:buFont typeface="Wingdings 2" panose="05020102010507070707" pitchFamily="18" charset="2"/>
              <a:buChar char="P"/>
            </a:pPr>
            <a:r>
              <a:rPr lang="zh-CN" altLang="en-US" sz="1600" dirty="0">
                <a:solidFill>
                  <a:srgbClr val="C00000"/>
                </a:solidFill>
                <a:latin typeface="Arial" panose="020B0604020202020204" pitchFamily="34" charset="0"/>
                <a:ea typeface="黑体" panose="02010609060101010101" pitchFamily="49" charset="-122"/>
              </a:rPr>
              <a:t>识别精度更高</a:t>
            </a:r>
            <a:endParaRPr lang="en-US" altLang="zh-CN" sz="1600" dirty="0">
              <a:solidFill>
                <a:srgbClr val="C00000"/>
              </a:solidFill>
              <a:latin typeface="Arial" panose="020B0604020202020204" pitchFamily="34" charset="0"/>
              <a:ea typeface="黑体" panose="02010609060101010101" pitchFamily="49" charset="-122"/>
            </a:endParaRPr>
          </a:p>
          <a:p>
            <a:pPr marL="285750" indent="-285750">
              <a:lnSpc>
                <a:spcPts val="2500"/>
              </a:lnSpc>
              <a:buFont typeface="Wingdings 2" panose="05020102010507070707" pitchFamily="18" charset="2"/>
              <a:buChar char="P"/>
            </a:pPr>
            <a:r>
              <a:rPr lang="zh-CN" altLang="en-US" sz="1600" dirty="0">
                <a:solidFill>
                  <a:srgbClr val="C00000"/>
                </a:solidFill>
                <a:latin typeface="Arial" panose="020B0604020202020204" pitchFamily="34" charset="0"/>
                <a:ea typeface="黑体" panose="02010609060101010101" pitchFamily="49" charset="-122"/>
              </a:rPr>
              <a:t>自动学习特征</a:t>
            </a:r>
            <a:endParaRPr lang="en-US" altLang="zh-CN" sz="1600" dirty="0">
              <a:solidFill>
                <a:srgbClr val="C00000"/>
              </a:solidFill>
              <a:latin typeface="Arial" panose="020B0604020202020204" pitchFamily="34" charset="0"/>
              <a:ea typeface="黑体" panose="02010609060101010101" pitchFamily="49" charset="-122"/>
            </a:endParaRPr>
          </a:p>
          <a:p>
            <a:pPr marL="285750" indent="-285750">
              <a:lnSpc>
                <a:spcPts val="2500"/>
              </a:lnSpc>
              <a:buFont typeface="Wingdings 2" panose="05020102010507070707" pitchFamily="18" charset="2"/>
              <a:buChar char="P"/>
            </a:pPr>
            <a:r>
              <a:rPr lang="zh-CN" altLang="en-US" sz="1600" dirty="0">
                <a:solidFill>
                  <a:srgbClr val="C00000"/>
                </a:solidFill>
                <a:latin typeface="Arial" panose="020B0604020202020204" pitchFamily="34" charset="0"/>
                <a:ea typeface="黑体" panose="02010609060101010101" pitchFamily="49" charset="-122"/>
              </a:rPr>
              <a:t>模型泛化性强</a:t>
            </a:r>
            <a:endParaRPr lang="en-US" altLang="zh-CN" sz="1600" dirty="0">
              <a:solidFill>
                <a:srgbClr val="C00000"/>
              </a:solidFill>
              <a:latin typeface="Arial" panose="020B0604020202020204" pitchFamily="34" charset="0"/>
              <a:ea typeface="黑体" panose="02010609060101010101" pitchFamily="49" charset="-122"/>
            </a:endParaRPr>
          </a:p>
        </p:txBody>
      </p:sp>
      <p:sp>
        <p:nvSpPr>
          <p:cNvPr id="25" name="文本框 24"/>
          <p:cNvSpPr txBox="1"/>
          <p:nvPr/>
        </p:nvSpPr>
        <p:spPr>
          <a:xfrm>
            <a:off x="826391" y="2016330"/>
            <a:ext cx="2829560" cy="697883"/>
          </a:xfrm>
          <a:prstGeom prst="rect">
            <a:avLst/>
          </a:prstGeom>
          <a:noFill/>
        </p:spPr>
        <p:txBody>
          <a:bodyPr wrap="square" rtlCol="0">
            <a:spAutoFit/>
          </a:bodyPr>
          <a:lstStyle/>
          <a:p>
            <a:pPr algn="ctr">
              <a:lnSpc>
                <a:spcPts val="2500"/>
              </a:lnSpc>
              <a:spcAft>
                <a:spcPts val="1000"/>
              </a:spcAft>
            </a:pPr>
            <a:r>
              <a:rPr lang="zh-CN" altLang="en-US" sz="1600" b="1" dirty="0">
                <a:solidFill>
                  <a:srgbClr val="005BAC"/>
                </a:solidFill>
                <a:latin typeface="Arial" panose="020B0604020202020204" pitchFamily="34" charset="0"/>
                <a:ea typeface="黑体" panose="02010609060101010101" pitchFamily="49" charset="-122"/>
              </a:rPr>
              <a:t>基于字段特征和流统计特征的机器学习模型</a:t>
            </a:r>
            <a:endParaRPr lang="en-US" altLang="zh-CN" sz="1600" b="1" dirty="0">
              <a:solidFill>
                <a:srgbClr val="005BAC"/>
              </a:solidFill>
              <a:latin typeface="Arial" panose="020B0604020202020204" pitchFamily="34" charset="0"/>
              <a:ea typeface="黑体" panose="02010609060101010101" pitchFamily="49" charset="-122"/>
            </a:endParaRPr>
          </a:p>
        </p:txBody>
      </p:sp>
      <p:sp>
        <p:nvSpPr>
          <p:cNvPr id="26" name="文本框 25"/>
          <p:cNvSpPr txBox="1"/>
          <p:nvPr/>
        </p:nvSpPr>
        <p:spPr>
          <a:xfrm>
            <a:off x="5719732" y="2011127"/>
            <a:ext cx="2423907" cy="697883"/>
          </a:xfrm>
          <a:prstGeom prst="rect">
            <a:avLst/>
          </a:prstGeom>
          <a:noFill/>
        </p:spPr>
        <p:txBody>
          <a:bodyPr wrap="square" rtlCol="0">
            <a:spAutoFit/>
          </a:bodyPr>
          <a:lstStyle/>
          <a:p>
            <a:pPr algn="ctr">
              <a:lnSpc>
                <a:spcPts val="2500"/>
              </a:lnSpc>
              <a:spcAft>
                <a:spcPts val="1000"/>
              </a:spcAft>
            </a:pPr>
            <a:r>
              <a:rPr lang="zh-CN" altLang="en-US" sz="1600" b="1" dirty="0">
                <a:solidFill>
                  <a:srgbClr val="005BAC"/>
                </a:solidFill>
                <a:latin typeface="Arial" panose="020B0604020202020204" pitchFamily="34" charset="0"/>
                <a:ea typeface="黑体" panose="02010609060101010101" pitchFamily="49" charset="-122"/>
              </a:rPr>
              <a:t>基于加密流原始载荷的深度学习模型</a:t>
            </a:r>
            <a:endParaRPr lang="en-US" altLang="zh-CN" sz="1600" b="1" dirty="0">
              <a:solidFill>
                <a:srgbClr val="005BAC"/>
              </a:solidFill>
              <a:latin typeface="Arial" panose="020B0604020202020204" pitchFamily="34" charset="0"/>
              <a:ea typeface="黑体" panose="02010609060101010101" pitchFamily="49" charset="-122"/>
            </a:endParaRPr>
          </a:p>
        </p:txBody>
      </p:sp>
      <p:cxnSp>
        <p:nvCxnSpPr>
          <p:cNvPr id="4" name="直接箭头连接符 3"/>
          <p:cNvCxnSpPr>
            <a:stCxn id="20" idx="2"/>
            <a:endCxn id="17" idx="0"/>
          </p:cNvCxnSpPr>
          <p:nvPr/>
        </p:nvCxnSpPr>
        <p:spPr>
          <a:xfrm>
            <a:off x="2241171" y="3889094"/>
            <a:ext cx="2240327" cy="10360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21" idx="2"/>
            <a:endCxn id="17" idx="0"/>
          </p:cNvCxnSpPr>
          <p:nvPr/>
        </p:nvCxnSpPr>
        <p:spPr>
          <a:xfrm flipH="1">
            <a:off x="4481498" y="3889094"/>
            <a:ext cx="2353171" cy="10360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1969406" y="4925159"/>
            <a:ext cx="5024184" cy="1137606"/>
            <a:chOff x="2193563" y="4950493"/>
            <a:chExt cx="4885967" cy="1282325"/>
          </a:xfrm>
          <a:solidFill>
            <a:srgbClr val="FFFEFF"/>
          </a:solidFill>
        </p:grpSpPr>
        <p:sp>
          <p:nvSpPr>
            <p:cNvPr id="17" name="矩形 16"/>
            <p:cNvSpPr/>
            <p:nvPr/>
          </p:nvSpPr>
          <p:spPr bwMode="auto">
            <a:xfrm>
              <a:off x="2193563" y="4950493"/>
              <a:ext cx="4885967" cy="1282325"/>
            </a:xfrm>
            <a:prstGeom prst="rect">
              <a:avLst/>
            </a:prstGeom>
            <a:grpFill/>
            <a:ln w="19050" cap="flat">
              <a:solidFill>
                <a:srgbClr val="005BAC"/>
              </a:solidFill>
              <a:prstDash val="solid"/>
              <a:round/>
            </a:ln>
          </p:spPr>
          <p:txBody>
            <a:bodyPr vert="horz" wrap="square" lIns="91440" tIns="45720" rIns="91440" bIns="45720" numCol="1" rtlCol="0" anchor="t" anchorCtr="0" compatLnSpc="1"/>
            <a:lstStyle/>
            <a:p>
              <a:pPr algn="ctr"/>
              <a:endParaRPr lang="zh-CN" altLang="en-US" dirty="0">
                <a:latin typeface="Arial" panose="020B0604020202020204" pitchFamily="34" charset="0"/>
                <a:ea typeface="黑体" panose="02010609060101010101" pitchFamily="49" charset="-122"/>
              </a:endParaRPr>
            </a:p>
          </p:txBody>
        </p:sp>
        <p:sp>
          <p:nvSpPr>
            <p:cNvPr id="9" name="文本框 8"/>
            <p:cNvSpPr txBox="1"/>
            <p:nvPr/>
          </p:nvSpPr>
          <p:spPr>
            <a:xfrm>
              <a:off x="2211721" y="5010670"/>
              <a:ext cx="4849649" cy="1188235"/>
            </a:xfrm>
            <a:prstGeom prst="rect">
              <a:avLst/>
            </a:prstGeom>
            <a:grpFill/>
          </p:spPr>
          <p:txBody>
            <a:bodyPr wrap="square" rtlCol="0">
              <a:spAutoFit/>
            </a:bodyPr>
            <a:lstStyle/>
            <a:p>
              <a:pPr algn="just">
                <a:lnSpc>
                  <a:spcPts val="2500"/>
                </a:lnSpc>
                <a:spcAft>
                  <a:spcPts val="1000"/>
                </a:spcAft>
              </a:pPr>
              <a:r>
                <a:rPr lang="zh-CN" altLang="en-US" sz="1600" dirty="0">
                  <a:solidFill>
                    <a:srgbClr val="005BAC"/>
                  </a:solidFill>
                  <a:latin typeface="Arial" panose="020B0604020202020204" pitchFamily="34" charset="0"/>
                  <a:ea typeface="黑体" panose="02010609060101010101" pitchFamily="49" charset="-122"/>
                </a:rPr>
                <a:t>结合</a:t>
              </a:r>
              <a:r>
                <a:rPr lang="en-US" altLang="zh-CN" sz="1600" dirty="0">
                  <a:solidFill>
                    <a:srgbClr val="C00000"/>
                  </a:solidFill>
                  <a:latin typeface="Arial" panose="020B0604020202020204" pitchFamily="34" charset="0"/>
                  <a:ea typeface="黑体" panose="02010609060101010101" pitchFamily="49" charset="-122"/>
                </a:rPr>
                <a:t>Stacking</a:t>
              </a:r>
              <a:r>
                <a:rPr lang="zh-CN" altLang="en-US" sz="1600" dirty="0">
                  <a:solidFill>
                    <a:srgbClr val="005BAC"/>
                  </a:solidFill>
                  <a:latin typeface="Arial" panose="020B0604020202020204" pitchFamily="34" charset="0"/>
                  <a:ea typeface="黑体" panose="02010609060101010101" pitchFamily="49" charset="-122"/>
                </a:rPr>
                <a:t>技术融合两类模型，开发原型系统，部署在高速网络中，实时发现</a:t>
              </a:r>
              <a:r>
                <a:rPr lang="zh-CN" altLang="en-US" sz="1600" dirty="0">
                  <a:solidFill>
                    <a:srgbClr val="C00000"/>
                  </a:solidFill>
                  <a:latin typeface="Arial" panose="020B0604020202020204" pitchFamily="34" charset="0"/>
                  <a:ea typeface="黑体" panose="02010609060101010101" pitchFamily="49" charset="-122"/>
                </a:rPr>
                <a:t>海量主机</a:t>
              </a:r>
              <a:r>
                <a:rPr lang="zh-CN" altLang="en-US" sz="1600" dirty="0">
                  <a:solidFill>
                    <a:srgbClr val="005BAC"/>
                  </a:solidFill>
                  <a:latin typeface="Arial" panose="020B0604020202020204" pitchFamily="34" charset="0"/>
                  <a:ea typeface="黑体" panose="02010609060101010101" pitchFamily="49" charset="-122"/>
                </a:rPr>
                <a:t>的</a:t>
              </a:r>
              <a:r>
                <a:rPr lang="zh-CN" altLang="en-US" sz="1600" dirty="0">
                  <a:solidFill>
                    <a:srgbClr val="C00000"/>
                  </a:solidFill>
                  <a:latin typeface="Arial" panose="020B0604020202020204" pitchFamily="34" charset="0"/>
                  <a:ea typeface="黑体" panose="02010609060101010101" pitchFamily="49" charset="-122"/>
                </a:rPr>
                <a:t>操作系统</a:t>
              </a:r>
              <a:r>
                <a:rPr lang="zh-CN" altLang="en-US" sz="1600" dirty="0">
                  <a:solidFill>
                    <a:srgbClr val="005BAC"/>
                  </a:solidFill>
                  <a:latin typeface="Arial" panose="020B0604020202020204" pitchFamily="34" charset="0"/>
                  <a:ea typeface="黑体" panose="02010609060101010101" pitchFamily="49" charset="-122"/>
                </a:rPr>
                <a:t>类型、版本以及</a:t>
              </a:r>
              <a:r>
                <a:rPr lang="zh-CN" altLang="en-US" sz="1600" dirty="0">
                  <a:solidFill>
                    <a:srgbClr val="C00000"/>
                  </a:solidFill>
                  <a:latin typeface="Arial" panose="020B0604020202020204" pitchFamily="34" charset="0"/>
                  <a:ea typeface="黑体" panose="02010609060101010101" pitchFamily="49" charset="-122"/>
                </a:rPr>
                <a:t>浏览器</a:t>
              </a:r>
              <a:r>
                <a:rPr lang="zh-CN" altLang="en-US" sz="1600" dirty="0">
                  <a:solidFill>
                    <a:srgbClr val="005BAC"/>
                  </a:solidFill>
                  <a:latin typeface="Arial" panose="020B0604020202020204" pitchFamily="34" charset="0"/>
                  <a:ea typeface="黑体" panose="02010609060101010101" pitchFamily="49" charset="-122"/>
                </a:rPr>
                <a:t>类型等属性，并进行</a:t>
              </a:r>
              <a:r>
                <a:rPr lang="zh-CN" altLang="en-US" sz="1600" dirty="0">
                  <a:solidFill>
                    <a:srgbClr val="C00000"/>
                  </a:solidFill>
                  <a:latin typeface="Arial" panose="020B0604020202020204" pitchFamily="34" charset="0"/>
                  <a:ea typeface="黑体" panose="02010609060101010101" pitchFamily="49" charset="-122"/>
                </a:rPr>
                <a:t>可视化</a:t>
              </a:r>
              <a:r>
                <a:rPr lang="zh-CN" altLang="en-US" sz="1600" dirty="0">
                  <a:solidFill>
                    <a:srgbClr val="005BAC"/>
                  </a:solidFill>
                  <a:latin typeface="Arial" panose="020B0604020202020204" pitchFamily="34" charset="0"/>
                  <a:ea typeface="黑体" panose="02010609060101010101" pitchFamily="49" charset="-122"/>
                </a:rPr>
                <a:t>分析。</a:t>
              </a:r>
            </a:p>
          </p:txBody>
        </p:sp>
      </p:grpSp>
      <p:sp>
        <p:nvSpPr>
          <p:cNvPr id="29" name="文本框 28"/>
          <p:cNvSpPr txBox="1"/>
          <p:nvPr/>
        </p:nvSpPr>
        <p:spPr>
          <a:xfrm>
            <a:off x="206924" y="1011567"/>
            <a:ext cx="8556595" cy="369332"/>
          </a:xfrm>
          <a:prstGeom prst="rect">
            <a:avLst/>
          </a:prstGeom>
          <a:noFill/>
        </p:spPr>
        <p:txBody>
          <a:bodyPr wrap="square" rtlCol="0">
            <a:spAutoFit/>
          </a:bodyPr>
          <a:lstStyle/>
          <a:p>
            <a:r>
              <a:rPr lang="zh-CN" altLang="en-US" b="1" dirty="0">
                <a:solidFill>
                  <a:srgbClr val="C00000"/>
                </a:solidFill>
              </a:rPr>
              <a:t>总结</a:t>
            </a:r>
          </a:p>
        </p:txBody>
      </p:sp>
    </p:spTree>
    <p:extLst>
      <p:ext uri="{BB962C8B-B14F-4D97-AF65-F5344CB8AC3E}">
        <p14:creationId xmlns:p14="http://schemas.microsoft.com/office/powerpoint/2010/main" val="386880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4" name="Rectangle 30"/>
          <p:cNvSpPr>
            <a:spLocks noChangeArrowheads="1"/>
          </p:cNvSpPr>
          <p:nvPr/>
        </p:nvSpPr>
        <p:spPr bwMode="auto">
          <a:xfrm>
            <a:off x="493253" y="2622280"/>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itchFamily="2" charset="-122"/>
            </a:endParaRPr>
          </a:p>
        </p:txBody>
      </p:sp>
      <p:sp>
        <p:nvSpPr>
          <p:cNvPr id="5" name="Rectangle 31"/>
          <p:cNvSpPr>
            <a:spLocks noChangeArrowheads="1"/>
          </p:cNvSpPr>
          <p:nvPr/>
        </p:nvSpPr>
        <p:spPr bwMode="auto">
          <a:xfrm>
            <a:off x="493253" y="1824470"/>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itchFamily="2" charset="-122"/>
            </a:endParaRPr>
          </a:p>
        </p:txBody>
      </p:sp>
      <p:sp>
        <p:nvSpPr>
          <p:cNvPr id="6" name="Rectangle 32"/>
          <p:cNvSpPr>
            <a:spLocks noChangeArrowheads="1"/>
          </p:cNvSpPr>
          <p:nvPr/>
        </p:nvSpPr>
        <p:spPr bwMode="auto">
          <a:xfrm>
            <a:off x="493253" y="3426422"/>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itchFamily="2" charset="-122"/>
            </a:endParaRPr>
          </a:p>
        </p:txBody>
      </p:sp>
      <p:sp>
        <p:nvSpPr>
          <p:cNvPr id="7" name="Rectangle 33"/>
          <p:cNvSpPr>
            <a:spLocks noChangeArrowheads="1"/>
          </p:cNvSpPr>
          <p:nvPr/>
        </p:nvSpPr>
        <p:spPr bwMode="auto">
          <a:xfrm>
            <a:off x="493253" y="4209728"/>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itchFamily="2" charset="-122"/>
            </a:endParaRPr>
          </a:p>
        </p:txBody>
      </p:sp>
      <p:sp>
        <p:nvSpPr>
          <p:cNvPr id="8" name="Rectangle 34"/>
          <p:cNvSpPr>
            <a:spLocks noChangeArrowheads="1"/>
          </p:cNvSpPr>
          <p:nvPr/>
        </p:nvSpPr>
        <p:spPr bwMode="auto">
          <a:xfrm>
            <a:off x="493253" y="4997836"/>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itchFamily="2" charset="-122"/>
            </a:endParaRPr>
          </a:p>
        </p:txBody>
      </p:sp>
      <p:sp>
        <p:nvSpPr>
          <p:cNvPr id="9" name="AutoShape 6"/>
          <p:cNvSpPr>
            <a:spLocks noChangeArrowheads="1"/>
          </p:cNvSpPr>
          <p:nvPr/>
        </p:nvSpPr>
        <p:spPr bwMode="auto">
          <a:xfrm>
            <a:off x="531353" y="1403783"/>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a:defRPr/>
            </a:pPr>
            <a:endParaRPr lang="zh-CN" altLang="en-US" kern="0">
              <a:solidFill>
                <a:sysClr val="windowText" lastClr="000000"/>
              </a:solidFill>
              <a:ea typeface="华文细黑" pitchFamily="2" charset="-122"/>
            </a:endParaRPr>
          </a:p>
        </p:txBody>
      </p:sp>
      <p:sp>
        <p:nvSpPr>
          <p:cNvPr id="10" name="AutoShape 9"/>
          <p:cNvSpPr>
            <a:spLocks noChangeArrowheads="1"/>
          </p:cNvSpPr>
          <p:nvPr/>
        </p:nvSpPr>
        <p:spPr bwMode="auto">
          <a:xfrm>
            <a:off x="531353" y="3005732"/>
            <a:ext cx="6048375" cy="533400"/>
          </a:xfrm>
          <a:prstGeom prst="roundRect">
            <a:avLst>
              <a:gd name="adj" fmla="val 16667"/>
            </a:avLst>
          </a:prstGeom>
          <a:solidFill>
            <a:srgbClr val="005BAC"/>
          </a:solidFill>
          <a:ln>
            <a:noFill/>
          </a:ln>
        </p:spPr>
        <p:txBody>
          <a:bodyPr wrap="none" anchor="ctr"/>
          <a:lstStyle/>
          <a:p>
            <a:pPr>
              <a:defRPr/>
            </a:pPr>
            <a:endParaRPr lang="zh-CN" altLang="en-US" kern="0">
              <a:solidFill>
                <a:sysClr val="windowText" lastClr="000000"/>
              </a:solidFill>
              <a:ea typeface="华文细黑" pitchFamily="2" charset="-122"/>
            </a:endParaRPr>
          </a:p>
        </p:txBody>
      </p:sp>
      <p:sp>
        <p:nvSpPr>
          <p:cNvPr id="11" name="AutoShape 12"/>
          <p:cNvSpPr>
            <a:spLocks noChangeArrowheads="1"/>
          </p:cNvSpPr>
          <p:nvPr/>
        </p:nvSpPr>
        <p:spPr bwMode="auto">
          <a:xfrm>
            <a:off x="531353" y="3789041"/>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algn="ctr">
              <a:defRPr/>
            </a:pPr>
            <a:endParaRPr lang="zh-CN" altLang="zh-CN" i="1" kern="0">
              <a:solidFill>
                <a:sysClr val="windowText" lastClr="000000"/>
              </a:solidFill>
              <a:latin typeface="微软雅黑" pitchFamily="34" charset="-122"/>
            </a:endParaRPr>
          </a:p>
        </p:txBody>
      </p:sp>
      <p:sp>
        <p:nvSpPr>
          <p:cNvPr id="12" name="AutoShape 15"/>
          <p:cNvSpPr>
            <a:spLocks noChangeArrowheads="1"/>
          </p:cNvSpPr>
          <p:nvPr/>
        </p:nvSpPr>
        <p:spPr bwMode="auto">
          <a:xfrm>
            <a:off x="531353" y="4577146"/>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a:defRPr/>
            </a:pPr>
            <a:endParaRPr lang="zh-CN" altLang="en-US" kern="0">
              <a:solidFill>
                <a:sysClr val="windowText" lastClr="000000"/>
              </a:solidFill>
              <a:ea typeface="华文细黑" pitchFamily="2" charset="-122"/>
            </a:endParaRPr>
          </a:p>
        </p:txBody>
      </p:sp>
      <p:sp>
        <p:nvSpPr>
          <p:cNvPr id="13" name="AutoShape 18"/>
          <p:cNvSpPr>
            <a:spLocks noChangeArrowheads="1"/>
          </p:cNvSpPr>
          <p:nvPr/>
        </p:nvSpPr>
        <p:spPr bwMode="auto">
          <a:xfrm>
            <a:off x="531353" y="2200003"/>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a:defRPr/>
            </a:pPr>
            <a:endParaRPr lang="zh-CN" altLang="en-US" kern="0">
              <a:solidFill>
                <a:sysClr val="windowText" lastClr="000000"/>
              </a:solidFill>
              <a:ea typeface="华文细黑" pitchFamily="2" charset="-122"/>
            </a:endParaRPr>
          </a:p>
        </p:txBody>
      </p:sp>
      <p:sp>
        <p:nvSpPr>
          <p:cNvPr id="14" name="AutoShape 19"/>
          <p:cNvSpPr>
            <a:spLocks noChangeArrowheads="1"/>
          </p:cNvSpPr>
          <p:nvPr/>
        </p:nvSpPr>
        <p:spPr bwMode="auto">
          <a:xfrm>
            <a:off x="3281060" y="3152453"/>
            <a:ext cx="431800" cy="215900"/>
          </a:xfrm>
          <a:prstGeom prst="leftArrow">
            <a:avLst>
              <a:gd name="adj1" fmla="val 50278"/>
              <a:gd name="adj2" fmla="val 72731"/>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itchFamily="2" charset="-122"/>
            </a:endParaRPr>
          </a:p>
        </p:txBody>
      </p:sp>
      <p:sp>
        <p:nvSpPr>
          <p:cNvPr id="15" name="WordArt 20"/>
          <p:cNvSpPr>
            <a:spLocks noChangeArrowheads="1" noChangeShapeType="1" noTextEdit="1"/>
          </p:cNvSpPr>
          <p:nvPr/>
        </p:nvSpPr>
        <p:spPr bwMode="auto">
          <a:xfrm>
            <a:off x="783763" y="1546660"/>
            <a:ext cx="120650" cy="282575"/>
          </a:xfrm>
          <a:prstGeom prst="rect">
            <a:avLst/>
          </a:prstGeom>
        </p:spPr>
        <p:txBody>
          <a:bodyPr wrap="none" fromWordArt="1">
            <a:prstTxWarp prst="textPlain">
              <a:avLst>
                <a:gd name="adj" fmla="val 50000"/>
              </a:avLst>
            </a:prstTxWarp>
          </a:bodyPr>
          <a:lstStyle/>
          <a:p>
            <a:pPr algn="ctr">
              <a:defRPr/>
            </a:pPr>
            <a:r>
              <a:rPr lang="en-US" altLang="zh-CN" sz="3600" kern="10">
                <a:ln w="3175">
                  <a:solidFill>
                    <a:srgbClr val="005BAC"/>
                  </a:solidFill>
                  <a:round/>
                  <a:headEnd/>
                  <a:tailEnd/>
                </a:ln>
                <a:solidFill>
                  <a:srgbClr val="005BAC"/>
                </a:solidFill>
                <a:latin typeface="黑体"/>
                <a:ea typeface="黑体"/>
              </a:rPr>
              <a:t>1</a:t>
            </a:r>
            <a:endParaRPr lang="zh-CN" altLang="en-US" sz="3600" kern="10">
              <a:ln w="3175">
                <a:solidFill>
                  <a:srgbClr val="005BAC"/>
                </a:solidFill>
                <a:round/>
                <a:headEnd/>
                <a:tailEnd/>
              </a:ln>
              <a:solidFill>
                <a:srgbClr val="005BAC"/>
              </a:solidFill>
              <a:latin typeface="黑体"/>
              <a:ea typeface="黑体"/>
            </a:endParaRPr>
          </a:p>
        </p:txBody>
      </p:sp>
      <p:sp>
        <p:nvSpPr>
          <p:cNvPr id="16" name="WordArt 21"/>
          <p:cNvSpPr>
            <a:spLocks noChangeArrowheads="1" noChangeShapeType="1" noTextEdit="1"/>
          </p:cNvSpPr>
          <p:nvPr/>
        </p:nvSpPr>
        <p:spPr bwMode="auto">
          <a:xfrm>
            <a:off x="780588" y="3121622"/>
            <a:ext cx="184150" cy="282575"/>
          </a:xfrm>
          <a:prstGeom prst="rect">
            <a:avLst/>
          </a:prstGeom>
        </p:spPr>
        <p:txBody>
          <a:bodyPr wrap="none" fromWordArt="1">
            <a:prstTxWarp prst="textPlain">
              <a:avLst>
                <a:gd name="adj" fmla="val 50000"/>
              </a:avLst>
            </a:prstTxWarp>
          </a:bodyPr>
          <a:lstStyle/>
          <a:p>
            <a:pPr algn="ctr">
              <a:defRPr/>
            </a:pPr>
            <a:r>
              <a:rPr lang="en-US" altLang="zh-CN" sz="3600" kern="10" dirty="0">
                <a:ln w="3175">
                  <a:solidFill>
                    <a:srgbClr val="FFFFFF"/>
                  </a:solidFill>
                  <a:round/>
                  <a:headEnd/>
                  <a:tailEnd/>
                </a:ln>
                <a:solidFill>
                  <a:srgbClr val="FFFFFF"/>
                </a:solidFill>
                <a:latin typeface="黑体"/>
                <a:ea typeface="黑体"/>
              </a:rPr>
              <a:t>3</a:t>
            </a:r>
            <a:endParaRPr lang="zh-CN" altLang="en-US" sz="3600" kern="10" dirty="0">
              <a:ln w="3175">
                <a:solidFill>
                  <a:srgbClr val="FFFFFF"/>
                </a:solidFill>
                <a:round/>
                <a:headEnd/>
                <a:tailEnd/>
              </a:ln>
              <a:solidFill>
                <a:srgbClr val="FFFFFF"/>
              </a:solidFill>
              <a:latin typeface="黑体"/>
              <a:ea typeface="黑体"/>
            </a:endParaRPr>
          </a:p>
        </p:txBody>
      </p:sp>
      <p:sp>
        <p:nvSpPr>
          <p:cNvPr id="18" name="WordArt 23"/>
          <p:cNvSpPr>
            <a:spLocks noChangeArrowheads="1" noChangeShapeType="1" noTextEdit="1"/>
          </p:cNvSpPr>
          <p:nvPr/>
        </p:nvSpPr>
        <p:spPr bwMode="auto">
          <a:xfrm>
            <a:off x="779837" y="4725507"/>
            <a:ext cx="184150" cy="282575"/>
          </a:xfrm>
          <a:prstGeom prst="rect">
            <a:avLst/>
          </a:prstGeom>
        </p:spPr>
        <p:txBody>
          <a:bodyPr wrap="none" fromWordArt="1">
            <a:prstTxWarp prst="textPlain">
              <a:avLst>
                <a:gd name="adj" fmla="val 50000"/>
              </a:avLst>
            </a:prstTxWarp>
          </a:bodyPr>
          <a:lstStyle/>
          <a:p>
            <a:pPr algn="ctr">
              <a:defRPr/>
            </a:pPr>
            <a:r>
              <a:rPr lang="en-US" altLang="zh-CN" sz="3600" kern="10" dirty="0">
                <a:ln w="3175">
                  <a:solidFill>
                    <a:srgbClr val="005BAC"/>
                  </a:solidFill>
                  <a:round/>
                  <a:headEnd/>
                  <a:tailEnd/>
                </a:ln>
                <a:solidFill>
                  <a:srgbClr val="005BAC"/>
                </a:solidFill>
                <a:latin typeface="黑体"/>
                <a:ea typeface="黑体"/>
              </a:rPr>
              <a:t>5</a:t>
            </a:r>
            <a:endParaRPr lang="zh-CN" altLang="en-US" sz="3600" kern="10" dirty="0">
              <a:ln w="3175">
                <a:solidFill>
                  <a:srgbClr val="005BAC"/>
                </a:solidFill>
                <a:round/>
                <a:headEnd/>
                <a:tailEnd/>
              </a:ln>
              <a:solidFill>
                <a:srgbClr val="005BAC"/>
              </a:solidFill>
              <a:latin typeface="黑体"/>
              <a:ea typeface="黑体"/>
            </a:endParaRPr>
          </a:p>
        </p:txBody>
      </p:sp>
      <p:sp>
        <p:nvSpPr>
          <p:cNvPr id="19" name="WordArt 24"/>
          <p:cNvSpPr>
            <a:spLocks noChangeArrowheads="1" noChangeShapeType="1" noTextEdit="1"/>
          </p:cNvSpPr>
          <p:nvPr/>
        </p:nvSpPr>
        <p:spPr bwMode="auto">
          <a:xfrm>
            <a:off x="779837" y="2349085"/>
            <a:ext cx="184150" cy="282575"/>
          </a:xfrm>
          <a:prstGeom prst="rect">
            <a:avLst/>
          </a:prstGeom>
        </p:spPr>
        <p:txBody>
          <a:bodyPr wrap="none" fromWordArt="1">
            <a:prstTxWarp prst="textPlain">
              <a:avLst>
                <a:gd name="adj" fmla="val 50000"/>
              </a:avLst>
            </a:prstTxWarp>
          </a:bodyPr>
          <a:lstStyle/>
          <a:p>
            <a:pPr algn="ctr">
              <a:defRPr/>
            </a:pPr>
            <a:r>
              <a:rPr lang="en-US" altLang="zh-CN" sz="3600" kern="10" dirty="0">
                <a:ln w="3175">
                  <a:solidFill>
                    <a:srgbClr val="005BAC"/>
                  </a:solidFill>
                  <a:round/>
                  <a:headEnd/>
                  <a:tailEnd/>
                </a:ln>
                <a:solidFill>
                  <a:srgbClr val="005BAC"/>
                </a:solidFill>
                <a:latin typeface="黑体"/>
                <a:ea typeface="黑体"/>
              </a:rPr>
              <a:t>2</a:t>
            </a:r>
            <a:endParaRPr lang="zh-CN" altLang="en-US" sz="3600" kern="10" dirty="0">
              <a:ln w="3175">
                <a:solidFill>
                  <a:srgbClr val="005BAC"/>
                </a:solidFill>
                <a:round/>
                <a:headEnd/>
                <a:tailEnd/>
              </a:ln>
              <a:solidFill>
                <a:srgbClr val="005BAC"/>
              </a:solidFill>
              <a:latin typeface="黑体"/>
              <a:ea typeface="黑体"/>
            </a:endParaRPr>
          </a:p>
        </p:txBody>
      </p:sp>
      <p:sp>
        <p:nvSpPr>
          <p:cNvPr id="20" name="AutoShape 25"/>
          <p:cNvSpPr>
            <a:spLocks noChangeArrowheads="1"/>
          </p:cNvSpPr>
          <p:nvPr/>
        </p:nvSpPr>
        <p:spPr bwMode="auto">
          <a:xfrm>
            <a:off x="1025942" y="1403783"/>
            <a:ext cx="4982285"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endParaRPr lang="zh-CN" altLang="en-US" dirty="0">
              <a:latin typeface="微软雅黑" pitchFamily="34" charset="-122"/>
            </a:endParaRPr>
          </a:p>
        </p:txBody>
      </p:sp>
      <p:sp>
        <p:nvSpPr>
          <p:cNvPr id="21" name="AutoShape 26"/>
          <p:cNvSpPr>
            <a:spLocks noChangeArrowheads="1"/>
          </p:cNvSpPr>
          <p:nvPr/>
        </p:nvSpPr>
        <p:spPr bwMode="auto">
          <a:xfrm>
            <a:off x="1025944" y="2993703"/>
            <a:ext cx="2705548"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defRPr/>
            </a:pPr>
            <a:r>
              <a:rPr lang="zh-CN" altLang="en-US" kern="0" dirty="0">
                <a:solidFill>
                  <a:srgbClr val="FFFFFF"/>
                </a:solidFill>
                <a:latin typeface="微软雅黑" pitchFamily="34" charset="-122"/>
              </a:rPr>
              <a:t>与开题报告不符之处</a:t>
            </a:r>
          </a:p>
        </p:txBody>
      </p:sp>
      <p:sp>
        <p:nvSpPr>
          <p:cNvPr id="23" name="AutoShape 28"/>
          <p:cNvSpPr>
            <a:spLocks noChangeArrowheads="1"/>
          </p:cNvSpPr>
          <p:nvPr/>
        </p:nvSpPr>
        <p:spPr bwMode="auto">
          <a:xfrm>
            <a:off x="1025940" y="4600092"/>
            <a:ext cx="2471020"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latin typeface="微软雅黑" pitchFamily="34" charset="-122"/>
              </a:rPr>
              <a:t>完成项目及发表论文情况</a:t>
            </a:r>
          </a:p>
        </p:txBody>
      </p:sp>
      <p:sp>
        <p:nvSpPr>
          <p:cNvPr id="24" name="AutoShape 29"/>
          <p:cNvSpPr>
            <a:spLocks noChangeArrowheads="1"/>
          </p:cNvSpPr>
          <p:nvPr/>
        </p:nvSpPr>
        <p:spPr bwMode="auto">
          <a:xfrm>
            <a:off x="1025940" y="2200003"/>
            <a:ext cx="2803784"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latin typeface="微软雅黑" pitchFamily="34" charset="-122"/>
              </a:rPr>
              <a:t>已完成内容和取得的阶段性成果</a:t>
            </a:r>
          </a:p>
        </p:txBody>
      </p:sp>
      <p:sp>
        <p:nvSpPr>
          <p:cNvPr id="29" name="WordArt 24"/>
          <p:cNvSpPr>
            <a:spLocks noChangeArrowheads="1" noChangeShapeType="1" noTextEdit="1"/>
          </p:cNvSpPr>
          <p:nvPr/>
        </p:nvSpPr>
        <p:spPr bwMode="auto">
          <a:xfrm>
            <a:off x="780588" y="3918970"/>
            <a:ext cx="184150" cy="282575"/>
          </a:xfrm>
          <a:prstGeom prst="rect">
            <a:avLst/>
          </a:prstGeom>
        </p:spPr>
        <p:txBody>
          <a:bodyPr wrap="none" fromWordArt="1">
            <a:prstTxWarp prst="textPlain">
              <a:avLst>
                <a:gd name="adj" fmla="val 50000"/>
              </a:avLst>
            </a:prstTxWarp>
          </a:bodyPr>
          <a:lstStyle/>
          <a:p>
            <a:pPr algn="ctr">
              <a:defRPr/>
            </a:pPr>
            <a:r>
              <a:rPr lang="en-US" altLang="zh-CN" sz="3600" kern="10" dirty="0">
                <a:ln w="3175">
                  <a:solidFill>
                    <a:srgbClr val="005BAC"/>
                  </a:solidFill>
                  <a:round/>
                  <a:headEnd/>
                  <a:tailEnd/>
                </a:ln>
                <a:solidFill>
                  <a:srgbClr val="005BAC"/>
                </a:solidFill>
                <a:latin typeface="黑体"/>
                <a:ea typeface="黑体"/>
              </a:rPr>
              <a:t>4</a:t>
            </a:r>
            <a:endParaRPr lang="zh-CN" altLang="en-US" sz="3600" kern="10" dirty="0">
              <a:ln w="3175">
                <a:solidFill>
                  <a:srgbClr val="005BAC"/>
                </a:solidFill>
                <a:round/>
                <a:headEnd/>
                <a:tailEnd/>
              </a:ln>
              <a:solidFill>
                <a:srgbClr val="005BAC"/>
              </a:solidFill>
              <a:latin typeface="黑体"/>
              <a:ea typeface="黑体"/>
            </a:endParaRPr>
          </a:p>
        </p:txBody>
      </p:sp>
      <p:sp>
        <p:nvSpPr>
          <p:cNvPr id="28" name="AutoShape 28"/>
          <p:cNvSpPr>
            <a:spLocks noChangeArrowheads="1"/>
          </p:cNvSpPr>
          <p:nvPr/>
        </p:nvSpPr>
        <p:spPr bwMode="auto">
          <a:xfrm>
            <a:off x="1025942" y="3797772"/>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latin typeface="微软雅黑" pitchFamily="34" charset="-122"/>
              </a:rPr>
              <a:t>下一步研究工作计划</a:t>
            </a:r>
          </a:p>
        </p:txBody>
      </p:sp>
      <p:sp>
        <p:nvSpPr>
          <p:cNvPr id="30" name="AutoShape 28"/>
          <p:cNvSpPr>
            <a:spLocks noChangeArrowheads="1"/>
          </p:cNvSpPr>
          <p:nvPr/>
        </p:nvSpPr>
        <p:spPr bwMode="auto">
          <a:xfrm>
            <a:off x="1025942" y="1461727"/>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latin typeface="微软雅黑" pitchFamily="34" charset="-122"/>
              </a:rPr>
              <a:t>学位论文进展情况</a:t>
            </a:r>
          </a:p>
        </p:txBody>
      </p:sp>
    </p:spTree>
    <p:extLst>
      <p:ext uri="{BB962C8B-B14F-4D97-AF65-F5344CB8AC3E}">
        <p14:creationId xmlns:p14="http://schemas.microsoft.com/office/powerpoint/2010/main" val="281208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与开题报告不符之处</a:t>
            </a:r>
          </a:p>
        </p:txBody>
      </p:sp>
      <p:sp>
        <p:nvSpPr>
          <p:cNvPr id="19" name="右箭头 18"/>
          <p:cNvSpPr/>
          <p:nvPr/>
        </p:nvSpPr>
        <p:spPr bwMode="auto">
          <a:xfrm rot="5400000">
            <a:off x="2027298" y="3196560"/>
            <a:ext cx="779042" cy="463554"/>
          </a:xfrm>
          <a:prstGeom prst="rightArrow">
            <a:avLst/>
          </a:prstGeom>
          <a:solidFill>
            <a:schemeClr val="accent5">
              <a:lumMod val="75000"/>
            </a:schemeClr>
          </a:solidFill>
          <a:ln w="0" cap="flat">
            <a:noFill/>
            <a:prstDash val="solid"/>
            <a:round/>
          </a:ln>
        </p:spPr>
        <p:txBody>
          <a:bodyPr vert="horz" wrap="square" lIns="91440" tIns="45720" rIns="91440" bIns="45720" numCol="1" rtlCol="0" anchor="t" anchorCtr="0" compatLnSpc="1"/>
          <a:lstStyle/>
          <a:p>
            <a:pPr algn="ctr"/>
            <a:endParaRPr lang="zh-CN" altLang="en-US">
              <a:solidFill>
                <a:schemeClr val="bg1"/>
              </a:solidFill>
              <a:latin typeface="+mn-ea"/>
            </a:endParaRPr>
          </a:p>
        </p:txBody>
      </p:sp>
      <p:sp>
        <p:nvSpPr>
          <p:cNvPr id="6" name="横卷形 5"/>
          <p:cNvSpPr/>
          <p:nvPr/>
        </p:nvSpPr>
        <p:spPr bwMode="auto">
          <a:xfrm>
            <a:off x="666991" y="3924454"/>
            <a:ext cx="3499656" cy="826654"/>
          </a:xfrm>
          <a:prstGeom prst="horizontalScroll">
            <a:avLst/>
          </a:prstGeom>
          <a:solidFill>
            <a:srgbClr val="005BAC"/>
          </a:solidFill>
          <a:ln>
            <a:solidFill>
              <a:schemeClr val="accent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lstStyle/>
          <a:p>
            <a:pPr algn="ctr"/>
            <a:r>
              <a:rPr lang="zh-CN" altLang="en-US" sz="1600" dirty="0"/>
              <a:t>研究点二：基于加密流原始载荷的主机属性发现</a:t>
            </a:r>
          </a:p>
        </p:txBody>
      </p:sp>
      <p:sp>
        <p:nvSpPr>
          <p:cNvPr id="7" name="横卷形 6"/>
          <p:cNvSpPr/>
          <p:nvPr/>
        </p:nvSpPr>
        <p:spPr bwMode="auto">
          <a:xfrm>
            <a:off x="666991" y="2104220"/>
            <a:ext cx="3499656" cy="828000"/>
          </a:xfrm>
          <a:prstGeom prst="horizontalScroll">
            <a:avLst/>
          </a:prstGeom>
          <a:solidFill>
            <a:srgbClr val="005BAC"/>
          </a:solidFill>
          <a:ln>
            <a:solidFill>
              <a:schemeClr val="accent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lstStyle/>
          <a:p>
            <a:pPr algn="ctr"/>
            <a:r>
              <a:rPr lang="zh-CN" altLang="en-US" sz="1600" dirty="0"/>
              <a:t>研究点二：基于流原始加密载荷的深度学习模型研究</a:t>
            </a:r>
          </a:p>
        </p:txBody>
      </p:sp>
      <p:sp>
        <p:nvSpPr>
          <p:cNvPr id="3" name="文本框 2"/>
          <p:cNvSpPr txBox="1"/>
          <p:nvPr/>
        </p:nvSpPr>
        <p:spPr>
          <a:xfrm>
            <a:off x="4886851" y="2676849"/>
            <a:ext cx="3248481" cy="1502976"/>
          </a:xfrm>
          <a:prstGeom prst="rect">
            <a:avLst/>
          </a:prstGeom>
          <a:noFill/>
        </p:spPr>
        <p:txBody>
          <a:bodyPr wrap="square" rtlCol="0">
            <a:spAutoFit/>
          </a:bodyPr>
          <a:lstStyle/>
          <a:p>
            <a:pPr algn="ctr">
              <a:lnSpc>
                <a:spcPts val="2500"/>
              </a:lnSpc>
              <a:spcAft>
                <a:spcPts val="1000"/>
              </a:spcAft>
            </a:pPr>
            <a:r>
              <a:rPr lang="zh-CN" altLang="en-US" dirty="0"/>
              <a:t>更改原因</a:t>
            </a:r>
            <a:endParaRPr lang="en-US" altLang="zh-CN" dirty="0"/>
          </a:p>
          <a:p>
            <a:pPr>
              <a:lnSpc>
                <a:spcPts val="2500"/>
              </a:lnSpc>
            </a:pPr>
            <a:r>
              <a:rPr lang="zh-CN" altLang="en-US" sz="1600" dirty="0"/>
              <a:t>原表述存在歧义，本研究点主要基于加密流的控制报文数据识别主机属性，更改后，现表述更加准确。</a:t>
            </a:r>
          </a:p>
        </p:txBody>
      </p:sp>
    </p:spTree>
    <p:extLst>
      <p:ext uri="{BB962C8B-B14F-4D97-AF65-F5344CB8AC3E}">
        <p14:creationId xmlns:p14="http://schemas.microsoft.com/office/powerpoint/2010/main" val="1222749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12AFDEF-499B-4210-9A23-512D5D69A1A5}"/>
              </a:ext>
            </a:extLst>
          </p:cNvPr>
          <p:cNvSpPr/>
          <p:nvPr/>
        </p:nvSpPr>
        <p:spPr>
          <a:xfrm>
            <a:off x="428596" y="1547735"/>
            <a:ext cx="3899932" cy="1823576"/>
          </a:xfrm>
          <a:prstGeom prst="rect">
            <a:avLst/>
          </a:prstGeom>
        </p:spPr>
        <p:txBody>
          <a:bodyPr wrap="square">
            <a:spAutoFit/>
          </a:bodyPr>
          <a:lstStyle/>
          <a:p>
            <a:pPr algn="just">
              <a:lnSpc>
                <a:spcPts val="2500"/>
              </a:lnSpc>
              <a:spcAft>
                <a:spcPts val="1000"/>
              </a:spcAft>
            </a:pPr>
            <a:r>
              <a:rPr lang="zh-CN" altLang="en-US" sz="1600" dirty="0">
                <a:latin typeface="Arial" panose="020B0604020202020204" pitchFamily="34" charset="0"/>
                <a:ea typeface="黑体" panose="02010609060101010101" pitchFamily="49" charset="-122"/>
              </a:rPr>
              <a:t>由于</a:t>
            </a:r>
            <a:r>
              <a:rPr lang="zh-CN" altLang="en-US" sz="1600" dirty="0">
                <a:solidFill>
                  <a:srgbClr val="C00000"/>
                </a:solidFill>
                <a:latin typeface="Arial" panose="020B0604020202020204" pitchFamily="34" charset="0"/>
                <a:ea typeface="黑体" panose="02010609060101010101" pitchFamily="49" charset="-122"/>
              </a:rPr>
              <a:t>网络安全</a:t>
            </a:r>
            <a:r>
              <a:rPr lang="zh-CN" altLang="en-US" sz="1600" dirty="0">
                <a:latin typeface="Arial" panose="020B0604020202020204" pitchFamily="34" charset="0"/>
                <a:ea typeface="黑体" panose="02010609060101010101" pitchFamily="49" charset="-122"/>
              </a:rPr>
              <a:t>和</a:t>
            </a:r>
            <a:r>
              <a:rPr lang="zh-CN" altLang="en-US" sz="1600" dirty="0">
                <a:solidFill>
                  <a:srgbClr val="C00000"/>
                </a:solidFill>
                <a:latin typeface="Arial" panose="020B0604020202020204" pitchFamily="34" charset="0"/>
                <a:ea typeface="黑体" panose="02010609060101010101" pitchFamily="49" charset="-122"/>
              </a:rPr>
              <a:t>用户隐私</a:t>
            </a:r>
            <a:r>
              <a:rPr lang="zh-CN" altLang="en-US" sz="1600" dirty="0">
                <a:latin typeface="Arial" panose="020B0604020202020204" pitchFamily="34" charset="0"/>
                <a:ea typeface="黑体" panose="02010609060101010101" pitchFamily="49" charset="-122"/>
              </a:rPr>
              <a:t>的迫切需求，越来越多的网络服务采用了</a:t>
            </a:r>
            <a:r>
              <a:rPr lang="zh-CN" altLang="en-US" sz="1600" dirty="0">
                <a:solidFill>
                  <a:srgbClr val="C00000"/>
                </a:solidFill>
                <a:latin typeface="Arial" panose="020B0604020202020204" pitchFamily="34" charset="0"/>
                <a:ea typeface="黑体" panose="02010609060101010101" pitchFamily="49" charset="-122"/>
              </a:rPr>
              <a:t>加密</a:t>
            </a:r>
            <a:r>
              <a:rPr lang="zh-CN" altLang="en-US" sz="1600" dirty="0">
                <a:latin typeface="Arial" panose="020B0604020202020204" pitchFamily="34" charset="0"/>
                <a:ea typeface="黑体" panose="02010609060101010101" pitchFamily="49" charset="-122"/>
              </a:rPr>
              <a:t>处理，这使得网络中的加密流量规模爆炸式增长。</a:t>
            </a:r>
            <a:endParaRPr lang="en-US" altLang="zh-CN" sz="1600" dirty="0">
              <a:latin typeface="Arial" panose="020B0604020202020204" pitchFamily="34" charset="0"/>
              <a:ea typeface="黑体" panose="02010609060101010101" pitchFamily="49" charset="-122"/>
            </a:endParaRPr>
          </a:p>
          <a:p>
            <a:pPr algn="just">
              <a:lnSpc>
                <a:spcPts val="2500"/>
              </a:lnSpc>
              <a:spcAft>
                <a:spcPts val="2000"/>
              </a:spcAft>
            </a:pPr>
            <a:r>
              <a:rPr lang="zh-CN" altLang="en-US" sz="1600" dirty="0">
                <a:latin typeface="Arial" panose="020B0604020202020204" pitchFamily="34" charset="0"/>
                <a:ea typeface="黑体" panose="02010609060101010101" pitchFamily="49" charset="-122"/>
              </a:rPr>
              <a:t>同时，近年来针对不同主机属性如各类操作系统和浏览器的</a:t>
            </a:r>
            <a:r>
              <a:rPr lang="zh-CN" altLang="en-US" sz="1600" dirty="0">
                <a:solidFill>
                  <a:srgbClr val="C00000"/>
                </a:solidFill>
                <a:latin typeface="Arial" panose="020B0604020202020204" pitchFamily="34" charset="0"/>
                <a:ea typeface="黑体" panose="02010609060101010101" pitchFamily="49" charset="-122"/>
              </a:rPr>
              <a:t>漏洞攻击</a:t>
            </a:r>
            <a:r>
              <a:rPr lang="zh-CN" altLang="en-US" sz="1600" dirty="0">
                <a:latin typeface="Arial" panose="020B0604020202020204" pitchFamily="34" charset="0"/>
                <a:ea typeface="黑体" panose="02010609060101010101" pitchFamily="49" charset="-122"/>
              </a:rPr>
              <a:t>数量持续增多。</a:t>
            </a:r>
            <a:endParaRPr lang="en-US" altLang="zh-CN" sz="1600" dirty="0">
              <a:latin typeface="Arial" panose="020B0604020202020204" pitchFamily="34" charset="0"/>
              <a:ea typeface="黑体" panose="02010609060101010101" pitchFamily="49" charset="-122"/>
            </a:endParaRPr>
          </a:p>
        </p:txBody>
      </p:sp>
      <p:pic>
        <p:nvPicPr>
          <p:cNvPr id="6" name="Picture 2" descr="http://img1.gtimg.com/house_xiamen/pics/hv1/188/252/2121/137982473.jpg">
            <a:extLst>
              <a:ext uri="{FF2B5EF4-FFF2-40B4-BE49-F238E27FC236}">
                <a16:creationId xmlns:a16="http://schemas.microsoft.com/office/drawing/2014/main" id="{715062F2-CA40-4E32-9A6B-F8407F970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5697" y="1323347"/>
            <a:ext cx="3312368" cy="2475995"/>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4"/>
          <a:stretch>
            <a:fillRect/>
          </a:stretch>
        </p:blipFill>
        <p:spPr>
          <a:xfrm>
            <a:off x="5265697" y="4239493"/>
            <a:ext cx="3312233" cy="2125085"/>
          </a:xfrm>
          <a:prstGeom prst="rect">
            <a:avLst/>
          </a:prstGeom>
        </p:spPr>
      </p:pic>
      <p:sp>
        <p:nvSpPr>
          <p:cNvPr id="7" name="标题 1"/>
          <p:cNvSpPr>
            <a:spLocks noGrp="1"/>
          </p:cNvSpPr>
          <p:nvPr>
            <p:ph type="title"/>
          </p:nvPr>
        </p:nvSpPr>
        <p:spPr>
          <a:xfrm>
            <a:off x="428596" y="142852"/>
            <a:ext cx="6972320" cy="582594"/>
          </a:xfrm>
        </p:spPr>
        <p:txBody>
          <a:bodyPr/>
          <a:lstStyle/>
          <a:p>
            <a:r>
              <a:rPr lang="zh-CN" altLang="en-US" dirty="0"/>
              <a:t>研究背景</a:t>
            </a:r>
          </a:p>
        </p:txBody>
      </p:sp>
      <p:sp>
        <p:nvSpPr>
          <p:cNvPr id="2" name="矩形 1"/>
          <p:cNvSpPr/>
          <p:nvPr/>
        </p:nvSpPr>
        <p:spPr>
          <a:xfrm>
            <a:off x="532290" y="4239493"/>
            <a:ext cx="4572000" cy="1631216"/>
          </a:xfrm>
          <a:prstGeom prst="rect">
            <a:avLst/>
          </a:prstGeom>
        </p:spPr>
        <p:txBody>
          <a:bodyPr>
            <a:spAutoFit/>
          </a:bodyPr>
          <a:lstStyle/>
          <a:p>
            <a:pPr marL="342900" indent="-342900" algn="just">
              <a:lnSpc>
                <a:spcPts val="3000"/>
              </a:lnSpc>
              <a:buFont typeface="Wingdings" panose="05000000000000000000" pitchFamily="2" charset="2"/>
              <a:buChar char="p"/>
            </a:pPr>
            <a:r>
              <a:rPr lang="zh-CN" altLang="en-US" b="1" dirty="0">
                <a:latin typeface="Arial" panose="020B0604020202020204" pitchFamily="34" charset="0"/>
                <a:ea typeface="黑体" panose="02010609060101010101" pitchFamily="49" charset="-122"/>
              </a:rPr>
              <a:t>知名漏洞</a:t>
            </a:r>
            <a:endParaRPr lang="en-US" altLang="zh-CN" b="1" dirty="0">
              <a:latin typeface="Arial" panose="020B0604020202020204" pitchFamily="34" charset="0"/>
              <a:ea typeface="黑体" panose="02010609060101010101" pitchFamily="49" charset="-122"/>
            </a:endParaRPr>
          </a:p>
          <a:p>
            <a:pPr marL="360000" indent="-360000" algn="just">
              <a:lnSpc>
                <a:spcPts val="3000"/>
              </a:lnSpc>
              <a:buFont typeface="Wingdings" panose="05000000000000000000" pitchFamily="2" charset="2"/>
              <a:buChar char="Ø"/>
            </a:pPr>
            <a:r>
              <a:rPr lang="zh-CN" altLang="en-US" dirty="0">
                <a:latin typeface="Arial" panose="020B0604020202020204" pitchFamily="34" charset="0"/>
                <a:ea typeface="黑体" panose="02010609060101010101" pitchFamily="49" charset="-122"/>
              </a:rPr>
              <a:t>“三叉戟”</a:t>
            </a:r>
            <a:r>
              <a:rPr lang="zh-CN" altLang="en-US" dirty="0">
                <a:latin typeface="Helvetica" panose="020B0604020202020204" pitchFamily="34" charset="0"/>
                <a:ea typeface="黑体" panose="02010609060101010101" pitchFamily="49" charset="-122"/>
                <a:cs typeface="Helvetica" panose="020B0604020202020204" pitchFamily="34" charset="0"/>
              </a:rPr>
              <a:t>漏洞 </a:t>
            </a:r>
            <a:r>
              <a:rPr lang="en-US" altLang="zh-CN" dirty="0">
                <a:latin typeface="Helvetica" panose="020B0604020202020204" pitchFamily="34" charset="0"/>
                <a:ea typeface="黑体" panose="02010609060101010101" pitchFamily="49" charset="-122"/>
                <a:cs typeface="Helvetica" panose="020B0604020202020204" pitchFamily="34" charset="0"/>
              </a:rPr>
              <a:t>(iOS)</a:t>
            </a:r>
          </a:p>
          <a:p>
            <a:pPr marL="360000" indent="-360000" algn="just">
              <a:lnSpc>
                <a:spcPts val="3000"/>
              </a:lnSpc>
              <a:buFont typeface="Wingdings" panose="05000000000000000000" pitchFamily="2" charset="2"/>
              <a:buChar char="Ø"/>
            </a:pPr>
            <a:r>
              <a:rPr lang="zh-CN" altLang="en-US" dirty="0">
                <a:latin typeface="Helvetica" panose="020B0604020202020204" pitchFamily="34" charset="0"/>
                <a:ea typeface="黑体" panose="02010609060101010101" pitchFamily="49" charset="-122"/>
              </a:rPr>
              <a:t>“永恒之蓝”漏洞 </a:t>
            </a:r>
            <a:r>
              <a:rPr lang="en-US" altLang="zh-CN" dirty="0">
                <a:latin typeface="Helvetica" panose="020B0604020202020204" pitchFamily="34" charset="0"/>
                <a:ea typeface="黑体" panose="02010609060101010101" pitchFamily="49" charset="-122"/>
              </a:rPr>
              <a:t>(Windows)</a:t>
            </a:r>
          </a:p>
          <a:p>
            <a:pPr marL="360000" indent="-360000" algn="just">
              <a:lnSpc>
                <a:spcPts val="3000"/>
              </a:lnSpc>
              <a:buFont typeface="Wingdings" panose="05000000000000000000" pitchFamily="2" charset="2"/>
              <a:buChar char="Ø"/>
            </a:pPr>
            <a:r>
              <a:rPr lang="zh-CN" altLang="en-US" dirty="0">
                <a:latin typeface="Helvetica" panose="020B0604020202020204" pitchFamily="34" charset="0"/>
                <a:ea typeface="黑体" panose="02010609060101010101" pitchFamily="49" charset="-122"/>
              </a:rPr>
              <a:t>“幽灵”漏洞 </a:t>
            </a:r>
            <a:r>
              <a:rPr lang="en-US" altLang="zh-CN" dirty="0">
                <a:latin typeface="Helvetica" panose="020B0604020202020204" pitchFamily="34" charset="0"/>
                <a:ea typeface="黑体" panose="02010609060101010101" pitchFamily="49" charset="-122"/>
              </a:rPr>
              <a:t>(</a:t>
            </a:r>
            <a:r>
              <a:rPr lang="en-US" altLang="zh-CN" dirty="0">
                <a:latin typeface="Helvetica" panose="020B0604020202020204" pitchFamily="34" charset="0"/>
                <a:ea typeface="黑体" panose="02010609060101010101" pitchFamily="49" charset="-122"/>
                <a:cs typeface="Helvetica" panose="020B0604020202020204" pitchFamily="34" charset="0"/>
              </a:rPr>
              <a:t>Linux</a:t>
            </a:r>
            <a:r>
              <a:rPr lang="en-US" altLang="zh-CN" dirty="0">
                <a:latin typeface="Helvetica" panose="020B0604020202020204" pitchFamily="34" charset="0"/>
                <a:ea typeface="黑体" panose="02010609060101010101" pitchFamily="49" charset="-122"/>
              </a:rPr>
              <a:t>)</a:t>
            </a:r>
            <a:endParaRPr lang="zh-CN" altLang="en-US" dirty="0">
              <a:latin typeface="Helvetica" panose="020B0604020202020204" pitchFamily="34" charset="0"/>
              <a:ea typeface="黑体" panose="02010609060101010101" pitchFamily="49" charset="-122"/>
            </a:endParaRPr>
          </a:p>
        </p:txBody>
      </p:sp>
    </p:spTree>
    <p:extLst>
      <p:ext uri="{BB962C8B-B14F-4D97-AF65-F5344CB8AC3E}">
        <p14:creationId xmlns:p14="http://schemas.microsoft.com/office/powerpoint/2010/main" val="33860938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4" name="Rectangle 30"/>
          <p:cNvSpPr>
            <a:spLocks noChangeArrowheads="1"/>
          </p:cNvSpPr>
          <p:nvPr/>
        </p:nvSpPr>
        <p:spPr bwMode="auto">
          <a:xfrm>
            <a:off x="493253" y="2622280"/>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itchFamily="2" charset="-122"/>
            </a:endParaRPr>
          </a:p>
        </p:txBody>
      </p:sp>
      <p:sp>
        <p:nvSpPr>
          <p:cNvPr id="5" name="Rectangle 31"/>
          <p:cNvSpPr>
            <a:spLocks noChangeArrowheads="1"/>
          </p:cNvSpPr>
          <p:nvPr/>
        </p:nvSpPr>
        <p:spPr bwMode="auto">
          <a:xfrm>
            <a:off x="493253" y="1824470"/>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itchFamily="2" charset="-122"/>
            </a:endParaRPr>
          </a:p>
        </p:txBody>
      </p:sp>
      <p:sp>
        <p:nvSpPr>
          <p:cNvPr id="6" name="Rectangle 32"/>
          <p:cNvSpPr>
            <a:spLocks noChangeArrowheads="1"/>
          </p:cNvSpPr>
          <p:nvPr/>
        </p:nvSpPr>
        <p:spPr bwMode="auto">
          <a:xfrm>
            <a:off x="493253" y="4214527"/>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itchFamily="2" charset="-122"/>
            </a:endParaRPr>
          </a:p>
        </p:txBody>
      </p:sp>
      <p:sp>
        <p:nvSpPr>
          <p:cNvPr id="7" name="Rectangle 33"/>
          <p:cNvSpPr>
            <a:spLocks noChangeArrowheads="1"/>
          </p:cNvSpPr>
          <p:nvPr/>
        </p:nvSpPr>
        <p:spPr bwMode="auto">
          <a:xfrm>
            <a:off x="493253" y="3408795"/>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itchFamily="2" charset="-122"/>
            </a:endParaRPr>
          </a:p>
        </p:txBody>
      </p:sp>
      <p:sp>
        <p:nvSpPr>
          <p:cNvPr id="8" name="Rectangle 34"/>
          <p:cNvSpPr>
            <a:spLocks noChangeArrowheads="1"/>
          </p:cNvSpPr>
          <p:nvPr/>
        </p:nvSpPr>
        <p:spPr bwMode="auto">
          <a:xfrm>
            <a:off x="493253" y="4997836"/>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itchFamily="2" charset="-122"/>
            </a:endParaRPr>
          </a:p>
        </p:txBody>
      </p:sp>
      <p:sp>
        <p:nvSpPr>
          <p:cNvPr id="9" name="AutoShape 6"/>
          <p:cNvSpPr>
            <a:spLocks noChangeArrowheads="1"/>
          </p:cNvSpPr>
          <p:nvPr/>
        </p:nvSpPr>
        <p:spPr bwMode="auto">
          <a:xfrm>
            <a:off x="531353" y="1403783"/>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a:defRPr/>
            </a:pPr>
            <a:endParaRPr lang="zh-CN" altLang="en-US" kern="0">
              <a:solidFill>
                <a:sysClr val="windowText" lastClr="000000"/>
              </a:solidFill>
              <a:ea typeface="华文细黑" pitchFamily="2" charset="-122"/>
            </a:endParaRPr>
          </a:p>
        </p:txBody>
      </p:sp>
      <p:sp>
        <p:nvSpPr>
          <p:cNvPr id="10" name="AutoShape 9"/>
          <p:cNvSpPr>
            <a:spLocks noChangeArrowheads="1"/>
          </p:cNvSpPr>
          <p:nvPr/>
        </p:nvSpPr>
        <p:spPr bwMode="auto">
          <a:xfrm>
            <a:off x="531353" y="3793837"/>
            <a:ext cx="6048375" cy="533400"/>
          </a:xfrm>
          <a:prstGeom prst="roundRect">
            <a:avLst>
              <a:gd name="adj" fmla="val 16667"/>
            </a:avLst>
          </a:prstGeom>
          <a:solidFill>
            <a:srgbClr val="005BAC"/>
          </a:solidFill>
          <a:ln>
            <a:noFill/>
          </a:ln>
        </p:spPr>
        <p:txBody>
          <a:bodyPr wrap="none" anchor="ctr"/>
          <a:lstStyle/>
          <a:p>
            <a:pPr>
              <a:defRPr/>
            </a:pPr>
            <a:endParaRPr lang="zh-CN" altLang="en-US" kern="0">
              <a:solidFill>
                <a:sysClr val="windowText" lastClr="000000"/>
              </a:solidFill>
              <a:ea typeface="华文细黑" pitchFamily="2" charset="-122"/>
            </a:endParaRPr>
          </a:p>
        </p:txBody>
      </p:sp>
      <p:sp>
        <p:nvSpPr>
          <p:cNvPr id="11" name="AutoShape 12"/>
          <p:cNvSpPr>
            <a:spLocks noChangeArrowheads="1"/>
          </p:cNvSpPr>
          <p:nvPr/>
        </p:nvSpPr>
        <p:spPr bwMode="auto">
          <a:xfrm>
            <a:off x="531353" y="2988108"/>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algn="ctr">
              <a:defRPr/>
            </a:pPr>
            <a:endParaRPr lang="zh-CN" altLang="zh-CN" i="1" kern="0">
              <a:solidFill>
                <a:sysClr val="windowText" lastClr="000000"/>
              </a:solidFill>
              <a:latin typeface="微软雅黑" pitchFamily="34" charset="-122"/>
            </a:endParaRPr>
          </a:p>
        </p:txBody>
      </p:sp>
      <p:sp>
        <p:nvSpPr>
          <p:cNvPr id="12" name="AutoShape 15"/>
          <p:cNvSpPr>
            <a:spLocks noChangeArrowheads="1"/>
          </p:cNvSpPr>
          <p:nvPr/>
        </p:nvSpPr>
        <p:spPr bwMode="auto">
          <a:xfrm>
            <a:off x="531353" y="4577146"/>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a:defRPr/>
            </a:pPr>
            <a:endParaRPr lang="zh-CN" altLang="en-US" kern="0">
              <a:solidFill>
                <a:sysClr val="windowText" lastClr="000000"/>
              </a:solidFill>
              <a:ea typeface="华文细黑" pitchFamily="2" charset="-122"/>
            </a:endParaRPr>
          </a:p>
        </p:txBody>
      </p:sp>
      <p:sp>
        <p:nvSpPr>
          <p:cNvPr id="13" name="AutoShape 18"/>
          <p:cNvSpPr>
            <a:spLocks noChangeArrowheads="1"/>
          </p:cNvSpPr>
          <p:nvPr/>
        </p:nvSpPr>
        <p:spPr bwMode="auto">
          <a:xfrm>
            <a:off x="531353" y="2200003"/>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a:defRPr/>
            </a:pPr>
            <a:endParaRPr lang="zh-CN" altLang="en-US" kern="0">
              <a:solidFill>
                <a:sysClr val="windowText" lastClr="000000"/>
              </a:solidFill>
              <a:ea typeface="华文细黑" pitchFamily="2" charset="-122"/>
            </a:endParaRPr>
          </a:p>
        </p:txBody>
      </p:sp>
      <p:sp>
        <p:nvSpPr>
          <p:cNvPr id="14" name="AutoShape 19"/>
          <p:cNvSpPr>
            <a:spLocks noChangeArrowheads="1"/>
          </p:cNvSpPr>
          <p:nvPr/>
        </p:nvSpPr>
        <p:spPr bwMode="auto">
          <a:xfrm>
            <a:off x="3281060" y="3940558"/>
            <a:ext cx="431800" cy="215900"/>
          </a:xfrm>
          <a:prstGeom prst="leftArrow">
            <a:avLst>
              <a:gd name="adj1" fmla="val 50278"/>
              <a:gd name="adj2" fmla="val 72731"/>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itchFamily="2" charset="-122"/>
            </a:endParaRPr>
          </a:p>
        </p:txBody>
      </p:sp>
      <p:sp>
        <p:nvSpPr>
          <p:cNvPr id="15" name="WordArt 20"/>
          <p:cNvSpPr>
            <a:spLocks noChangeArrowheads="1" noChangeShapeType="1" noTextEdit="1"/>
          </p:cNvSpPr>
          <p:nvPr/>
        </p:nvSpPr>
        <p:spPr bwMode="auto">
          <a:xfrm>
            <a:off x="783763" y="1546660"/>
            <a:ext cx="120650" cy="282575"/>
          </a:xfrm>
          <a:prstGeom prst="rect">
            <a:avLst/>
          </a:prstGeom>
        </p:spPr>
        <p:txBody>
          <a:bodyPr wrap="none" fromWordArt="1">
            <a:prstTxWarp prst="textPlain">
              <a:avLst>
                <a:gd name="adj" fmla="val 50000"/>
              </a:avLst>
            </a:prstTxWarp>
          </a:bodyPr>
          <a:lstStyle/>
          <a:p>
            <a:pPr algn="ctr">
              <a:defRPr/>
            </a:pPr>
            <a:r>
              <a:rPr lang="en-US" altLang="zh-CN" sz="3600" kern="10">
                <a:ln w="3175">
                  <a:solidFill>
                    <a:srgbClr val="005BAC"/>
                  </a:solidFill>
                  <a:round/>
                  <a:headEnd/>
                  <a:tailEnd/>
                </a:ln>
                <a:solidFill>
                  <a:srgbClr val="005BAC"/>
                </a:solidFill>
                <a:latin typeface="黑体"/>
                <a:ea typeface="黑体"/>
              </a:rPr>
              <a:t>1</a:t>
            </a:r>
            <a:endParaRPr lang="zh-CN" altLang="en-US" sz="3600" kern="10">
              <a:ln w="3175">
                <a:solidFill>
                  <a:srgbClr val="005BAC"/>
                </a:solidFill>
                <a:round/>
                <a:headEnd/>
                <a:tailEnd/>
              </a:ln>
              <a:solidFill>
                <a:srgbClr val="005BAC"/>
              </a:solidFill>
              <a:latin typeface="黑体"/>
              <a:ea typeface="黑体"/>
            </a:endParaRPr>
          </a:p>
        </p:txBody>
      </p:sp>
      <p:sp>
        <p:nvSpPr>
          <p:cNvPr id="16" name="WordArt 21"/>
          <p:cNvSpPr>
            <a:spLocks noChangeArrowheads="1" noChangeShapeType="1" noTextEdit="1"/>
          </p:cNvSpPr>
          <p:nvPr/>
        </p:nvSpPr>
        <p:spPr bwMode="auto">
          <a:xfrm>
            <a:off x="780588" y="3909727"/>
            <a:ext cx="184150" cy="282575"/>
          </a:xfrm>
          <a:prstGeom prst="rect">
            <a:avLst/>
          </a:prstGeom>
        </p:spPr>
        <p:txBody>
          <a:bodyPr wrap="none" fromWordArt="1">
            <a:prstTxWarp prst="textPlain">
              <a:avLst>
                <a:gd name="adj" fmla="val 50000"/>
              </a:avLst>
            </a:prstTxWarp>
          </a:bodyPr>
          <a:lstStyle/>
          <a:p>
            <a:pPr algn="ctr">
              <a:defRPr/>
            </a:pPr>
            <a:r>
              <a:rPr lang="en-US" altLang="zh-CN" sz="3600" kern="10" dirty="0">
                <a:ln w="3175">
                  <a:solidFill>
                    <a:srgbClr val="FFFFFF"/>
                  </a:solidFill>
                  <a:round/>
                  <a:headEnd/>
                  <a:tailEnd/>
                </a:ln>
                <a:solidFill>
                  <a:srgbClr val="FFFFFF"/>
                </a:solidFill>
                <a:latin typeface="黑体"/>
                <a:ea typeface="黑体"/>
              </a:rPr>
              <a:t>4</a:t>
            </a:r>
            <a:endParaRPr lang="zh-CN" altLang="en-US" sz="3600" kern="10" dirty="0">
              <a:ln w="3175">
                <a:solidFill>
                  <a:srgbClr val="FFFFFF"/>
                </a:solidFill>
                <a:round/>
                <a:headEnd/>
                <a:tailEnd/>
              </a:ln>
              <a:solidFill>
                <a:srgbClr val="FFFFFF"/>
              </a:solidFill>
              <a:latin typeface="黑体"/>
              <a:ea typeface="黑体"/>
            </a:endParaRPr>
          </a:p>
        </p:txBody>
      </p:sp>
      <p:sp>
        <p:nvSpPr>
          <p:cNvPr id="18" name="WordArt 23"/>
          <p:cNvSpPr>
            <a:spLocks noChangeArrowheads="1" noChangeShapeType="1" noTextEdit="1"/>
          </p:cNvSpPr>
          <p:nvPr/>
        </p:nvSpPr>
        <p:spPr bwMode="auto">
          <a:xfrm>
            <a:off x="779837" y="4725507"/>
            <a:ext cx="184150" cy="282575"/>
          </a:xfrm>
          <a:prstGeom prst="rect">
            <a:avLst/>
          </a:prstGeom>
        </p:spPr>
        <p:txBody>
          <a:bodyPr wrap="none" fromWordArt="1">
            <a:prstTxWarp prst="textPlain">
              <a:avLst>
                <a:gd name="adj" fmla="val 50000"/>
              </a:avLst>
            </a:prstTxWarp>
          </a:bodyPr>
          <a:lstStyle/>
          <a:p>
            <a:pPr algn="ctr">
              <a:defRPr/>
            </a:pPr>
            <a:r>
              <a:rPr lang="en-US" altLang="zh-CN" sz="3600" kern="10" dirty="0">
                <a:ln w="3175">
                  <a:solidFill>
                    <a:srgbClr val="005BAC"/>
                  </a:solidFill>
                  <a:round/>
                  <a:headEnd/>
                  <a:tailEnd/>
                </a:ln>
                <a:solidFill>
                  <a:srgbClr val="005BAC"/>
                </a:solidFill>
                <a:latin typeface="黑体"/>
                <a:ea typeface="黑体"/>
              </a:rPr>
              <a:t>5</a:t>
            </a:r>
            <a:endParaRPr lang="zh-CN" altLang="en-US" sz="3600" kern="10" dirty="0">
              <a:ln w="3175">
                <a:solidFill>
                  <a:srgbClr val="005BAC"/>
                </a:solidFill>
                <a:round/>
                <a:headEnd/>
                <a:tailEnd/>
              </a:ln>
              <a:solidFill>
                <a:srgbClr val="005BAC"/>
              </a:solidFill>
              <a:latin typeface="黑体"/>
              <a:ea typeface="黑体"/>
            </a:endParaRPr>
          </a:p>
        </p:txBody>
      </p:sp>
      <p:sp>
        <p:nvSpPr>
          <p:cNvPr id="19" name="WordArt 24"/>
          <p:cNvSpPr>
            <a:spLocks noChangeArrowheads="1" noChangeShapeType="1" noTextEdit="1"/>
          </p:cNvSpPr>
          <p:nvPr/>
        </p:nvSpPr>
        <p:spPr bwMode="auto">
          <a:xfrm>
            <a:off x="779837" y="2349085"/>
            <a:ext cx="184150" cy="282575"/>
          </a:xfrm>
          <a:prstGeom prst="rect">
            <a:avLst/>
          </a:prstGeom>
        </p:spPr>
        <p:txBody>
          <a:bodyPr wrap="none" fromWordArt="1">
            <a:prstTxWarp prst="textPlain">
              <a:avLst>
                <a:gd name="adj" fmla="val 50000"/>
              </a:avLst>
            </a:prstTxWarp>
          </a:bodyPr>
          <a:lstStyle/>
          <a:p>
            <a:pPr algn="ctr">
              <a:defRPr/>
            </a:pPr>
            <a:r>
              <a:rPr lang="en-US" altLang="zh-CN" sz="3600" kern="10" dirty="0">
                <a:ln w="3175">
                  <a:solidFill>
                    <a:srgbClr val="005BAC"/>
                  </a:solidFill>
                  <a:round/>
                  <a:headEnd/>
                  <a:tailEnd/>
                </a:ln>
                <a:solidFill>
                  <a:srgbClr val="005BAC"/>
                </a:solidFill>
                <a:latin typeface="黑体"/>
                <a:ea typeface="黑体"/>
              </a:rPr>
              <a:t>2</a:t>
            </a:r>
            <a:endParaRPr lang="zh-CN" altLang="en-US" sz="3600" kern="10" dirty="0">
              <a:ln w="3175">
                <a:solidFill>
                  <a:srgbClr val="005BAC"/>
                </a:solidFill>
                <a:round/>
                <a:headEnd/>
                <a:tailEnd/>
              </a:ln>
              <a:solidFill>
                <a:srgbClr val="005BAC"/>
              </a:solidFill>
              <a:latin typeface="黑体"/>
              <a:ea typeface="黑体"/>
            </a:endParaRPr>
          </a:p>
        </p:txBody>
      </p:sp>
      <p:sp>
        <p:nvSpPr>
          <p:cNvPr id="20" name="AutoShape 25"/>
          <p:cNvSpPr>
            <a:spLocks noChangeArrowheads="1"/>
          </p:cNvSpPr>
          <p:nvPr/>
        </p:nvSpPr>
        <p:spPr bwMode="auto">
          <a:xfrm>
            <a:off x="1025942" y="1403783"/>
            <a:ext cx="4982285"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endParaRPr lang="zh-CN" altLang="en-US" dirty="0">
              <a:latin typeface="微软雅黑" pitchFamily="34" charset="-122"/>
            </a:endParaRPr>
          </a:p>
        </p:txBody>
      </p:sp>
      <p:sp>
        <p:nvSpPr>
          <p:cNvPr id="21" name="AutoShape 26"/>
          <p:cNvSpPr>
            <a:spLocks noChangeArrowheads="1"/>
          </p:cNvSpPr>
          <p:nvPr/>
        </p:nvSpPr>
        <p:spPr bwMode="auto">
          <a:xfrm>
            <a:off x="1025944" y="3781808"/>
            <a:ext cx="2705548"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defRPr/>
            </a:pPr>
            <a:r>
              <a:rPr lang="zh-CN" altLang="en-US" kern="0" dirty="0">
                <a:solidFill>
                  <a:srgbClr val="FFFFFF"/>
                </a:solidFill>
                <a:latin typeface="微软雅黑" pitchFamily="34" charset="-122"/>
              </a:rPr>
              <a:t>下一步研究工作计划</a:t>
            </a:r>
          </a:p>
        </p:txBody>
      </p:sp>
      <p:sp>
        <p:nvSpPr>
          <p:cNvPr id="23" name="AutoShape 28"/>
          <p:cNvSpPr>
            <a:spLocks noChangeArrowheads="1"/>
          </p:cNvSpPr>
          <p:nvPr/>
        </p:nvSpPr>
        <p:spPr bwMode="auto">
          <a:xfrm>
            <a:off x="1025940" y="4600092"/>
            <a:ext cx="2471020"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latin typeface="微软雅黑" pitchFamily="34" charset="-122"/>
              </a:rPr>
              <a:t>完成项目及发表论文情况</a:t>
            </a:r>
          </a:p>
        </p:txBody>
      </p:sp>
      <p:sp>
        <p:nvSpPr>
          <p:cNvPr id="24" name="AutoShape 29"/>
          <p:cNvSpPr>
            <a:spLocks noChangeArrowheads="1"/>
          </p:cNvSpPr>
          <p:nvPr/>
        </p:nvSpPr>
        <p:spPr bwMode="auto">
          <a:xfrm>
            <a:off x="1025940" y="2200003"/>
            <a:ext cx="2803784"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latin typeface="微软雅黑" pitchFamily="34" charset="-122"/>
              </a:rPr>
              <a:t>已完成内容和取得的阶段性成果</a:t>
            </a:r>
          </a:p>
        </p:txBody>
      </p:sp>
      <p:sp>
        <p:nvSpPr>
          <p:cNvPr id="29" name="WordArt 24"/>
          <p:cNvSpPr>
            <a:spLocks noChangeArrowheads="1" noChangeShapeType="1" noTextEdit="1"/>
          </p:cNvSpPr>
          <p:nvPr/>
        </p:nvSpPr>
        <p:spPr bwMode="auto">
          <a:xfrm>
            <a:off x="780588" y="3118037"/>
            <a:ext cx="184150" cy="282575"/>
          </a:xfrm>
          <a:prstGeom prst="rect">
            <a:avLst/>
          </a:prstGeom>
        </p:spPr>
        <p:txBody>
          <a:bodyPr wrap="none" fromWordArt="1">
            <a:prstTxWarp prst="textPlain">
              <a:avLst>
                <a:gd name="adj" fmla="val 50000"/>
              </a:avLst>
            </a:prstTxWarp>
          </a:bodyPr>
          <a:lstStyle/>
          <a:p>
            <a:pPr algn="ctr">
              <a:defRPr/>
            </a:pPr>
            <a:r>
              <a:rPr lang="en-US" altLang="zh-CN" sz="3600" kern="10" dirty="0">
                <a:ln w="3175">
                  <a:solidFill>
                    <a:srgbClr val="005BAC"/>
                  </a:solidFill>
                  <a:round/>
                  <a:headEnd/>
                  <a:tailEnd/>
                </a:ln>
                <a:solidFill>
                  <a:srgbClr val="005BAC"/>
                </a:solidFill>
                <a:latin typeface="黑体"/>
                <a:ea typeface="黑体"/>
              </a:rPr>
              <a:t>3</a:t>
            </a:r>
            <a:endParaRPr lang="zh-CN" altLang="en-US" sz="3600" kern="10" dirty="0">
              <a:ln w="3175">
                <a:solidFill>
                  <a:srgbClr val="005BAC"/>
                </a:solidFill>
                <a:round/>
                <a:headEnd/>
                <a:tailEnd/>
              </a:ln>
              <a:solidFill>
                <a:srgbClr val="005BAC"/>
              </a:solidFill>
              <a:latin typeface="黑体"/>
              <a:ea typeface="黑体"/>
            </a:endParaRPr>
          </a:p>
        </p:txBody>
      </p:sp>
      <p:sp>
        <p:nvSpPr>
          <p:cNvPr id="28" name="AutoShape 28"/>
          <p:cNvSpPr>
            <a:spLocks noChangeArrowheads="1"/>
          </p:cNvSpPr>
          <p:nvPr/>
        </p:nvSpPr>
        <p:spPr bwMode="auto">
          <a:xfrm>
            <a:off x="1025942" y="2996839"/>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latin typeface="微软雅黑" pitchFamily="34" charset="-122"/>
              </a:rPr>
              <a:t>与开题报告不符之处</a:t>
            </a:r>
          </a:p>
        </p:txBody>
      </p:sp>
      <p:sp>
        <p:nvSpPr>
          <p:cNvPr id="30" name="AutoShape 28"/>
          <p:cNvSpPr>
            <a:spLocks noChangeArrowheads="1"/>
          </p:cNvSpPr>
          <p:nvPr/>
        </p:nvSpPr>
        <p:spPr bwMode="auto">
          <a:xfrm>
            <a:off x="1025942" y="1461727"/>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latin typeface="微软雅黑" pitchFamily="34" charset="-122"/>
              </a:rPr>
              <a:t>学位论文进展情况</a:t>
            </a:r>
          </a:p>
        </p:txBody>
      </p:sp>
    </p:spTree>
    <p:extLst>
      <p:ext uri="{BB962C8B-B14F-4D97-AF65-F5344CB8AC3E}">
        <p14:creationId xmlns:p14="http://schemas.microsoft.com/office/powerpoint/2010/main" val="928837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下一步研究工作计划</a:t>
            </a:r>
          </a:p>
        </p:txBody>
      </p:sp>
      <p:grpSp>
        <p:nvGrpSpPr>
          <p:cNvPr id="105" name="组合 104"/>
          <p:cNvGrpSpPr/>
          <p:nvPr/>
        </p:nvGrpSpPr>
        <p:grpSpPr>
          <a:xfrm>
            <a:off x="138546" y="3614594"/>
            <a:ext cx="8321835" cy="438144"/>
            <a:chOff x="534438" y="3368953"/>
            <a:chExt cx="10944224" cy="438144"/>
          </a:xfrm>
          <a:solidFill>
            <a:schemeClr val="bg1">
              <a:lumMod val="85000"/>
            </a:schemeClr>
          </a:solidFill>
        </p:grpSpPr>
        <p:sp>
          <p:nvSpPr>
            <p:cNvPr id="106" name="矩形 105"/>
            <p:cNvSpPr/>
            <p:nvPr/>
          </p:nvSpPr>
          <p:spPr>
            <a:xfrm>
              <a:off x="11049789" y="3503489"/>
              <a:ext cx="5039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黑体" panose="02010609060101010101" pitchFamily="49" charset="-122"/>
              </a:endParaRPr>
            </a:p>
          </p:txBody>
        </p:sp>
        <p:grpSp>
          <p:nvGrpSpPr>
            <p:cNvPr id="107" name="组合 106"/>
            <p:cNvGrpSpPr/>
            <p:nvPr/>
          </p:nvGrpSpPr>
          <p:grpSpPr>
            <a:xfrm>
              <a:off x="534438" y="3368953"/>
              <a:ext cx="10944224" cy="438144"/>
              <a:chOff x="623889" y="3209929"/>
              <a:chExt cx="10944224" cy="438144"/>
            </a:xfrm>
            <a:grpFill/>
          </p:grpSpPr>
          <p:sp>
            <p:nvSpPr>
              <p:cNvPr id="108" name="矩形 107"/>
              <p:cNvSpPr/>
              <p:nvPr/>
            </p:nvSpPr>
            <p:spPr>
              <a:xfrm>
                <a:off x="623889" y="3344465"/>
                <a:ext cx="5039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黑体" panose="02010609060101010101" pitchFamily="49" charset="-122"/>
                </a:endParaRPr>
              </a:p>
            </p:txBody>
          </p:sp>
          <p:sp>
            <p:nvSpPr>
              <p:cNvPr id="109" name="矩形 108"/>
              <p:cNvSpPr/>
              <p:nvPr/>
            </p:nvSpPr>
            <p:spPr>
              <a:xfrm>
                <a:off x="717047" y="3344465"/>
                <a:ext cx="107093"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黑体" panose="02010609060101010101" pitchFamily="49" charset="-122"/>
                </a:endParaRPr>
              </a:p>
            </p:txBody>
          </p:sp>
          <p:sp>
            <p:nvSpPr>
              <p:cNvPr id="110" name="矩形 109"/>
              <p:cNvSpPr/>
              <p:nvPr/>
            </p:nvSpPr>
            <p:spPr>
              <a:xfrm>
                <a:off x="866901" y="3344465"/>
                <a:ext cx="19843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黑体" panose="02010609060101010101" pitchFamily="49" charset="-122"/>
                </a:endParaRPr>
              </a:p>
            </p:txBody>
          </p:sp>
          <p:sp>
            <p:nvSpPr>
              <p:cNvPr id="111" name="矩形 110"/>
              <p:cNvSpPr/>
              <p:nvPr/>
            </p:nvSpPr>
            <p:spPr>
              <a:xfrm>
                <a:off x="1108099" y="3344465"/>
                <a:ext cx="9613876"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黑体" panose="02010609060101010101" pitchFamily="49" charset="-122"/>
                </a:endParaRPr>
              </a:p>
            </p:txBody>
          </p:sp>
          <p:sp>
            <p:nvSpPr>
              <p:cNvPr id="112" name="矩形 111"/>
              <p:cNvSpPr/>
              <p:nvPr/>
            </p:nvSpPr>
            <p:spPr>
              <a:xfrm>
                <a:off x="10994902" y="3344465"/>
                <a:ext cx="107093"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黑体" panose="02010609060101010101" pitchFamily="49" charset="-122"/>
                </a:endParaRPr>
              </a:p>
            </p:txBody>
          </p:sp>
          <p:sp>
            <p:nvSpPr>
              <p:cNvPr id="113" name="矩形 112"/>
              <p:cNvSpPr/>
              <p:nvPr/>
            </p:nvSpPr>
            <p:spPr>
              <a:xfrm>
                <a:off x="10759220" y="3344465"/>
                <a:ext cx="19843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黑体" panose="02010609060101010101" pitchFamily="49" charset="-122"/>
                </a:endParaRPr>
              </a:p>
            </p:txBody>
          </p:sp>
          <p:sp>
            <p:nvSpPr>
              <p:cNvPr id="114" name="等腰三角形 113"/>
              <p:cNvSpPr/>
              <p:nvPr/>
            </p:nvSpPr>
            <p:spPr>
              <a:xfrm rot="5400000">
                <a:off x="11159803" y="3239763"/>
                <a:ext cx="438144" cy="37847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黑体" panose="02010609060101010101" pitchFamily="49" charset="-122"/>
                </a:endParaRPr>
              </a:p>
            </p:txBody>
          </p:sp>
        </p:grpSp>
      </p:grpSp>
      <p:grpSp>
        <p:nvGrpSpPr>
          <p:cNvPr id="116" name="组合 115"/>
          <p:cNvGrpSpPr/>
          <p:nvPr/>
        </p:nvGrpSpPr>
        <p:grpSpPr>
          <a:xfrm>
            <a:off x="485552" y="3497623"/>
            <a:ext cx="582717" cy="676392"/>
            <a:chOff x="1109756" y="3090803"/>
            <a:chExt cx="583096" cy="676392"/>
          </a:xfrm>
          <a:solidFill>
            <a:srgbClr val="005DA2"/>
          </a:solidFill>
        </p:grpSpPr>
        <p:sp>
          <p:nvSpPr>
            <p:cNvPr id="117" name="六边形 116"/>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Arial" panose="020B0604020202020204" pitchFamily="34" charset="0"/>
                <a:ea typeface="黑体" panose="02010609060101010101" pitchFamily="49" charset="-122"/>
              </a:endParaRPr>
            </a:p>
          </p:txBody>
        </p:sp>
        <p:sp>
          <p:nvSpPr>
            <p:cNvPr id="118" name="文本框 64"/>
            <p:cNvSpPr txBox="1"/>
            <p:nvPr/>
          </p:nvSpPr>
          <p:spPr>
            <a:xfrm>
              <a:off x="1115002" y="3298194"/>
              <a:ext cx="577850" cy="261610"/>
            </a:xfrm>
            <a:prstGeom prst="rect">
              <a:avLst/>
            </a:prstGeom>
            <a:grpFill/>
          </p:spPr>
          <p:txBody>
            <a:bodyPr wrap="square" rtlCol="0">
              <a:spAutoFit/>
            </a:bodyPr>
            <a:lstStyle/>
            <a:p>
              <a:pPr algn="ctr"/>
              <a:r>
                <a:rPr lang="en-US" altLang="zh-CN" sz="1100" dirty="0">
                  <a:solidFill>
                    <a:schemeClr val="bg1"/>
                  </a:solidFill>
                  <a:latin typeface="Arial" panose="020B0604020202020204" pitchFamily="34" charset="0"/>
                  <a:ea typeface="黑体" panose="02010609060101010101" pitchFamily="49" charset="-122"/>
                </a:rPr>
                <a:t>6</a:t>
              </a:r>
              <a:r>
                <a:rPr lang="zh-CN" altLang="en-US" sz="1100" dirty="0">
                  <a:solidFill>
                    <a:schemeClr val="bg1"/>
                  </a:solidFill>
                  <a:latin typeface="Arial" panose="020B0604020202020204" pitchFamily="34" charset="0"/>
                  <a:ea typeface="黑体" panose="02010609060101010101" pitchFamily="49" charset="-122"/>
                </a:rPr>
                <a:t>月份</a:t>
              </a:r>
            </a:p>
          </p:txBody>
        </p:sp>
      </p:grpSp>
      <p:grpSp>
        <p:nvGrpSpPr>
          <p:cNvPr id="123" name="组合 122"/>
          <p:cNvGrpSpPr/>
          <p:nvPr/>
        </p:nvGrpSpPr>
        <p:grpSpPr>
          <a:xfrm>
            <a:off x="2652102" y="3489002"/>
            <a:ext cx="641500" cy="676392"/>
            <a:chOff x="1083527" y="3090804"/>
            <a:chExt cx="641918" cy="676392"/>
          </a:xfrm>
          <a:solidFill>
            <a:srgbClr val="005DA2"/>
          </a:solidFill>
        </p:grpSpPr>
        <p:sp>
          <p:nvSpPr>
            <p:cNvPr id="124" name="六边形 123"/>
            <p:cNvSpPr/>
            <p:nvPr/>
          </p:nvSpPr>
          <p:spPr>
            <a:xfrm rot="5400000">
              <a:off x="1063109" y="3137452"/>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Arial" panose="020B0604020202020204" pitchFamily="34" charset="0"/>
                <a:ea typeface="黑体" panose="02010609060101010101" pitchFamily="49" charset="-122"/>
              </a:endParaRPr>
            </a:p>
          </p:txBody>
        </p:sp>
        <p:sp>
          <p:nvSpPr>
            <p:cNvPr id="125" name="文本框 72"/>
            <p:cNvSpPr txBox="1"/>
            <p:nvPr/>
          </p:nvSpPr>
          <p:spPr>
            <a:xfrm>
              <a:off x="1083527" y="3296039"/>
              <a:ext cx="641918" cy="261610"/>
            </a:xfrm>
            <a:prstGeom prst="rect">
              <a:avLst/>
            </a:prstGeom>
            <a:noFill/>
          </p:spPr>
          <p:txBody>
            <a:bodyPr wrap="square" rtlCol="0">
              <a:spAutoFit/>
            </a:bodyPr>
            <a:lstStyle/>
            <a:p>
              <a:pPr algn="ctr"/>
              <a:r>
                <a:rPr lang="en-US" altLang="zh-CN" sz="1100" dirty="0">
                  <a:solidFill>
                    <a:schemeClr val="bg1"/>
                  </a:solidFill>
                  <a:latin typeface="Arial" panose="020B0604020202020204" pitchFamily="34" charset="0"/>
                  <a:ea typeface="黑体" panose="02010609060101010101" pitchFamily="49" charset="-122"/>
                </a:rPr>
                <a:t>8</a:t>
              </a:r>
              <a:r>
                <a:rPr lang="zh-CN" altLang="en-US" sz="1100" dirty="0">
                  <a:solidFill>
                    <a:schemeClr val="bg1"/>
                  </a:solidFill>
                  <a:latin typeface="Arial" panose="020B0604020202020204" pitchFamily="34" charset="0"/>
                  <a:ea typeface="黑体" panose="02010609060101010101" pitchFamily="49" charset="-122"/>
                </a:rPr>
                <a:t>月份</a:t>
              </a:r>
            </a:p>
          </p:txBody>
        </p:sp>
      </p:grpSp>
      <p:grpSp>
        <p:nvGrpSpPr>
          <p:cNvPr id="130" name="组合 129"/>
          <p:cNvGrpSpPr/>
          <p:nvPr/>
        </p:nvGrpSpPr>
        <p:grpSpPr>
          <a:xfrm>
            <a:off x="4849119" y="3495468"/>
            <a:ext cx="627838" cy="676392"/>
            <a:chOff x="1083524" y="3090803"/>
            <a:chExt cx="628247" cy="676392"/>
          </a:xfrm>
          <a:solidFill>
            <a:srgbClr val="005DA2"/>
          </a:solidFill>
        </p:grpSpPr>
        <p:sp>
          <p:nvSpPr>
            <p:cNvPr id="131" name="六边形 130"/>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Arial" panose="020B0604020202020204" pitchFamily="34" charset="0"/>
                <a:ea typeface="黑体" panose="02010609060101010101" pitchFamily="49" charset="-122"/>
              </a:endParaRPr>
            </a:p>
          </p:txBody>
        </p:sp>
        <p:sp>
          <p:nvSpPr>
            <p:cNvPr id="132" name="文本框 79"/>
            <p:cNvSpPr txBox="1"/>
            <p:nvPr/>
          </p:nvSpPr>
          <p:spPr>
            <a:xfrm>
              <a:off x="1083524" y="3296039"/>
              <a:ext cx="628247" cy="261610"/>
            </a:xfrm>
            <a:prstGeom prst="rect">
              <a:avLst/>
            </a:prstGeom>
            <a:noFill/>
          </p:spPr>
          <p:txBody>
            <a:bodyPr wrap="square" rtlCol="0">
              <a:spAutoFit/>
            </a:bodyPr>
            <a:lstStyle/>
            <a:p>
              <a:pPr algn="ctr"/>
              <a:r>
                <a:rPr lang="en-US" altLang="zh-CN" sz="1100" dirty="0">
                  <a:solidFill>
                    <a:schemeClr val="bg1"/>
                  </a:solidFill>
                  <a:latin typeface="Arial" panose="020B0604020202020204" pitchFamily="34" charset="0"/>
                  <a:ea typeface="黑体" panose="02010609060101010101" pitchFamily="49" charset="-122"/>
                </a:rPr>
                <a:t>11</a:t>
              </a:r>
              <a:r>
                <a:rPr lang="zh-CN" altLang="en-US" sz="1100" dirty="0">
                  <a:solidFill>
                    <a:schemeClr val="bg1"/>
                  </a:solidFill>
                  <a:latin typeface="Arial" panose="020B0604020202020204" pitchFamily="34" charset="0"/>
                  <a:ea typeface="黑体" panose="02010609060101010101" pitchFamily="49" charset="-122"/>
                </a:rPr>
                <a:t>月份</a:t>
              </a:r>
            </a:p>
          </p:txBody>
        </p:sp>
      </p:grpSp>
      <p:grpSp>
        <p:nvGrpSpPr>
          <p:cNvPr id="137" name="组合 136"/>
          <p:cNvGrpSpPr/>
          <p:nvPr/>
        </p:nvGrpSpPr>
        <p:grpSpPr>
          <a:xfrm>
            <a:off x="6974784" y="3486846"/>
            <a:ext cx="719611" cy="676392"/>
            <a:chOff x="1039738" y="3090803"/>
            <a:chExt cx="720080" cy="676392"/>
          </a:xfrm>
          <a:solidFill>
            <a:srgbClr val="005DA2"/>
          </a:solidFill>
        </p:grpSpPr>
        <p:sp>
          <p:nvSpPr>
            <p:cNvPr id="138" name="六边形 137"/>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Arial" panose="020B0604020202020204" pitchFamily="34" charset="0"/>
                <a:ea typeface="黑体" panose="02010609060101010101" pitchFamily="49" charset="-122"/>
              </a:endParaRPr>
            </a:p>
          </p:txBody>
        </p:sp>
        <p:sp>
          <p:nvSpPr>
            <p:cNvPr id="139" name="文本框 86"/>
            <p:cNvSpPr txBox="1"/>
            <p:nvPr/>
          </p:nvSpPr>
          <p:spPr>
            <a:xfrm>
              <a:off x="1039738" y="3298194"/>
              <a:ext cx="720080" cy="261610"/>
            </a:xfrm>
            <a:prstGeom prst="rect">
              <a:avLst/>
            </a:prstGeom>
            <a:noFill/>
          </p:spPr>
          <p:txBody>
            <a:bodyPr wrap="square" rtlCol="0">
              <a:spAutoFit/>
            </a:bodyPr>
            <a:lstStyle/>
            <a:p>
              <a:pPr algn="ctr"/>
              <a:r>
                <a:rPr lang="en-US" altLang="zh-CN" sz="1100" dirty="0">
                  <a:solidFill>
                    <a:schemeClr val="bg1"/>
                  </a:solidFill>
                  <a:latin typeface="Arial" panose="020B0604020202020204" pitchFamily="34" charset="0"/>
                  <a:ea typeface="黑体" panose="02010609060101010101" pitchFamily="49" charset="-122"/>
                </a:rPr>
                <a:t>4</a:t>
              </a:r>
              <a:r>
                <a:rPr lang="zh-CN" altLang="en-US" sz="1100" dirty="0">
                  <a:solidFill>
                    <a:schemeClr val="bg1"/>
                  </a:solidFill>
                  <a:latin typeface="Arial" panose="020B0604020202020204" pitchFamily="34" charset="0"/>
                  <a:ea typeface="黑体" panose="02010609060101010101" pitchFamily="49" charset="-122"/>
                </a:rPr>
                <a:t>月份</a:t>
              </a:r>
            </a:p>
          </p:txBody>
        </p:sp>
      </p:grpSp>
      <p:grpSp>
        <p:nvGrpSpPr>
          <p:cNvPr id="144" name="组合 143"/>
          <p:cNvGrpSpPr/>
          <p:nvPr/>
        </p:nvGrpSpPr>
        <p:grpSpPr>
          <a:xfrm>
            <a:off x="1570381" y="3497623"/>
            <a:ext cx="582717" cy="676392"/>
            <a:chOff x="1109756" y="3090803"/>
            <a:chExt cx="583096" cy="676392"/>
          </a:xfrm>
          <a:solidFill>
            <a:srgbClr val="005DA2"/>
          </a:solidFill>
        </p:grpSpPr>
        <p:sp>
          <p:nvSpPr>
            <p:cNvPr id="145" name="六边形 144"/>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Arial" panose="020B0604020202020204" pitchFamily="34" charset="0"/>
                <a:ea typeface="黑体" panose="02010609060101010101" pitchFamily="49" charset="-122"/>
              </a:endParaRPr>
            </a:p>
          </p:txBody>
        </p:sp>
        <p:sp>
          <p:nvSpPr>
            <p:cNvPr id="146" name="文本框 93"/>
            <p:cNvSpPr txBox="1"/>
            <p:nvPr/>
          </p:nvSpPr>
          <p:spPr>
            <a:xfrm>
              <a:off x="1115002" y="3298194"/>
              <a:ext cx="577850" cy="261610"/>
            </a:xfrm>
            <a:prstGeom prst="rect">
              <a:avLst/>
            </a:prstGeom>
            <a:grpFill/>
          </p:spPr>
          <p:txBody>
            <a:bodyPr wrap="square" rtlCol="0">
              <a:spAutoFit/>
            </a:bodyPr>
            <a:lstStyle/>
            <a:p>
              <a:pPr algn="ctr"/>
              <a:r>
                <a:rPr lang="en-US" altLang="zh-CN" sz="1100" dirty="0">
                  <a:solidFill>
                    <a:schemeClr val="bg1"/>
                  </a:solidFill>
                  <a:latin typeface="Arial" panose="020B0604020202020204" pitchFamily="34" charset="0"/>
                  <a:ea typeface="黑体" panose="02010609060101010101" pitchFamily="49" charset="-122"/>
                </a:rPr>
                <a:t>7</a:t>
              </a:r>
              <a:r>
                <a:rPr lang="zh-CN" altLang="en-US" sz="1100" dirty="0">
                  <a:solidFill>
                    <a:schemeClr val="bg1"/>
                  </a:solidFill>
                  <a:latin typeface="Arial" panose="020B0604020202020204" pitchFamily="34" charset="0"/>
                  <a:ea typeface="黑体" panose="02010609060101010101" pitchFamily="49" charset="-122"/>
                </a:rPr>
                <a:t>月份</a:t>
              </a:r>
            </a:p>
          </p:txBody>
        </p:sp>
      </p:grpSp>
      <p:grpSp>
        <p:nvGrpSpPr>
          <p:cNvPr id="151" name="组合 150"/>
          <p:cNvGrpSpPr/>
          <p:nvPr/>
        </p:nvGrpSpPr>
        <p:grpSpPr>
          <a:xfrm>
            <a:off x="3760668" y="3495468"/>
            <a:ext cx="641500" cy="676392"/>
            <a:chOff x="1083527" y="3090803"/>
            <a:chExt cx="641918" cy="676392"/>
          </a:xfrm>
          <a:solidFill>
            <a:srgbClr val="005DA2"/>
          </a:solidFill>
        </p:grpSpPr>
        <p:sp>
          <p:nvSpPr>
            <p:cNvPr id="152" name="六边形 151"/>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Arial" panose="020B0604020202020204" pitchFamily="34" charset="0"/>
                <a:ea typeface="黑体" panose="02010609060101010101" pitchFamily="49" charset="-122"/>
              </a:endParaRPr>
            </a:p>
          </p:txBody>
        </p:sp>
        <p:sp>
          <p:nvSpPr>
            <p:cNvPr id="153" name="文本框 101"/>
            <p:cNvSpPr txBox="1"/>
            <p:nvPr/>
          </p:nvSpPr>
          <p:spPr>
            <a:xfrm>
              <a:off x="1083527" y="3296039"/>
              <a:ext cx="641918" cy="261610"/>
            </a:xfrm>
            <a:prstGeom prst="rect">
              <a:avLst/>
            </a:prstGeom>
            <a:noFill/>
          </p:spPr>
          <p:txBody>
            <a:bodyPr wrap="square" rtlCol="0">
              <a:spAutoFit/>
            </a:bodyPr>
            <a:lstStyle/>
            <a:p>
              <a:pPr algn="ctr"/>
              <a:r>
                <a:rPr lang="en-US" altLang="zh-CN" sz="1100" dirty="0">
                  <a:solidFill>
                    <a:schemeClr val="bg1"/>
                  </a:solidFill>
                  <a:latin typeface="Arial" panose="020B0604020202020204" pitchFamily="34" charset="0"/>
                  <a:ea typeface="黑体" panose="02010609060101010101" pitchFamily="49" charset="-122"/>
                </a:rPr>
                <a:t>9</a:t>
              </a:r>
              <a:r>
                <a:rPr lang="zh-CN" altLang="en-US" sz="1100" dirty="0">
                  <a:solidFill>
                    <a:schemeClr val="bg1"/>
                  </a:solidFill>
                  <a:latin typeface="Arial" panose="020B0604020202020204" pitchFamily="34" charset="0"/>
                  <a:ea typeface="黑体" panose="02010609060101010101" pitchFamily="49" charset="-122"/>
                </a:rPr>
                <a:t>月份</a:t>
              </a:r>
            </a:p>
          </p:txBody>
        </p:sp>
      </p:grpSp>
      <p:grpSp>
        <p:nvGrpSpPr>
          <p:cNvPr id="158" name="组合 157"/>
          <p:cNvGrpSpPr/>
          <p:nvPr/>
        </p:nvGrpSpPr>
        <p:grpSpPr>
          <a:xfrm>
            <a:off x="5958660" y="3486846"/>
            <a:ext cx="582717" cy="676392"/>
            <a:chOff x="1109756" y="3090803"/>
            <a:chExt cx="583096" cy="676392"/>
          </a:xfrm>
          <a:solidFill>
            <a:srgbClr val="005DA2"/>
          </a:solidFill>
        </p:grpSpPr>
        <p:sp>
          <p:nvSpPr>
            <p:cNvPr id="159" name="六边形 158"/>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Arial" panose="020B0604020202020204" pitchFamily="34" charset="0"/>
                <a:ea typeface="黑体" panose="02010609060101010101" pitchFamily="49" charset="-122"/>
              </a:endParaRPr>
            </a:p>
          </p:txBody>
        </p:sp>
        <p:sp>
          <p:nvSpPr>
            <p:cNvPr id="160" name="文本框 108"/>
            <p:cNvSpPr txBox="1"/>
            <p:nvPr/>
          </p:nvSpPr>
          <p:spPr>
            <a:xfrm>
              <a:off x="1115002" y="3298194"/>
              <a:ext cx="577850" cy="261610"/>
            </a:xfrm>
            <a:prstGeom prst="rect">
              <a:avLst/>
            </a:prstGeom>
            <a:grpFill/>
          </p:spPr>
          <p:txBody>
            <a:bodyPr wrap="square" rtlCol="0">
              <a:spAutoFit/>
            </a:bodyPr>
            <a:lstStyle/>
            <a:p>
              <a:pPr algn="ctr"/>
              <a:r>
                <a:rPr lang="en-US" altLang="zh-CN" sz="1100" dirty="0">
                  <a:solidFill>
                    <a:schemeClr val="bg1"/>
                  </a:solidFill>
                  <a:latin typeface="Arial" panose="020B0604020202020204" pitchFamily="34" charset="0"/>
                  <a:ea typeface="黑体" panose="02010609060101010101" pitchFamily="49" charset="-122"/>
                </a:rPr>
                <a:t>1</a:t>
              </a:r>
              <a:r>
                <a:rPr lang="zh-CN" altLang="en-US" sz="1100" dirty="0">
                  <a:solidFill>
                    <a:schemeClr val="bg1"/>
                  </a:solidFill>
                  <a:latin typeface="Arial" panose="020B0604020202020204" pitchFamily="34" charset="0"/>
                  <a:ea typeface="黑体" panose="02010609060101010101" pitchFamily="49" charset="-122"/>
                </a:rPr>
                <a:t>月份</a:t>
              </a:r>
            </a:p>
          </p:txBody>
        </p:sp>
      </p:grpSp>
      <p:sp>
        <p:nvSpPr>
          <p:cNvPr id="167" name="文本框 86"/>
          <p:cNvSpPr txBox="1"/>
          <p:nvPr/>
        </p:nvSpPr>
        <p:spPr>
          <a:xfrm>
            <a:off x="3072480" y="4183630"/>
            <a:ext cx="719611" cy="261610"/>
          </a:xfrm>
          <a:prstGeom prst="rect">
            <a:avLst/>
          </a:prstGeom>
          <a:noFill/>
        </p:spPr>
        <p:txBody>
          <a:bodyPr wrap="square" rtlCol="0">
            <a:spAutoFit/>
          </a:bodyPr>
          <a:lstStyle/>
          <a:p>
            <a:pPr algn="ctr"/>
            <a:r>
              <a:rPr lang="en-US" altLang="zh-CN" sz="1100" dirty="0">
                <a:solidFill>
                  <a:schemeClr val="bg1"/>
                </a:solidFill>
                <a:latin typeface="Arial" panose="020B0604020202020204" pitchFamily="34" charset="0"/>
                <a:ea typeface="黑体" panose="02010609060101010101" pitchFamily="49" charset="-122"/>
              </a:rPr>
              <a:t>10</a:t>
            </a:r>
            <a:r>
              <a:rPr lang="zh-CN" altLang="en-US" sz="1100" dirty="0">
                <a:solidFill>
                  <a:schemeClr val="bg1"/>
                </a:solidFill>
                <a:latin typeface="Arial" panose="020B0604020202020204" pitchFamily="34" charset="0"/>
                <a:ea typeface="黑体" panose="02010609060101010101" pitchFamily="49" charset="-122"/>
              </a:rPr>
              <a:t>月份</a:t>
            </a:r>
          </a:p>
        </p:txBody>
      </p:sp>
      <p:sp>
        <p:nvSpPr>
          <p:cNvPr id="168" name="文本框 167"/>
          <p:cNvSpPr txBox="1"/>
          <p:nvPr/>
        </p:nvSpPr>
        <p:spPr>
          <a:xfrm>
            <a:off x="1141740" y="2081512"/>
            <a:ext cx="1268953" cy="624979"/>
          </a:xfrm>
          <a:prstGeom prst="rect">
            <a:avLst/>
          </a:prstGeom>
          <a:solidFill>
            <a:schemeClr val="bg1">
              <a:lumMod val="95000"/>
            </a:schemeClr>
          </a:solidFill>
        </p:spPr>
        <p:txBody>
          <a:bodyPr wrap="square" rtlCol="0">
            <a:spAutoFit/>
          </a:bodyPr>
          <a:lstStyle/>
          <a:p>
            <a:pPr algn="just">
              <a:lnSpc>
                <a:spcPts val="2200"/>
              </a:lnSpc>
            </a:pPr>
            <a:r>
              <a:rPr lang="zh-CN" altLang="en-US" sz="1400" dirty="0">
                <a:latin typeface="Arial" panose="020B0604020202020204" pitchFamily="34" charset="0"/>
                <a:ea typeface="黑体" panose="02010609060101010101" pitchFamily="49" charset="-122"/>
              </a:rPr>
              <a:t>完成研究现状调研。</a:t>
            </a:r>
          </a:p>
        </p:txBody>
      </p:sp>
      <p:sp>
        <p:nvSpPr>
          <p:cNvPr id="170" name="文本框 169"/>
          <p:cNvSpPr txBox="1"/>
          <p:nvPr/>
        </p:nvSpPr>
        <p:spPr>
          <a:xfrm>
            <a:off x="2222726" y="4847153"/>
            <a:ext cx="1438837" cy="656590"/>
          </a:xfrm>
          <a:prstGeom prst="rect">
            <a:avLst/>
          </a:prstGeom>
          <a:solidFill>
            <a:schemeClr val="bg1">
              <a:lumMod val="95000"/>
            </a:schemeClr>
          </a:solidFill>
        </p:spPr>
        <p:txBody>
          <a:bodyPr wrap="square" rtlCol="0">
            <a:spAutoFit/>
          </a:bodyPr>
          <a:lstStyle/>
          <a:p>
            <a:pPr algn="just">
              <a:lnSpc>
                <a:spcPts val="2200"/>
              </a:lnSpc>
            </a:pPr>
            <a:r>
              <a:rPr lang="zh-CN" altLang="en-US" sz="1400" dirty="0">
                <a:latin typeface="Arial" panose="020B0604020202020204" pitchFamily="34" charset="0"/>
                <a:ea typeface="黑体" panose="02010609060101010101" pitchFamily="49" charset="-122"/>
              </a:rPr>
              <a:t>完成实验所需数据构建。</a:t>
            </a:r>
          </a:p>
        </p:txBody>
      </p:sp>
      <p:sp>
        <p:nvSpPr>
          <p:cNvPr id="171" name="文本框 170"/>
          <p:cNvSpPr txBox="1"/>
          <p:nvPr/>
        </p:nvSpPr>
        <p:spPr>
          <a:xfrm>
            <a:off x="3358238" y="2081512"/>
            <a:ext cx="1440000" cy="938719"/>
          </a:xfrm>
          <a:prstGeom prst="rect">
            <a:avLst/>
          </a:prstGeom>
          <a:solidFill>
            <a:schemeClr val="bg1">
              <a:lumMod val="95000"/>
            </a:schemeClr>
          </a:solidFill>
        </p:spPr>
        <p:txBody>
          <a:bodyPr wrap="square" rtlCol="0">
            <a:spAutoFit/>
          </a:bodyPr>
          <a:lstStyle/>
          <a:p>
            <a:pPr algn="just">
              <a:lnSpc>
                <a:spcPts val="2200"/>
              </a:lnSpc>
            </a:pPr>
            <a:r>
              <a:rPr lang="zh-CN" altLang="en-US" sz="1400" dirty="0">
                <a:latin typeface="Arial" panose="020B0604020202020204" pitchFamily="34" charset="0"/>
                <a:ea typeface="黑体" panose="02010609060101010101" pitchFamily="49" charset="-122"/>
              </a:rPr>
              <a:t>完成基于字段特征的机器学习模型构建。</a:t>
            </a:r>
          </a:p>
        </p:txBody>
      </p:sp>
      <p:sp>
        <p:nvSpPr>
          <p:cNvPr id="172" name="文本框 171"/>
          <p:cNvSpPr txBox="1"/>
          <p:nvPr/>
        </p:nvSpPr>
        <p:spPr>
          <a:xfrm>
            <a:off x="4458657" y="4847153"/>
            <a:ext cx="1440000" cy="938719"/>
          </a:xfrm>
          <a:prstGeom prst="rect">
            <a:avLst/>
          </a:prstGeom>
          <a:solidFill>
            <a:schemeClr val="bg1">
              <a:lumMod val="95000"/>
            </a:schemeClr>
          </a:solidFill>
        </p:spPr>
        <p:txBody>
          <a:bodyPr wrap="square" rtlCol="0">
            <a:spAutoFit/>
          </a:bodyPr>
          <a:lstStyle/>
          <a:p>
            <a:pPr lvl="0" algn="just" fontAlgn="base">
              <a:lnSpc>
                <a:spcPts val="2200"/>
              </a:lnSpc>
              <a:spcBef>
                <a:spcPct val="0"/>
              </a:spcBef>
              <a:spcAft>
                <a:spcPct val="0"/>
              </a:spcAft>
              <a:defRPr/>
            </a:pPr>
            <a:r>
              <a:rPr lang="zh-CN" altLang="en-US" sz="1400" dirty="0">
                <a:latin typeface="Arial" panose="020B0604020202020204" pitchFamily="34" charset="0"/>
                <a:ea typeface="黑体" panose="02010609060101010101" pitchFamily="49" charset="-122"/>
              </a:rPr>
              <a:t>完成基于流统计特征的机器学习模型构建。</a:t>
            </a:r>
          </a:p>
        </p:txBody>
      </p:sp>
      <p:sp>
        <p:nvSpPr>
          <p:cNvPr id="173" name="文本框 172"/>
          <p:cNvSpPr txBox="1"/>
          <p:nvPr/>
        </p:nvSpPr>
        <p:spPr>
          <a:xfrm>
            <a:off x="5525548" y="2081512"/>
            <a:ext cx="1440000" cy="907108"/>
          </a:xfrm>
          <a:prstGeom prst="rect">
            <a:avLst/>
          </a:prstGeom>
          <a:solidFill>
            <a:schemeClr val="bg1">
              <a:lumMod val="95000"/>
            </a:schemeClr>
          </a:solidFill>
        </p:spPr>
        <p:txBody>
          <a:bodyPr wrap="square" rtlCol="0">
            <a:spAutoFit/>
          </a:bodyPr>
          <a:lstStyle/>
          <a:p>
            <a:pPr lvl="0" algn="just" fontAlgn="base">
              <a:lnSpc>
                <a:spcPts val="2200"/>
              </a:lnSpc>
              <a:spcBef>
                <a:spcPct val="0"/>
              </a:spcBef>
              <a:spcAft>
                <a:spcPct val="0"/>
              </a:spcAft>
              <a:defRPr/>
            </a:pPr>
            <a:r>
              <a:rPr lang="zh-CN" altLang="en-US" sz="1400" dirty="0">
                <a:latin typeface="Arial" panose="020B0604020202020204" pitchFamily="34" charset="0"/>
                <a:ea typeface="黑体" panose="02010609060101010101" pitchFamily="49" charset="-122"/>
              </a:rPr>
              <a:t>完成基于原始流载荷的深度学习模型构建。</a:t>
            </a:r>
            <a:endParaRPr lang="en-US" altLang="zh-CN" sz="1400" dirty="0">
              <a:latin typeface="Arial" panose="020B0604020202020204" pitchFamily="34" charset="0"/>
              <a:ea typeface="黑体" panose="02010609060101010101" pitchFamily="49" charset="-122"/>
            </a:endParaRPr>
          </a:p>
        </p:txBody>
      </p:sp>
      <p:sp>
        <p:nvSpPr>
          <p:cNvPr id="174" name="文本框 173"/>
          <p:cNvSpPr txBox="1"/>
          <p:nvPr/>
        </p:nvSpPr>
        <p:spPr>
          <a:xfrm>
            <a:off x="6616114" y="4843094"/>
            <a:ext cx="1440000" cy="907108"/>
          </a:xfrm>
          <a:prstGeom prst="rect">
            <a:avLst/>
          </a:prstGeom>
          <a:solidFill>
            <a:schemeClr val="bg1">
              <a:lumMod val="95000"/>
            </a:schemeClr>
          </a:solidFill>
        </p:spPr>
        <p:txBody>
          <a:bodyPr wrap="square" rtlCol="0">
            <a:spAutoFit/>
          </a:bodyPr>
          <a:lstStyle/>
          <a:p>
            <a:pPr lvl="0" algn="just" fontAlgn="base">
              <a:lnSpc>
                <a:spcPts val="2200"/>
              </a:lnSpc>
              <a:spcBef>
                <a:spcPct val="0"/>
              </a:spcBef>
              <a:spcAft>
                <a:spcPct val="0"/>
              </a:spcAft>
              <a:defRPr/>
            </a:pPr>
            <a:r>
              <a:rPr lang="zh-CN" altLang="en-US" sz="1400" dirty="0">
                <a:solidFill>
                  <a:srgbClr val="C00000"/>
                </a:solidFill>
                <a:latin typeface="Arial" panose="020B0604020202020204" pitchFamily="34" charset="0"/>
                <a:ea typeface="黑体" panose="02010609060101010101" pitchFamily="49" charset="-122"/>
              </a:rPr>
              <a:t>完成实时主机属性发现原型系统构建。</a:t>
            </a:r>
            <a:endParaRPr lang="en-US" altLang="zh-CN" sz="1400" dirty="0">
              <a:solidFill>
                <a:srgbClr val="C00000"/>
              </a:solidFill>
              <a:latin typeface="Arial" panose="020B0604020202020204" pitchFamily="34" charset="0"/>
              <a:ea typeface="黑体" panose="02010609060101010101" pitchFamily="49" charset="-122"/>
            </a:endParaRPr>
          </a:p>
        </p:txBody>
      </p:sp>
      <p:sp>
        <p:nvSpPr>
          <p:cNvPr id="175" name="文本框 174"/>
          <p:cNvSpPr txBox="1"/>
          <p:nvPr/>
        </p:nvSpPr>
        <p:spPr>
          <a:xfrm>
            <a:off x="7627473" y="2081512"/>
            <a:ext cx="1422093" cy="907108"/>
          </a:xfrm>
          <a:prstGeom prst="rect">
            <a:avLst/>
          </a:prstGeom>
          <a:solidFill>
            <a:schemeClr val="bg1">
              <a:lumMod val="95000"/>
            </a:schemeClr>
          </a:solidFill>
        </p:spPr>
        <p:txBody>
          <a:bodyPr wrap="square" rtlCol="0">
            <a:spAutoFit/>
          </a:bodyPr>
          <a:lstStyle/>
          <a:p>
            <a:pPr lvl="0" algn="just" fontAlgn="base">
              <a:lnSpc>
                <a:spcPts val="2200"/>
              </a:lnSpc>
              <a:spcBef>
                <a:spcPct val="0"/>
              </a:spcBef>
              <a:spcAft>
                <a:spcPct val="0"/>
              </a:spcAft>
              <a:defRPr/>
            </a:pPr>
            <a:r>
              <a:rPr lang="zh-CN" altLang="en-US" sz="1400" dirty="0">
                <a:solidFill>
                  <a:srgbClr val="C00000"/>
                </a:solidFill>
                <a:latin typeface="Arial" panose="020B0604020202020204" pitchFamily="34" charset="0"/>
                <a:ea typeface="黑体" panose="02010609060101010101" pitchFamily="49" charset="-122"/>
              </a:rPr>
              <a:t>整理、完善已有工作，撰写学位论文。</a:t>
            </a:r>
          </a:p>
        </p:txBody>
      </p:sp>
      <p:cxnSp>
        <p:nvCxnSpPr>
          <p:cNvPr id="184" name="肘形连接符 183"/>
          <p:cNvCxnSpPr>
            <a:stCxn id="145" idx="0"/>
            <a:endCxn id="170" idx="1"/>
          </p:cNvCxnSpPr>
          <p:nvPr/>
        </p:nvCxnSpPr>
        <p:spPr>
          <a:xfrm rot="16200000" flipH="1">
            <a:off x="1541517" y="4494239"/>
            <a:ext cx="1001432" cy="360986"/>
          </a:xfrm>
          <a:prstGeom prst="bentConnector2">
            <a:avLst/>
          </a:prstGeom>
          <a:ln w="12700"/>
        </p:spPr>
        <p:style>
          <a:lnRef idx="1">
            <a:schemeClr val="dk1"/>
          </a:lnRef>
          <a:fillRef idx="0">
            <a:schemeClr val="dk1"/>
          </a:fillRef>
          <a:effectRef idx="0">
            <a:schemeClr val="dk1"/>
          </a:effectRef>
          <a:fontRef idx="minor">
            <a:schemeClr val="tx1"/>
          </a:fontRef>
        </p:style>
      </p:cxnSp>
      <p:cxnSp>
        <p:nvCxnSpPr>
          <p:cNvPr id="186" name="肘形连接符 185"/>
          <p:cNvCxnSpPr>
            <a:stCxn id="117" idx="3"/>
            <a:endCxn id="168" idx="1"/>
          </p:cNvCxnSpPr>
          <p:nvPr/>
        </p:nvCxnSpPr>
        <p:spPr>
          <a:xfrm rot="5400000" flipH="1" flipV="1">
            <a:off x="407514" y="2763399"/>
            <a:ext cx="1103622" cy="364829"/>
          </a:xfrm>
          <a:prstGeom prst="bentConnector2">
            <a:avLst/>
          </a:prstGeom>
          <a:ln w="12700"/>
        </p:spPr>
        <p:style>
          <a:lnRef idx="1">
            <a:schemeClr val="dk1"/>
          </a:lnRef>
          <a:fillRef idx="0">
            <a:schemeClr val="dk1"/>
          </a:fillRef>
          <a:effectRef idx="0">
            <a:schemeClr val="dk1"/>
          </a:effectRef>
          <a:fontRef idx="minor">
            <a:schemeClr val="tx1"/>
          </a:fontRef>
        </p:style>
      </p:cxnSp>
      <p:cxnSp>
        <p:nvCxnSpPr>
          <p:cNvPr id="189" name="肘形连接符 188"/>
          <p:cNvCxnSpPr>
            <a:stCxn id="171" idx="1"/>
            <a:endCxn id="124" idx="3"/>
          </p:cNvCxnSpPr>
          <p:nvPr/>
        </p:nvCxnSpPr>
        <p:spPr>
          <a:xfrm rot="10800000" flipV="1">
            <a:off x="2969674" y="2550872"/>
            <a:ext cx="388565" cy="938130"/>
          </a:xfrm>
          <a:prstGeom prst="bentConnector2">
            <a:avLst/>
          </a:prstGeom>
          <a:ln w="12700"/>
        </p:spPr>
        <p:style>
          <a:lnRef idx="1">
            <a:schemeClr val="dk1"/>
          </a:lnRef>
          <a:fillRef idx="0">
            <a:schemeClr val="dk1"/>
          </a:fillRef>
          <a:effectRef idx="0">
            <a:schemeClr val="dk1"/>
          </a:effectRef>
          <a:fontRef idx="minor">
            <a:schemeClr val="tx1"/>
          </a:fontRef>
        </p:style>
      </p:cxnSp>
      <p:cxnSp>
        <p:nvCxnSpPr>
          <p:cNvPr id="191" name="肘形连接符 190"/>
          <p:cNvCxnSpPr>
            <a:stCxn id="173" idx="1"/>
            <a:endCxn id="131" idx="3"/>
          </p:cNvCxnSpPr>
          <p:nvPr/>
        </p:nvCxnSpPr>
        <p:spPr>
          <a:xfrm rot="10800000" flipV="1">
            <a:off x="5166692" y="2535066"/>
            <a:ext cx="358856" cy="960402"/>
          </a:xfrm>
          <a:prstGeom prst="bentConnector2">
            <a:avLst/>
          </a:prstGeom>
          <a:ln w="12700"/>
        </p:spPr>
        <p:style>
          <a:lnRef idx="1">
            <a:schemeClr val="dk1"/>
          </a:lnRef>
          <a:fillRef idx="0">
            <a:schemeClr val="dk1"/>
          </a:fillRef>
          <a:effectRef idx="0">
            <a:schemeClr val="dk1"/>
          </a:effectRef>
          <a:fontRef idx="minor">
            <a:schemeClr val="tx1"/>
          </a:fontRef>
        </p:style>
      </p:cxnSp>
      <p:cxnSp>
        <p:nvCxnSpPr>
          <p:cNvPr id="193" name="肘形连接符 192"/>
          <p:cNvCxnSpPr>
            <a:stCxn id="175" idx="1"/>
            <a:endCxn id="138" idx="3"/>
          </p:cNvCxnSpPr>
          <p:nvPr/>
        </p:nvCxnSpPr>
        <p:spPr>
          <a:xfrm rot="10800000" flipV="1">
            <a:off x="7336115" y="2535066"/>
            <a:ext cx="291358" cy="951780"/>
          </a:xfrm>
          <a:prstGeom prst="bentConnector2">
            <a:avLst/>
          </a:prstGeom>
          <a:ln w="12700"/>
        </p:spPr>
        <p:style>
          <a:lnRef idx="1">
            <a:schemeClr val="dk1"/>
          </a:lnRef>
          <a:fillRef idx="0">
            <a:schemeClr val="dk1"/>
          </a:fillRef>
          <a:effectRef idx="0">
            <a:schemeClr val="dk1"/>
          </a:effectRef>
          <a:fontRef idx="minor">
            <a:schemeClr val="tx1"/>
          </a:fontRef>
        </p:style>
      </p:cxnSp>
      <p:cxnSp>
        <p:nvCxnSpPr>
          <p:cNvPr id="195" name="肘形连接符 194"/>
          <p:cNvCxnSpPr>
            <a:stCxn id="152" idx="0"/>
            <a:endCxn id="172" idx="1"/>
          </p:cNvCxnSpPr>
          <p:nvPr/>
        </p:nvCxnSpPr>
        <p:spPr>
          <a:xfrm rot="16200000" flipH="1">
            <a:off x="3696121" y="4553976"/>
            <a:ext cx="1144653" cy="380419"/>
          </a:xfrm>
          <a:prstGeom prst="bentConnector2">
            <a:avLst/>
          </a:prstGeom>
          <a:ln w="12700"/>
        </p:spPr>
        <p:style>
          <a:lnRef idx="1">
            <a:schemeClr val="dk1"/>
          </a:lnRef>
          <a:fillRef idx="0">
            <a:schemeClr val="dk1"/>
          </a:fillRef>
          <a:effectRef idx="0">
            <a:schemeClr val="dk1"/>
          </a:effectRef>
          <a:fontRef idx="minor">
            <a:schemeClr val="tx1"/>
          </a:fontRef>
        </p:style>
      </p:cxnSp>
      <p:cxnSp>
        <p:nvCxnSpPr>
          <p:cNvPr id="197" name="肘形连接符 196"/>
          <p:cNvCxnSpPr>
            <a:stCxn id="159" idx="0"/>
            <a:endCxn id="174" idx="1"/>
          </p:cNvCxnSpPr>
          <p:nvPr/>
        </p:nvCxnSpPr>
        <p:spPr>
          <a:xfrm rot="16200000" flipH="1">
            <a:off x="5866362" y="4546895"/>
            <a:ext cx="1133409" cy="366095"/>
          </a:xfrm>
          <a:prstGeom prst="bentConnector2">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678048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4" name="Rectangle 30"/>
          <p:cNvSpPr>
            <a:spLocks noChangeArrowheads="1"/>
          </p:cNvSpPr>
          <p:nvPr/>
        </p:nvSpPr>
        <p:spPr bwMode="auto">
          <a:xfrm>
            <a:off x="493253" y="2622280"/>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itchFamily="2" charset="-122"/>
            </a:endParaRPr>
          </a:p>
        </p:txBody>
      </p:sp>
      <p:sp>
        <p:nvSpPr>
          <p:cNvPr id="5" name="Rectangle 31"/>
          <p:cNvSpPr>
            <a:spLocks noChangeArrowheads="1"/>
          </p:cNvSpPr>
          <p:nvPr/>
        </p:nvSpPr>
        <p:spPr bwMode="auto">
          <a:xfrm>
            <a:off x="493253" y="1824470"/>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itchFamily="2" charset="-122"/>
            </a:endParaRPr>
          </a:p>
        </p:txBody>
      </p:sp>
      <p:sp>
        <p:nvSpPr>
          <p:cNvPr id="6" name="Rectangle 32"/>
          <p:cNvSpPr>
            <a:spLocks noChangeArrowheads="1"/>
          </p:cNvSpPr>
          <p:nvPr/>
        </p:nvSpPr>
        <p:spPr bwMode="auto">
          <a:xfrm>
            <a:off x="493253" y="5006689"/>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itchFamily="2" charset="-122"/>
            </a:endParaRPr>
          </a:p>
        </p:txBody>
      </p:sp>
      <p:sp>
        <p:nvSpPr>
          <p:cNvPr id="7" name="Rectangle 33"/>
          <p:cNvSpPr>
            <a:spLocks noChangeArrowheads="1"/>
          </p:cNvSpPr>
          <p:nvPr/>
        </p:nvSpPr>
        <p:spPr bwMode="auto">
          <a:xfrm>
            <a:off x="493253" y="3408795"/>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itchFamily="2" charset="-122"/>
            </a:endParaRPr>
          </a:p>
        </p:txBody>
      </p:sp>
      <p:sp>
        <p:nvSpPr>
          <p:cNvPr id="8" name="Rectangle 34"/>
          <p:cNvSpPr>
            <a:spLocks noChangeArrowheads="1"/>
          </p:cNvSpPr>
          <p:nvPr/>
        </p:nvSpPr>
        <p:spPr bwMode="auto">
          <a:xfrm>
            <a:off x="493253" y="4200960"/>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itchFamily="2" charset="-122"/>
            </a:endParaRPr>
          </a:p>
        </p:txBody>
      </p:sp>
      <p:sp>
        <p:nvSpPr>
          <p:cNvPr id="9" name="AutoShape 6"/>
          <p:cNvSpPr>
            <a:spLocks noChangeArrowheads="1"/>
          </p:cNvSpPr>
          <p:nvPr/>
        </p:nvSpPr>
        <p:spPr bwMode="auto">
          <a:xfrm>
            <a:off x="531353" y="1403783"/>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a:defRPr/>
            </a:pPr>
            <a:endParaRPr lang="zh-CN" altLang="en-US" kern="0">
              <a:solidFill>
                <a:sysClr val="windowText" lastClr="000000"/>
              </a:solidFill>
              <a:ea typeface="华文细黑" pitchFamily="2" charset="-122"/>
            </a:endParaRPr>
          </a:p>
        </p:txBody>
      </p:sp>
      <p:sp>
        <p:nvSpPr>
          <p:cNvPr id="10" name="AutoShape 9"/>
          <p:cNvSpPr>
            <a:spLocks noChangeArrowheads="1"/>
          </p:cNvSpPr>
          <p:nvPr/>
        </p:nvSpPr>
        <p:spPr bwMode="auto">
          <a:xfrm>
            <a:off x="531353" y="4585999"/>
            <a:ext cx="6048375" cy="533400"/>
          </a:xfrm>
          <a:prstGeom prst="roundRect">
            <a:avLst>
              <a:gd name="adj" fmla="val 16667"/>
            </a:avLst>
          </a:prstGeom>
          <a:solidFill>
            <a:srgbClr val="005BAC"/>
          </a:solidFill>
          <a:ln>
            <a:noFill/>
          </a:ln>
        </p:spPr>
        <p:txBody>
          <a:bodyPr wrap="none" anchor="ctr"/>
          <a:lstStyle/>
          <a:p>
            <a:pPr>
              <a:defRPr/>
            </a:pPr>
            <a:endParaRPr lang="zh-CN" altLang="en-US" kern="0">
              <a:solidFill>
                <a:sysClr val="windowText" lastClr="000000"/>
              </a:solidFill>
              <a:ea typeface="华文细黑" pitchFamily="2" charset="-122"/>
            </a:endParaRPr>
          </a:p>
        </p:txBody>
      </p:sp>
      <p:sp>
        <p:nvSpPr>
          <p:cNvPr id="11" name="AutoShape 12"/>
          <p:cNvSpPr>
            <a:spLocks noChangeArrowheads="1"/>
          </p:cNvSpPr>
          <p:nvPr/>
        </p:nvSpPr>
        <p:spPr bwMode="auto">
          <a:xfrm>
            <a:off x="531353" y="2988108"/>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algn="ctr">
              <a:defRPr/>
            </a:pPr>
            <a:endParaRPr lang="zh-CN" altLang="zh-CN" i="1" kern="0">
              <a:solidFill>
                <a:sysClr val="windowText" lastClr="000000"/>
              </a:solidFill>
              <a:latin typeface="微软雅黑" pitchFamily="34" charset="-122"/>
            </a:endParaRPr>
          </a:p>
        </p:txBody>
      </p:sp>
      <p:sp>
        <p:nvSpPr>
          <p:cNvPr id="12" name="AutoShape 15"/>
          <p:cNvSpPr>
            <a:spLocks noChangeArrowheads="1"/>
          </p:cNvSpPr>
          <p:nvPr/>
        </p:nvSpPr>
        <p:spPr bwMode="auto">
          <a:xfrm>
            <a:off x="531353" y="3780270"/>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a:defRPr/>
            </a:pPr>
            <a:endParaRPr lang="zh-CN" altLang="en-US" kern="0">
              <a:solidFill>
                <a:sysClr val="windowText" lastClr="000000"/>
              </a:solidFill>
              <a:ea typeface="华文细黑" pitchFamily="2" charset="-122"/>
            </a:endParaRPr>
          </a:p>
        </p:txBody>
      </p:sp>
      <p:sp>
        <p:nvSpPr>
          <p:cNvPr id="13" name="AutoShape 18"/>
          <p:cNvSpPr>
            <a:spLocks noChangeArrowheads="1"/>
          </p:cNvSpPr>
          <p:nvPr/>
        </p:nvSpPr>
        <p:spPr bwMode="auto">
          <a:xfrm>
            <a:off x="531353" y="2200003"/>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a:defRPr/>
            </a:pPr>
            <a:endParaRPr lang="zh-CN" altLang="en-US" kern="0">
              <a:solidFill>
                <a:sysClr val="windowText" lastClr="000000"/>
              </a:solidFill>
              <a:ea typeface="华文细黑" pitchFamily="2" charset="-122"/>
            </a:endParaRPr>
          </a:p>
        </p:txBody>
      </p:sp>
      <p:sp>
        <p:nvSpPr>
          <p:cNvPr id="14" name="AutoShape 19"/>
          <p:cNvSpPr>
            <a:spLocks noChangeArrowheads="1"/>
          </p:cNvSpPr>
          <p:nvPr/>
        </p:nvSpPr>
        <p:spPr bwMode="auto">
          <a:xfrm>
            <a:off x="3731492" y="4732720"/>
            <a:ext cx="431800" cy="215900"/>
          </a:xfrm>
          <a:prstGeom prst="leftArrow">
            <a:avLst>
              <a:gd name="adj1" fmla="val 50278"/>
              <a:gd name="adj2" fmla="val 72731"/>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itchFamily="2" charset="-122"/>
            </a:endParaRPr>
          </a:p>
        </p:txBody>
      </p:sp>
      <p:sp>
        <p:nvSpPr>
          <p:cNvPr id="15" name="WordArt 20"/>
          <p:cNvSpPr>
            <a:spLocks noChangeArrowheads="1" noChangeShapeType="1" noTextEdit="1"/>
          </p:cNvSpPr>
          <p:nvPr/>
        </p:nvSpPr>
        <p:spPr bwMode="auto">
          <a:xfrm>
            <a:off x="783763" y="1546660"/>
            <a:ext cx="120650" cy="282575"/>
          </a:xfrm>
          <a:prstGeom prst="rect">
            <a:avLst/>
          </a:prstGeom>
        </p:spPr>
        <p:txBody>
          <a:bodyPr wrap="none" fromWordArt="1">
            <a:prstTxWarp prst="textPlain">
              <a:avLst>
                <a:gd name="adj" fmla="val 50000"/>
              </a:avLst>
            </a:prstTxWarp>
          </a:bodyPr>
          <a:lstStyle/>
          <a:p>
            <a:pPr algn="ctr">
              <a:defRPr/>
            </a:pPr>
            <a:r>
              <a:rPr lang="en-US" altLang="zh-CN" sz="3600" kern="10">
                <a:ln w="3175">
                  <a:solidFill>
                    <a:srgbClr val="005BAC"/>
                  </a:solidFill>
                  <a:round/>
                  <a:headEnd/>
                  <a:tailEnd/>
                </a:ln>
                <a:solidFill>
                  <a:srgbClr val="005BAC"/>
                </a:solidFill>
                <a:latin typeface="黑体"/>
                <a:ea typeface="黑体"/>
              </a:rPr>
              <a:t>1</a:t>
            </a:r>
            <a:endParaRPr lang="zh-CN" altLang="en-US" sz="3600" kern="10">
              <a:ln w="3175">
                <a:solidFill>
                  <a:srgbClr val="005BAC"/>
                </a:solidFill>
                <a:round/>
                <a:headEnd/>
                <a:tailEnd/>
              </a:ln>
              <a:solidFill>
                <a:srgbClr val="005BAC"/>
              </a:solidFill>
              <a:latin typeface="黑体"/>
              <a:ea typeface="黑体"/>
            </a:endParaRPr>
          </a:p>
        </p:txBody>
      </p:sp>
      <p:sp>
        <p:nvSpPr>
          <p:cNvPr id="16" name="WordArt 21"/>
          <p:cNvSpPr>
            <a:spLocks noChangeArrowheads="1" noChangeShapeType="1" noTextEdit="1"/>
          </p:cNvSpPr>
          <p:nvPr/>
        </p:nvSpPr>
        <p:spPr bwMode="auto">
          <a:xfrm>
            <a:off x="780588" y="4701889"/>
            <a:ext cx="184150" cy="282575"/>
          </a:xfrm>
          <a:prstGeom prst="rect">
            <a:avLst/>
          </a:prstGeom>
        </p:spPr>
        <p:txBody>
          <a:bodyPr wrap="none" fromWordArt="1">
            <a:prstTxWarp prst="textPlain">
              <a:avLst>
                <a:gd name="adj" fmla="val 50000"/>
              </a:avLst>
            </a:prstTxWarp>
          </a:bodyPr>
          <a:lstStyle/>
          <a:p>
            <a:pPr algn="ctr">
              <a:defRPr/>
            </a:pPr>
            <a:r>
              <a:rPr lang="en-US" altLang="zh-CN" sz="3600" kern="10" dirty="0">
                <a:ln w="3175">
                  <a:solidFill>
                    <a:srgbClr val="FFFFFF"/>
                  </a:solidFill>
                  <a:round/>
                  <a:headEnd/>
                  <a:tailEnd/>
                </a:ln>
                <a:solidFill>
                  <a:srgbClr val="FFFFFF"/>
                </a:solidFill>
                <a:latin typeface="黑体"/>
                <a:ea typeface="黑体"/>
              </a:rPr>
              <a:t>5</a:t>
            </a:r>
            <a:endParaRPr lang="zh-CN" altLang="en-US" sz="3600" kern="10" dirty="0">
              <a:ln w="3175">
                <a:solidFill>
                  <a:srgbClr val="FFFFFF"/>
                </a:solidFill>
                <a:round/>
                <a:headEnd/>
                <a:tailEnd/>
              </a:ln>
              <a:solidFill>
                <a:srgbClr val="FFFFFF"/>
              </a:solidFill>
              <a:latin typeface="黑体"/>
              <a:ea typeface="黑体"/>
            </a:endParaRPr>
          </a:p>
        </p:txBody>
      </p:sp>
      <p:sp>
        <p:nvSpPr>
          <p:cNvPr id="18" name="WordArt 23"/>
          <p:cNvSpPr>
            <a:spLocks noChangeArrowheads="1" noChangeShapeType="1" noTextEdit="1"/>
          </p:cNvSpPr>
          <p:nvPr/>
        </p:nvSpPr>
        <p:spPr bwMode="auto">
          <a:xfrm>
            <a:off x="779837" y="3928631"/>
            <a:ext cx="184150" cy="282575"/>
          </a:xfrm>
          <a:prstGeom prst="rect">
            <a:avLst/>
          </a:prstGeom>
        </p:spPr>
        <p:txBody>
          <a:bodyPr wrap="none" fromWordArt="1">
            <a:prstTxWarp prst="textPlain">
              <a:avLst>
                <a:gd name="adj" fmla="val 50000"/>
              </a:avLst>
            </a:prstTxWarp>
          </a:bodyPr>
          <a:lstStyle/>
          <a:p>
            <a:pPr algn="ctr">
              <a:defRPr/>
            </a:pPr>
            <a:r>
              <a:rPr lang="en-US" altLang="zh-CN" sz="3600" kern="10">
                <a:ln w="3175">
                  <a:solidFill>
                    <a:srgbClr val="005BAC"/>
                  </a:solidFill>
                  <a:round/>
                  <a:headEnd/>
                  <a:tailEnd/>
                </a:ln>
                <a:solidFill>
                  <a:srgbClr val="005BAC"/>
                </a:solidFill>
                <a:latin typeface="黑体"/>
                <a:ea typeface="黑体"/>
              </a:rPr>
              <a:t>4</a:t>
            </a:r>
            <a:endParaRPr lang="zh-CN" altLang="en-US" sz="3600" kern="10">
              <a:ln w="3175">
                <a:solidFill>
                  <a:srgbClr val="005BAC"/>
                </a:solidFill>
                <a:round/>
                <a:headEnd/>
                <a:tailEnd/>
              </a:ln>
              <a:solidFill>
                <a:srgbClr val="005BAC"/>
              </a:solidFill>
              <a:latin typeface="黑体"/>
              <a:ea typeface="黑体"/>
            </a:endParaRPr>
          </a:p>
        </p:txBody>
      </p:sp>
      <p:sp>
        <p:nvSpPr>
          <p:cNvPr id="19" name="WordArt 24"/>
          <p:cNvSpPr>
            <a:spLocks noChangeArrowheads="1" noChangeShapeType="1" noTextEdit="1"/>
          </p:cNvSpPr>
          <p:nvPr/>
        </p:nvSpPr>
        <p:spPr bwMode="auto">
          <a:xfrm>
            <a:off x="779837" y="2349085"/>
            <a:ext cx="184150" cy="282575"/>
          </a:xfrm>
          <a:prstGeom prst="rect">
            <a:avLst/>
          </a:prstGeom>
        </p:spPr>
        <p:txBody>
          <a:bodyPr wrap="none" fromWordArt="1">
            <a:prstTxWarp prst="textPlain">
              <a:avLst>
                <a:gd name="adj" fmla="val 50000"/>
              </a:avLst>
            </a:prstTxWarp>
          </a:bodyPr>
          <a:lstStyle/>
          <a:p>
            <a:pPr algn="ctr">
              <a:defRPr/>
            </a:pPr>
            <a:r>
              <a:rPr lang="en-US" altLang="zh-CN" sz="3600" kern="10" dirty="0">
                <a:ln w="3175">
                  <a:solidFill>
                    <a:srgbClr val="005BAC"/>
                  </a:solidFill>
                  <a:round/>
                  <a:headEnd/>
                  <a:tailEnd/>
                </a:ln>
                <a:solidFill>
                  <a:srgbClr val="005BAC"/>
                </a:solidFill>
                <a:latin typeface="黑体"/>
                <a:ea typeface="黑体"/>
              </a:rPr>
              <a:t>2</a:t>
            </a:r>
            <a:endParaRPr lang="zh-CN" altLang="en-US" sz="3600" kern="10" dirty="0">
              <a:ln w="3175">
                <a:solidFill>
                  <a:srgbClr val="005BAC"/>
                </a:solidFill>
                <a:round/>
                <a:headEnd/>
                <a:tailEnd/>
              </a:ln>
              <a:solidFill>
                <a:srgbClr val="005BAC"/>
              </a:solidFill>
              <a:latin typeface="黑体"/>
              <a:ea typeface="黑体"/>
            </a:endParaRPr>
          </a:p>
        </p:txBody>
      </p:sp>
      <p:sp>
        <p:nvSpPr>
          <p:cNvPr id="20" name="AutoShape 25"/>
          <p:cNvSpPr>
            <a:spLocks noChangeArrowheads="1"/>
          </p:cNvSpPr>
          <p:nvPr/>
        </p:nvSpPr>
        <p:spPr bwMode="auto">
          <a:xfrm>
            <a:off x="1025942" y="1403783"/>
            <a:ext cx="4982285"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endParaRPr lang="zh-CN" altLang="en-US" dirty="0">
              <a:latin typeface="微软雅黑" pitchFamily="34" charset="-122"/>
            </a:endParaRPr>
          </a:p>
        </p:txBody>
      </p:sp>
      <p:sp>
        <p:nvSpPr>
          <p:cNvPr id="21" name="AutoShape 26"/>
          <p:cNvSpPr>
            <a:spLocks noChangeArrowheads="1"/>
          </p:cNvSpPr>
          <p:nvPr/>
        </p:nvSpPr>
        <p:spPr bwMode="auto">
          <a:xfrm>
            <a:off x="1025944" y="4573970"/>
            <a:ext cx="2705548"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defRPr/>
            </a:pPr>
            <a:r>
              <a:rPr lang="zh-CN" altLang="en-US" kern="0" dirty="0">
                <a:solidFill>
                  <a:srgbClr val="FFFFFF"/>
                </a:solidFill>
                <a:latin typeface="微软雅黑" pitchFamily="34" charset="-122"/>
              </a:rPr>
              <a:t>完成项目及发表论文情况</a:t>
            </a:r>
          </a:p>
        </p:txBody>
      </p:sp>
      <p:sp>
        <p:nvSpPr>
          <p:cNvPr id="23" name="AutoShape 28"/>
          <p:cNvSpPr>
            <a:spLocks noChangeArrowheads="1"/>
          </p:cNvSpPr>
          <p:nvPr/>
        </p:nvSpPr>
        <p:spPr bwMode="auto">
          <a:xfrm>
            <a:off x="1025940" y="3803216"/>
            <a:ext cx="2471020"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latin typeface="微软雅黑" pitchFamily="34" charset="-122"/>
              </a:rPr>
              <a:t>下一步研究工作计划</a:t>
            </a:r>
          </a:p>
        </p:txBody>
      </p:sp>
      <p:sp>
        <p:nvSpPr>
          <p:cNvPr id="24" name="AutoShape 29"/>
          <p:cNvSpPr>
            <a:spLocks noChangeArrowheads="1"/>
          </p:cNvSpPr>
          <p:nvPr/>
        </p:nvSpPr>
        <p:spPr bwMode="auto">
          <a:xfrm>
            <a:off x="1025940" y="2200003"/>
            <a:ext cx="2803784"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latin typeface="微软雅黑" pitchFamily="34" charset="-122"/>
              </a:rPr>
              <a:t>已完成内容和取得的阶段性成果</a:t>
            </a:r>
          </a:p>
        </p:txBody>
      </p:sp>
      <p:sp>
        <p:nvSpPr>
          <p:cNvPr id="29" name="WordArt 24"/>
          <p:cNvSpPr>
            <a:spLocks noChangeArrowheads="1" noChangeShapeType="1" noTextEdit="1"/>
          </p:cNvSpPr>
          <p:nvPr/>
        </p:nvSpPr>
        <p:spPr bwMode="auto">
          <a:xfrm>
            <a:off x="780588" y="3118037"/>
            <a:ext cx="184150" cy="282575"/>
          </a:xfrm>
          <a:prstGeom prst="rect">
            <a:avLst/>
          </a:prstGeom>
        </p:spPr>
        <p:txBody>
          <a:bodyPr wrap="none" fromWordArt="1">
            <a:prstTxWarp prst="textPlain">
              <a:avLst>
                <a:gd name="adj" fmla="val 50000"/>
              </a:avLst>
            </a:prstTxWarp>
          </a:bodyPr>
          <a:lstStyle/>
          <a:p>
            <a:pPr algn="ctr">
              <a:defRPr/>
            </a:pPr>
            <a:r>
              <a:rPr lang="en-US" altLang="zh-CN" sz="3600" kern="10" dirty="0">
                <a:ln w="3175">
                  <a:solidFill>
                    <a:srgbClr val="005BAC"/>
                  </a:solidFill>
                  <a:round/>
                  <a:headEnd/>
                  <a:tailEnd/>
                </a:ln>
                <a:solidFill>
                  <a:srgbClr val="005BAC"/>
                </a:solidFill>
                <a:latin typeface="黑体"/>
                <a:ea typeface="黑体"/>
              </a:rPr>
              <a:t>3</a:t>
            </a:r>
            <a:endParaRPr lang="zh-CN" altLang="en-US" sz="3600" kern="10" dirty="0">
              <a:ln w="3175">
                <a:solidFill>
                  <a:srgbClr val="005BAC"/>
                </a:solidFill>
                <a:round/>
                <a:headEnd/>
                <a:tailEnd/>
              </a:ln>
              <a:solidFill>
                <a:srgbClr val="005BAC"/>
              </a:solidFill>
              <a:latin typeface="黑体"/>
              <a:ea typeface="黑体"/>
            </a:endParaRPr>
          </a:p>
        </p:txBody>
      </p:sp>
      <p:sp>
        <p:nvSpPr>
          <p:cNvPr id="28" name="AutoShape 28"/>
          <p:cNvSpPr>
            <a:spLocks noChangeArrowheads="1"/>
          </p:cNvSpPr>
          <p:nvPr/>
        </p:nvSpPr>
        <p:spPr bwMode="auto">
          <a:xfrm>
            <a:off x="1025942" y="2996839"/>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latin typeface="微软雅黑" pitchFamily="34" charset="-122"/>
              </a:rPr>
              <a:t>与开题报告不符之处</a:t>
            </a:r>
          </a:p>
        </p:txBody>
      </p:sp>
      <p:sp>
        <p:nvSpPr>
          <p:cNvPr id="30" name="AutoShape 28"/>
          <p:cNvSpPr>
            <a:spLocks noChangeArrowheads="1"/>
          </p:cNvSpPr>
          <p:nvPr/>
        </p:nvSpPr>
        <p:spPr bwMode="auto">
          <a:xfrm>
            <a:off x="1025942" y="1461727"/>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latin typeface="微软雅黑" pitchFamily="34" charset="-122"/>
              </a:rPr>
              <a:t>学位论文进展情况</a:t>
            </a:r>
          </a:p>
        </p:txBody>
      </p:sp>
    </p:spTree>
    <p:extLst>
      <p:ext uri="{BB962C8B-B14F-4D97-AF65-F5344CB8AC3E}">
        <p14:creationId xmlns:p14="http://schemas.microsoft.com/office/powerpoint/2010/main" val="25873236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完成项目及发表论文情况</a:t>
            </a:r>
          </a:p>
        </p:txBody>
      </p:sp>
      <p:sp>
        <p:nvSpPr>
          <p:cNvPr id="3" name="文本框 2"/>
          <p:cNvSpPr txBox="1"/>
          <p:nvPr/>
        </p:nvSpPr>
        <p:spPr>
          <a:xfrm>
            <a:off x="428596" y="960584"/>
            <a:ext cx="8715404" cy="5314275"/>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b="1" dirty="0">
                <a:latin typeface="Arial" panose="020B0604020202020204" pitchFamily="34" charset="0"/>
                <a:ea typeface="黑体" panose="02010609060101010101" pitchFamily="49" charset="-122"/>
              </a:rPr>
              <a:t>已参与项目：</a:t>
            </a:r>
            <a:endParaRPr lang="en-US" altLang="zh-CN" b="1" dirty="0">
              <a:latin typeface="Arial" panose="020B0604020202020204" pitchFamily="34" charset="0"/>
              <a:ea typeface="黑体" panose="02010609060101010101" pitchFamily="49" charset="-122"/>
            </a:endParaRPr>
          </a:p>
          <a:p>
            <a:pPr marL="468000" indent="-285750">
              <a:lnSpc>
                <a:spcPts val="3000"/>
              </a:lnSpc>
              <a:buFont typeface="Wingdings" panose="05000000000000000000" pitchFamily="2" charset="2"/>
              <a:buChar char="Ø"/>
            </a:pPr>
            <a:r>
              <a:rPr lang="zh-CN" altLang="en-US" sz="1600" dirty="0">
                <a:latin typeface="Arial" panose="020B0604020202020204" pitchFamily="34" charset="0"/>
                <a:ea typeface="黑体" panose="02010609060101010101" pitchFamily="49" charset="-122"/>
              </a:rPr>
              <a:t>协议解析示范应用（国家重点研发计划）</a:t>
            </a:r>
            <a:endParaRPr lang="en-US" altLang="zh-CN" sz="1600" dirty="0">
              <a:latin typeface="Arial" panose="020B0604020202020204" pitchFamily="34" charset="0"/>
              <a:ea typeface="黑体" panose="02010609060101010101" pitchFamily="49" charset="-122"/>
            </a:endParaRPr>
          </a:p>
          <a:p>
            <a:pPr marL="468000" indent="-285750">
              <a:lnSpc>
                <a:spcPts val="3000"/>
              </a:lnSpc>
              <a:buFont typeface="Wingdings" panose="05000000000000000000" pitchFamily="2" charset="2"/>
              <a:buChar char="Ø"/>
            </a:pPr>
            <a:r>
              <a:rPr lang="zh-CN" altLang="en-US" sz="1600" dirty="0">
                <a:latin typeface="Arial" panose="020B0604020202020204" pitchFamily="34" charset="0"/>
                <a:ea typeface="黑体" panose="02010609060101010101" pitchFamily="49" charset="-122"/>
              </a:rPr>
              <a:t>基于协议头部字段特征识别加密流量中的主机属性</a:t>
            </a:r>
            <a:endParaRPr lang="en-US" altLang="zh-CN" sz="1600" dirty="0">
              <a:latin typeface="Arial" panose="020B0604020202020204" pitchFamily="34" charset="0"/>
              <a:ea typeface="黑体" panose="02010609060101010101" pitchFamily="49" charset="-122"/>
            </a:endParaRPr>
          </a:p>
          <a:p>
            <a:pPr marL="468000" indent="-285750">
              <a:lnSpc>
                <a:spcPts val="3000"/>
              </a:lnSpc>
              <a:buFont typeface="Wingdings" panose="05000000000000000000" pitchFamily="2" charset="2"/>
              <a:buChar char="Ø"/>
            </a:pPr>
            <a:r>
              <a:rPr lang="en-US" altLang="zh-CN" sz="1600" dirty="0">
                <a:latin typeface="Arial" panose="020B0604020202020204" pitchFamily="34" charset="0"/>
                <a:ea typeface="黑体" panose="02010609060101010101" pitchFamily="49" charset="-122"/>
              </a:rPr>
              <a:t>TLS</a:t>
            </a:r>
            <a:r>
              <a:rPr lang="zh-CN" altLang="en-US" sz="1600" dirty="0">
                <a:latin typeface="Arial" panose="020B0604020202020204" pitchFamily="34" charset="0"/>
                <a:ea typeface="黑体" panose="02010609060101010101" pitchFamily="49" charset="-122"/>
              </a:rPr>
              <a:t>代理节点发现</a:t>
            </a:r>
            <a:endParaRPr lang="en-US" altLang="zh-CN" sz="1600" dirty="0">
              <a:latin typeface="Arial" panose="020B0604020202020204" pitchFamily="34" charset="0"/>
              <a:ea typeface="黑体" panose="02010609060101010101" pitchFamily="49" charset="-122"/>
            </a:endParaRPr>
          </a:p>
          <a:p>
            <a:pPr marL="468000" indent="-285750">
              <a:lnSpc>
                <a:spcPts val="3000"/>
              </a:lnSpc>
              <a:buFont typeface="Wingdings" panose="05000000000000000000" pitchFamily="2" charset="2"/>
              <a:buChar char="Ø"/>
            </a:pPr>
            <a:r>
              <a:rPr lang="zh-CN" altLang="en-US" sz="1600" dirty="0">
                <a:latin typeface="Arial" panose="020B0604020202020204" pitchFamily="34" charset="0"/>
              </a:rPr>
              <a:t>特定</a:t>
            </a:r>
            <a:r>
              <a:rPr lang="en-US" altLang="zh-CN" sz="1600" dirty="0">
                <a:latin typeface="Arial" panose="020B0604020202020204" pitchFamily="34" charset="0"/>
              </a:rPr>
              <a:t>app</a:t>
            </a:r>
            <a:r>
              <a:rPr lang="zh-CN" altLang="en-US" sz="1600" dirty="0">
                <a:latin typeface="Arial" panose="020B0604020202020204" pitchFamily="34" charset="0"/>
              </a:rPr>
              <a:t>流量数据包分析课题</a:t>
            </a:r>
            <a:endParaRPr lang="en-US" altLang="zh-CN" sz="1600" dirty="0">
              <a:latin typeface="Arial" panose="020B0604020202020204" pitchFamily="34" charset="0"/>
              <a:ea typeface="黑体" panose="02010609060101010101" pitchFamily="49" charset="-122"/>
            </a:endParaRPr>
          </a:p>
          <a:p>
            <a:pPr marL="285750" indent="-285750">
              <a:lnSpc>
                <a:spcPct val="150000"/>
              </a:lnSpc>
              <a:spcBef>
                <a:spcPts val="2000"/>
              </a:spcBef>
              <a:buFont typeface="Wingdings" panose="05000000000000000000" pitchFamily="2" charset="2"/>
              <a:buChar char="p"/>
            </a:pPr>
            <a:r>
              <a:rPr lang="zh-CN" altLang="en-US" b="1" dirty="0">
                <a:latin typeface="Arial" panose="020B0604020202020204" pitchFamily="34" charset="0"/>
                <a:ea typeface="黑体" panose="02010609060101010101" pitchFamily="49" charset="-122"/>
              </a:rPr>
              <a:t>已发表论文：</a:t>
            </a:r>
            <a:endParaRPr lang="en-US" altLang="zh-CN" b="1" dirty="0">
              <a:latin typeface="Arial" panose="020B0604020202020204" pitchFamily="34" charset="0"/>
              <a:ea typeface="黑体" panose="02010609060101010101" pitchFamily="49" charset="-122"/>
            </a:endParaRPr>
          </a:p>
          <a:p>
            <a:pPr marL="468000" indent="-285750">
              <a:lnSpc>
                <a:spcPts val="3000"/>
              </a:lnSpc>
              <a:buFont typeface="Wingdings" panose="05000000000000000000" pitchFamily="2" charset="2"/>
              <a:buChar char="Ø"/>
            </a:pPr>
            <a:r>
              <a:rPr lang="zh-CN" altLang="en-US" sz="1600" dirty="0">
                <a:latin typeface="Arial" panose="020B0604020202020204" pitchFamily="34" charset="0"/>
                <a:ea typeface="黑体" panose="02010609060101010101" pitchFamily="49" charset="-122"/>
              </a:rPr>
              <a:t>名称：</a:t>
            </a:r>
            <a:r>
              <a:rPr lang="en-US" altLang="zh-CN" sz="1600" dirty="0">
                <a:latin typeface="Arial" panose="020B0604020202020204" pitchFamily="34" charset="0"/>
                <a:ea typeface="黑体" panose="02010609060101010101" pitchFamily="49" charset="-122"/>
              </a:rPr>
              <a:t>Identify OS from encrypted traffic with TCP IP stack fingerprinting</a:t>
            </a:r>
          </a:p>
          <a:p>
            <a:pPr marL="468000" indent="-285750">
              <a:lnSpc>
                <a:spcPts val="3000"/>
              </a:lnSpc>
              <a:buFont typeface="Wingdings" panose="05000000000000000000" pitchFamily="2" charset="2"/>
              <a:buChar char="Ø"/>
            </a:pPr>
            <a:r>
              <a:rPr lang="zh-CN" altLang="en-US" sz="1600" dirty="0">
                <a:latin typeface="Arial" panose="020B0604020202020204" pitchFamily="34" charset="0"/>
                <a:ea typeface="黑体" panose="02010609060101010101" pitchFamily="49" charset="-122"/>
              </a:rPr>
              <a:t>会议：</a:t>
            </a:r>
            <a:r>
              <a:rPr lang="en-US" altLang="zh-CN" sz="1600" dirty="0">
                <a:latin typeface="Arial" panose="020B0604020202020204" pitchFamily="34" charset="0"/>
                <a:ea typeface="黑体" panose="02010609060101010101" pitchFamily="49" charset="-122"/>
              </a:rPr>
              <a:t>IPCCC 2019</a:t>
            </a:r>
          </a:p>
          <a:p>
            <a:pPr marL="468000" indent="-285750">
              <a:lnSpc>
                <a:spcPts val="3000"/>
              </a:lnSpc>
              <a:buFont typeface="Wingdings" panose="05000000000000000000" pitchFamily="2" charset="2"/>
              <a:buChar char="Ø"/>
            </a:pPr>
            <a:r>
              <a:rPr lang="zh-CN" altLang="en-US" sz="1600" dirty="0">
                <a:latin typeface="Arial" panose="020B0604020202020204" pitchFamily="34" charset="0"/>
                <a:ea typeface="黑体" panose="02010609060101010101" pitchFamily="49" charset="-122"/>
              </a:rPr>
              <a:t>作者：</a:t>
            </a:r>
            <a:r>
              <a:rPr lang="zh-CN" altLang="en-US" sz="1600" dirty="0">
                <a:solidFill>
                  <a:srgbClr val="C00000"/>
                </a:solidFill>
                <a:latin typeface="Arial" panose="020B0604020202020204" pitchFamily="34" charset="0"/>
                <a:ea typeface="黑体" panose="02010609060101010101" pitchFamily="49" charset="-122"/>
              </a:rPr>
              <a:t>范鑫磊</a:t>
            </a:r>
            <a:r>
              <a:rPr lang="zh-CN" altLang="en-US" sz="1600" b="1" dirty="0">
                <a:latin typeface="Arial" panose="020B0604020202020204" pitchFamily="34" charset="0"/>
                <a:ea typeface="黑体" panose="02010609060101010101" pitchFamily="49" charset="-122"/>
              </a:rPr>
              <a:t>，</a:t>
            </a:r>
            <a:r>
              <a:rPr lang="zh-CN" altLang="en-US" sz="1600" dirty="0">
                <a:latin typeface="Arial" panose="020B0604020202020204" pitchFamily="34" charset="0"/>
                <a:ea typeface="黑体" panose="02010609060101010101" pitchFamily="49" charset="-122"/>
              </a:rPr>
              <a:t>苟高鹏，康翠翠，石俊峥，熊刚</a:t>
            </a:r>
            <a:endParaRPr lang="en-US" altLang="zh-CN" sz="1600" dirty="0">
              <a:latin typeface="Arial" panose="020B0604020202020204" pitchFamily="34" charset="0"/>
              <a:ea typeface="黑体" panose="02010609060101010101" pitchFamily="49" charset="-122"/>
            </a:endParaRPr>
          </a:p>
          <a:p>
            <a:pPr marL="285750" indent="-285750">
              <a:lnSpc>
                <a:spcPct val="150000"/>
              </a:lnSpc>
              <a:spcBef>
                <a:spcPts val="2000"/>
              </a:spcBef>
              <a:buFont typeface="Wingdings" panose="05000000000000000000" pitchFamily="2" charset="2"/>
              <a:buChar char="p"/>
            </a:pPr>
            <a:r>
              <a:rPr lang="zh-CN" altLang="en-US" b="1" dirty="0">
                <a:latin typeface="Arial" panose="020B0604020202020204" pitchFamily="34" charset="0"/>
                <a:ea typeface="黑体" panose="02010609060101010101" pitchFamily="49" charset="-122"/>
              </a:rPr>
              <a:t>已申请专利：</a:t>
            </a:r>
            <a:endParaRPr lang="en-US" altLang="zh-CN" b="1" dirty="0">
              <a:latin typeface="Arial" panose="020B0604020202020204" pitchFamily="34" charset="0"/>
              <a:ea typeface="黑体" panose="02010609060101010101" pitchFamily="49" charset="-122"/>
            </a:endParaRPr>
          </a:p>
          <a:p>
            <a:pPr marL="468000" indent="-285750">
              <a:lnSpc>
                <a:spcPts val="3000"/>
              </a:lnSpc>
              <a:buFont typeface="Wingdings" panose="05000000000000000000" pitchFamily="2" charset="2"/>
              <a:buChar char="Ø"/>
            </a:pPr>
            <a:r>
              <a:rPr lang="zh-CN" altLang="en-US" sz="1600" dirty="0">
                <a:latin typeface="Arial" panose="020B0604020202020204" pitchFamily="34" charset="0"/>
                <a:ea typeface="黑体" panose="02010609060101010101" pitchFamily="49" charset="-122"/>
              </a:rPr>
              <a:t>名称：</a:t>
            </a:r>
            <a:r>
              <a:rPr lang="en-US" altLang="zh-CN" sz="1600" dirty="0">
                <a:latin typeface="Arial" panose="020B0604020202020204" pitchFamily="34" charset="0"/>
                <a:ea typeface="黑体" panose="02010609060101010101" pitchFamily="49" charset="-122"/>
              </a:rPr>
              <a:t>《</a:t>
            </a:r>
            <a:r>
              <a:rPr lang="zh-CN" altLang="en-US" sz="1600" dirty="0">
                <a:latin typeface="Arial" panose="020B0604020202020204" pitchFamily="34" charset="0"/>
                <a:ea typeface="黑体" panose="02010609060101010101" pitchFamily="49" charset="-122"/>
              </a:rPr>
              <a:t>一种基于</a:t>
            </a:r>
            <a:r>
              <a:rPr lang="en-US" altLang="zh-CN" sz="1600" dirty="0">
                <a:latin typeface="Arial" panose="020B0604020202020204" pitchFamily="34" charset="0"/>
                <a:ea typeface="黑体" panose="02010609060101010101" pitchFamily="49" charset="-122"/>
              </a:rPr>
              <a:t>TCP/IP</a:t>
            </a:r>
            <a:r>
              <a:rPr lang="zh-CN" altLang="en-US" sz="1600" dirty="0">
                <a:latin typeface="Arial" panose="020B0604020202020204" pitchFamily="34" charset="0"/>
                <a:ea typeface="黑体" panose="02010609060101010101" pitchFamily="49" charset="-122"/>
              </a:rPr>
              <a:t>协议栈指纹的操作系统被动识别方法</a:t>
            </a:r>
            <a:r>
              <a:rPr lang="en-US" altLang="zh-CN" sz="1600" dirty="0">
                <a:latin typeface="Arial" panose="020B0604020202020204" pitchFamily="34" charset="0"/>
                <a:ea typeface="黑体" panose="02010609060101010101" pitchFamily="49" charset="-122"/>
              </a:rPr>
              <a:t>》</a:t>
            </a:r>
          </a:p>
          <a:p>
            <a:pPr marL="468000" indent="-285750">
              <a:lnSpc>
                <a:spcPts val="3000"/>
              </a:lnSpc>
              <a:buFont typeface="Wingdings" panose="05000000000000000000" pitchFamily="2" charset="2"/>
              <a:buChar char="Ø"/>
            </a:pPr>
            <a:r>
              <a:rPr lang="zh-CN" altLang="en-US" sz="1600" dirty="0">
                <a:latin typeface="Arial" panose="020B0604020202020204" pitchFamily="34" charset="0"/>
                <a:ea typeface="黑体" panose="02010609060101010101" pitchFamily="49" charset="-122"/>
              </a:rPr>
              <a:t>申请号：</a:t>
            </a:r>
            <a:r>
              <a:rPr lang="en-US" altLang="zh-CN" sz="1600" dirty="0">
                <a:latin typeface="Arial" panose="020B0604020202020204" pitchFamily="34" charset="0"/>
                <a:ea typeface="黑体" panose="02010609060101010101" pitchFamily="49" charset="-122"/>
              </a:rPr>
              <a:t>2019110864741</a:t>
            </a:r>
            <a:endParaRPr lang="zh-CN" altLang="en-US" sz="1600" dirty="0">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37938417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59832" y="3284984"/>
            <a:ext cx="3312368" cy="400110"/>
          </a:xfrm>
          <a:prstGeom prst="rect">
            <a:avLst/>
          </a:prstGeom>
          <a:noFill/>
        </p:spPr>
        <p:txBody>
          <a:bodyPr wrap="square" rtlCol="0">
            <a:spAutoFit/>
          </a:bodyPr>
          <a:lstStyle/>
          <a:p>
            <a:r>
              <a:rPr lang="zh-CN" altLang="en-US" sz="2000" dirty="0"/>
              <a:t>欢迎各位老师批评指正！</a:t>
            </a:r>
          </a:p>
        </p:txBody>
      </p:sp>
    </p:spTree>
    <p:extLst>
      <p:ext uri="{BB962C8B-B14F-4D97-AF65-F5344CB8AC3E}">
        <p14:creationId xmlns:p14="http://schemas.microsoft.com/office/powerpoint/2010/main" val="585483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研究意义</a:t>
            </a:r>
          </a:p>
        </p:txBody>
      </p:sp>
      <p:sp>
        <p:nvSpPr>
          <p:cNvPr id="8" name="矩形 7">
            <a:extLst>
              <a:ext uri="{FF2B5EF4-FFF2-40B4-BE49-F238E27FC236}">
                <a16:creationId xmlns:a16="http://schemas.microsoft.com/office/drawing/2014/main" id="{C12AFDEF-499B-4210-9A23-512D5D69A1A5}"/>
              </a:ext>
            </a:extLst>
          </p:cNvPr>
          <p:cNvSpPr/>
          <p:nvPr/>
        </p:nvSpPr>
        <p:spPr>
          <a:xfrm>
            <a:off x="428596" y="1040875"/>
            <a:ext cx="7159980" cy="1951816"/>
          </a:xfrm>
          <a:prstGeom prst="rect">
            <a:avLst/>
          </a:prstGeom>
        </p:spPr>
        <p:txBody>
          <a:bodyPr wrap="square">
            <a:spAutoFit/>
          </a:bodyPr>
          <a:lstStyle/>
          <a:p>
            <a:pPr marL="342900" indent="-342900" algn="just">
              <a:lnSpc>
                <a:spcPts val="2500"/>
              </a:lnSpc>
              <a:spcAft>
                <a:spcPts val="1000"/>
              </a:spcAft>
              <a:buFont typeface="Wingdings" panose="05000000000000000000" pitchFamily="2" charset="2"/>
              <a:buChar char="p"/>
            </a:pPr>
            <a:r>
              <a:rPr lang="zh-CN" altLang="en-US" b="1" dirty="0">
                <a:latin typeface="Arial" panose="020B0604020202020204" pitchFamily="34" charset="0"/>
                <a:ea typeface="黑体" panose="02010609060101010101" pitchFamily="49" charset="-122"/>
              </a:rPr>
              <a:t>应用场景</a:t>
            </a:r>
            <a:endParaRPr lang="en-US" altLang="zh-CN" b="1" dirty="0">
              <a:latin typeface="Arial" panose="020B0604020202020204" pitchFamily="34" charset="0"/>
              <a:ea typeface="黑体" panose="02010609060101010101" pitchFamily="49" charset="-122"/>
            </a:endParaRPr>
          </a:p>
          <a:p>
            <a:pPr algn="just">
              <a:lnSpc>
                <a:spcPts val="2500"/>
              </a:lnSpc>
              <a:spcAft>
                <a:spcPts val="1000"/>
              </a:spcAft>
            </a:pPr>
            <a:r>
              <a:rPr lang="zh-CN" altLang="en-US" sz="1600" dirty="0">
                <a:latin typeface="Arial" panose="020B0604020202020204" pitchFamily="34" charset="0"/>
                <a:ea typeface="黑体" panose="02010609060101010101" pitchFamily="49" charset="-122"/>
              </a:rPr>
              <a:t>保障网络安全最大的挑战之一就是及时</a:t>
            </a:r>
            <a:r>
              <a:rPr lang="zh-CN" altLang="en-US" sz="1600" dirty="0">
                <a:solidFill>
                  <a:srgbClr val="C00000"/>
                </a:solidFill>
                <a:latin typeface="Arial" panose="020B0604020202020204" pitchFamily="34" charset="0"/>
                <a:ea typeface="黑体" panose="02010609060101010101" pitchFamily="49" charset="-122"/>
              </a:rPr>
              <a:t>发现漏洞</a:t>
            </a:r>
            <a:r>
              <a:rPr lang="zh-CN" altLang="en-US" sz="1600" dirty="0">
                <a:latin typeface="Arial" panose="020B0604020202020204" pitchFamily="34" charset="0"/>
                <a:ea typeface="黑体" panose="02010609060101010101" pitchFamily="49" charset="-122"/>
              </a:rPr>
              <a:t>，而绝大部分安全漏洞和隐患都与主机属性息息相关。</a:t>
            </a:r>
            <a:endParaRPr lang="en-US" altLang="zh-CN" sz="1600" dirty="0">
              <a:latin typeface="Arial" panose="020B0604020202020204" pitchFamily="34" charset="0"/>
              <a:ea typeface="黑体" panose="02010609060101010101" pitchFamily="49" charset="-122"/>
            </a:endParaRPr>
          </a:p>
          <a:p>
            <a:pPr algn="just">
              <a:lnSpc>
                <a:spcPts val="2500"/>
              </a:lnSpc>
              <a:spcAft>
                <a:spcPts val="1000"/>
              </a:spcAft>
            </a:pPr>
            <a:r>
              <a:rPr lang="zh-CN" altLang="en-US" sz="1600" dirty="0">
                <a:latin typeface="Arial" panose="020B0604020202020204" pitchFamily="34" charset="0"/>
                <a:ea typeface="黑体" panose="02010609060101010101" pitchFamily="49" charset="-122"/>
              </a:rPr>
              <a:t>此外，识别网络中主机的多维属性还可以帮助网络运营者有效地进行</a:t>
            </a:r>
            <a:r>
              <a:rPr lang="zh-CN" altLang="en-US" sz="1600" dirty="0">
                <a:solidFill>
                  <a:srgbClr val="C00000"/>
                </a:solidFill>
                <a:latin typeface="Arial" panose="020B0604020202020204" pitchFamily="34" charset="0"/>
                <a:ea typeface="黑体" panose="02010609060101010101" pitchFamily="49" charset="-122"/>
              </a:rPr>
              <a:t>网络管理</a:t>
            </a:r>
            <a:r>
              <a:rPr lang="zh-CN" altLang="en-US" sz="1600" dirty="0">
                <a:latin typeface="Arial" panose="020B0604020202020204" pitchFamily="34" charset="0"/>
                <a:ea typeface="黑体" panose="02010609060101010101" pitchFamily="49" charset="-122"/>
              </a:rPr>
              <a:t>、</a:t>
            </a:r>
            <a:r>
              <a:rPr lang="zh-CN" altLang="en-US" sz="1600" dirty="0">
                <a:solidFill>
                  <a:srgbClr val="C00000"/>
                </a:solidFill>
                <a:latin typeface="Arial" panose="020B0604020202020204" pitchFamily="34" charset="0"/>
                <a:ea typeface="黑体" panose="02010609060101010101" pitchFamily="49" charset="-122"/>
              </a:rPr>
              <a:t>网络资源分配</a:t>
            </a:r>
            <a:r>
              <a:rPr lang="zh-CN" altLang="en-US" sz="1600" dirty="0">
                <a:latin typeface="Arial" panose="020B0604020202020204" pitchFamily="34" charset="0"/>
                <a:ea typeface="黑体" panose="02010609060101010101" pitchFamily="49" charset="-122"/>
              </a:rPr>
              <a:t>以及</a:t>
            </a:r>
            <a:r>
              <a:rPr lang="zh-CN" altLang="en-US" sz="1600" dirty="0">
                <a:solidFill>
                  <a:srgbClr val="C00000"/>
                </a:solidFill>
                <a:latin typeface="Arial" panose="020B0604020202020204" pitchFamily="34" charset="0"/>
                <a:ea typeface="黑体" panose="02010609060101010101" pitchFamily="49" charset="-122"/>
              </a:rPr>
              <a:t>网络服务质量优化</a:t>
            </a:r>
            <a:r>
              <a:rPr lang="zh-CN" altLang="en-US" sz="1600" dirty="0">
                <a:latin typeface="Arial" panose="020B0604020202020204" pitchFamily="34" charset="0"/>
                <a:ea typeface="黑体" panose="02010609060101010101" pitchFamily="49" charset="-122"/>
              </a:rPr>
              <a:t>。</a:t>
            </a:r>
          </a:p>
        </p:txBody>
      </p:sp>
      <p:sp>
        <p:nvSpPr>
          <p:cNvPr id="9" name="文本框 8">
            <a:extLst>
              <a:ext uri="{FF2B5EF4-FFF2-40B4-BE49-F238E27FC236}">
                <a16:creationId xmlns:a16="http://schemas.microsoft.com/office/drawing/2014/main" id="{ADB6C03F-8BD8-44D5-8B25-33A48CA2B797}"/>
              </a:ext>
            </a:extLst>
          </p:cNvPr>
          <p:cNvSpPr txBox="1"/>
          <p:nvPr/>
        </p:nvSpPr>
        <p:spPr>
          <a:xfrm>
            <a:off x="430481" y="3497673"/>
            <a:ext cx="7158095" cy="2036455"/>
          </a:xfrm>
          <a:prstGeom prst="rect">
            <a:avLst/>
          </a:prstGeom>
          <a:noFill/>
        </p:spPr>
        <p:txBody>
          <a:bodyPr wrap="square" rtlCol="0">
            <a:spAutoFit/>
          </a:bodyPr>
          <a:lstStyle/>
          <a:p>
            <a:pPr marL="342900" indent="-342900" algn="just">
              <a:spcAft>
                <a:spcPts val="1000"/>
              </a:spcAft>
              <a:buFont typeface="Wingdings" panose="05000000000000000000" pitchFamily="2" charset="2"/>
              <a:buChar char="p"/>
            </a:pPr>
            <a:r>
              <a:rPr lang="zh-CN" altLang="en-US" b="1" dirty="0">
                <a:latin typeface="Arial" panose="020B0604020202020204" pitchFamily="34" charset="0"/>
                <a:ea typeface="黑体" panose="02010609060101010101" pitchFamily="49" charset="-122"/>
              </a:rPr>
              <a:t>研究难点</a:t>
            </a:r>
            <a:endParaRPr lang="en-US" altLang="zh-CN" b="1" dirty="0">
              <a:latin typeface="Arial" panose="020B0604020202020204" pitchFamily="34" charset="0"/>
              <a:ea typeface="黑体" panose="02010609060101010101" pitchFamily="49" charset="-122"/>
            </a:endParaRPr>
          </a:p>
          <a:p>
            <a:pPr marL="360000" indent="-342900" algn="just">
              <a:lnSpc>
                <a:spcPts val="2500"/>
              </a:lnSpc>
              <a:spcAft>
                <a:spcPts val="1000"/>
              </a:spcAft>
              <a:buFont typeface="+mj-lt"/>
              <a:buAutoNum type="arabicPeriod"/>
            </a:pPr>
            <a:r>
              <a:rPr lang="zh-CN" altLang="en-US" sz="1600" dirty="0">
                <a:latin typeface="Arial" panose="020B0604020202020204" pitchFamily="34" charset="0"/>
                <a:ea typeface="黑体" panose="02010609060101010101" pitchFamily="49" charset="-122"/>
              </a:rPr>
              <a:t>如何在动态加密网络中识别</a:t>
            </a:r>
            <a:r>
              <a:rPr lang="zh-CN" altLang="en-US" sz="1600" dirty="0">
                <a:solidFill>
                  <a:srgbClr val="C00000"/>
                </a:solidFill>
                <a:latin typeface="Arial" panose="020B0604020202020204" pitchFamily="34" charset="0"/>
                <a:ea typeface="黑体" panose="02010609060101010101" pitchFamily="49" charset="-122"/>
              </a:rPr>
              <a:t>大规模</a:t>
            </a:r>
            <a:r>
              <a:rPr lang="zh-CN" altLang="en-US" sz="1600" dirty="0">
                <a:latin typeface="Arial" panose="020B0604020202020204" pitchFamily="34" charset="0"/>
                <a:ea typeface="黑体" panose="02010609060101010101" pitchFamily="49" charset="-122"/>
              </a:rPr>
              <a:t>的主机属性</a:t>
            </a:r>
            <a:endParaRPr lang="en-US" altLang="zh-CN" sz="1600" dirty="0">
              <a:latin typeface="Arial" panose="020B0604020202020204" pitchFamily="34" charset="0"/>
              <a:ea typeface="黑体" panose="02010609060101010101" pitchFamily="49" charset="-122"/>
            </a:endParaRPr>
          </a:p>
          <a:p>
            <a:pPr marL="360000" indent="-342900" algn="just">
              <a:lnSpc>
                <a:spcPts val="2500"/>
              </a:lnSpc>
              <a:spcAft>
                <a:spcPts val="1000"/>
              </a:spcAft>
              <a:buFont typeface="+mj-lt"/>
              <a:buAutoNum type="arabicPeriod"/>
            </a:pPr>
            <a:r>
              <a:rPr lang="zh-CN" altLang="en-US" sz="1600" dirty="0">
                <a:latin typeface="Arial" panose="020B0604020202020204" pitchFamily="34" charset="0"/>
                <a:ea typeface="黑体" panose="02010609060101010101" pitchFamily="49" charset="-122"/>
              </a:rPr>
              <a:t>如何在不降低性能的前提下，将当前研究成果应用到更</a:t>
            </a:r>
            <a:r>
              <a:rPr lang="zh-CN" altLang="en-US" sz="1600" dirty="0">
                <a:solidFill>
                  <a:srgbClr val="C00000"/>
                </a:solidFill>
                <a:latin typeface="Arial" panose="020B0604020202020204" pitchFamily="34" charset="0"/>
                <a:ea typeface="黑体" panose="02010609060101010101" pitchFamily="49" charset="-122"/>
              </a:rPr>
              <a:t>细粒度</a:t>
            </a:r>
            <a:r>
              <a:rPr lang="zh-CN" altLang="en-US" sz="1600" dirty="0">
                <a:latin typeface="Arial" panose="020B0604020202020204" pitchFamily="34" charset="0"/>
                <a:ea typeface="黑体" panose="02010609060101010101" pitchFamily="49" charset="-122"/>
              </a:rPr>
              <a:t>的主机属性发现问题上</a:t>
            </a:r>
            <a:endParaRPr lang="en-US" altLang="zh-CN" sz="1600" dirty="0">
              <a:latin typeface="Arial" panose="020B0604020202020204" pitchFamily="34" charset="0"/>
              <a:ea typeface="黑体" panose="02010609060101010101" pitchFamily="49" charset="-122"/>
            </a:endParaRPr>
          </a:p>
          <a:p>
            <a:pPr marL="360000" indent="-342900" algn="just">
              <a:lnSpc>
                <a:spcPts val="2500"/>
              </a:lnSpc>
              <a:spcAft>
                <a:spcPts val="1000"/>
              </a:spcAft>
              <a:buFont typeface="+mj-lt"/>
              <a:buAutoNum type="arabicPeriod"/>
            </a:pPr>
            <a:r>
              <a:rPr lang="zh-CN" altLang="en-US" sz="1600" dirty="0">
                <a:latin typeface="Arial" panose="020B0604020202020204" pitchFamily="34" charset="0"/>
                <a:ea typeface="黑体" panose="02010609060101010101" pitchFamily="49" charset="-122"/>
              </a:rPr>
              <a:t>如何利用</a:t>
            </a:r>
            <a:r>
              <a:rPr lang="zh-CN" altLang="en-US" sz="1600" dirty="0">
                <a:solidFill>
                  <a:srgbClr val="C00000"/>
                </a:solidFill>
                <a:latin typeface="Arial" panose="020B0604020202020204" pitchFamily="34" charset="0"/>
                <a:ea typeface="黑体" panose="02010609060101010101" pitchFamily="49" charset="-122"/>
              </a:rPr>
              <a:t>深度学习</a:t>
            </a:r>
            <a:r>
              <a:rPr lang="zh-CN" altLang="en-US" sz="1600" dirty="0">
                <a:latin typeface="Arial" panose="020B0604020202020204" pitchFamily="34" charset="0"/>
                <a:ea typeface="黑体" panose="02010609060101010101" pitchFamily="49" charset="-122"/>
              </a:rPr>
              <a:t>自动挖掘加密流量中的主机属性信息</a:t>
            </a:r>
          </a:p>
        </p:txBody>
      </p:sp>
    </p:spTree>
    <p:extLst>
      <p:ext uri="{BB962C8B-B14F-4D97-AF65-F5344CB8AC3E}">
        <p14:creationId xmlns:p14="http://schemas.microsoft.com/office/powerpoint/2010/main" val="387715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研究现状</a:t>
            </a:r>
          </a:p>
        </p:txBody>
      </p:sp>
      <p:graphicFrame>
        <p:nvGraphicFramePr>
          <p:cNvPr id="3" name="表格 2">
            <a:extLst>
              <a:ext uri="{FF2B5EF4-FFF2-40B4-BE49-F238E27FC236}">
                <a16:creationId xmlns:a16="http://schemas.microsoft.com/office/drawing/2014/main" id="{B683D323-E4AC-4787-A8B5-519518BCD967}"/>
              </a:ext>
            </a:extLst>
          </p:cNvPr>
          <p:cNvGraphicFramePr>
            <a:graphicFrameLocks noGrp="1"/>
          </p:cNvGraphicFramePr>
          <p:nvPr>
            <p:extLst>
              <p:ext uri="{D42A27DB-BD31-4B8C-83A1-F6EECF244321}">
                <p14:modId xmlns:p14="http://schemas.microsoft.com/office/powerpoint/2010/main" val="3369595405"/>
              </p:ext>
            </p:extLst>
          </p:nvPr>
        </p:nvGraphicFramePr>
        <p:xfrm>
          <a:off x="292494" y="927370"/>
          <a:ext cx="8559012" cy="5650587"/>
        </p:xfrm>
        <a:graphic>
          <a:graphicData uri="http://schemas.openxmlformats.org/drawingml/2006/table">
            <a:tbl>
              <a:tblPr firstRow="1" bandRow="1">
                <a:tableStyleId>{7DF18680-E054-41AD-8BC1-D1AEF772440D}</a:tableStyleId>
              </a:tblPr>
              <a:tblGrid>
                <a:gridCol w="1203611">
                  <a:extLst>
                    <a:ext uri="{9D8B030D-6E8A-4147-A177-3AD203B41FA5}">
                      <a16:colId xmlns:a16="http://schemas.microsoft.com/office/drawing/2014/main" val="307018674"/>
                    </a:ext>
                  </a:extLst>
                </a:gridCol>
                <a:gridCol w="1203611">
                  <a:extLst>
                    <a:ext uri="{9D8B030D-6E8A-4147-A177-3AD203B41FA5}">
                      <a16:colId xmlns:a16="http://schemas.microsoft.com/office/drawing/2014/main" val="1275853153"/>
                    </a:ext>
                  </a:extLst>
                </a:gridCol>
                <a:gridCol w="1538797">
                  <a:extLst>
                    <a:ext uri="{9D8B030D-6E8A-4147-A177-3AD203B41FA5}">
                      <a16:colId xmlns:a16="http://schemas.microsoft.com/office/drawing/2014/main" val="3389915154"/>
                    </a:ext>
                  </a:extLst>
                </a:gridCol>
                <a:gridCol w="1344706">
                  <a:extLst>
                    <a:ext uri="{9D8B030D-6E8A-4147-A177-3AD203B41FA5}">
                      <a16:colId xmlns:a16="http://schemas.microsoft.com/office/drawing/2014/main" val="4167140518"/>
                    </a:ext>
                  </a:extLst>
                </a:gridCol>
                <a:gridCol w="1745295">
                  <a:extLst>
                    <a:ext uri="{9D8B030D-6E8A-4147-A177-3AD203B41FA5}">
                      <a16:colId xmlns:a16="http://schemas.microsoft.com/office/drawing/2014/main" val="1685178733"/>
                    </a:ext>
                  </a:extLst>
                </a:gridCol>
                <a:gridCol w="1522992">
                  <a:extLst>
                    <a:ext uri="{9D8B030D-6E8A-4147-A177-3AD203B41FA5}">
                      <a16:colId xmlns:a16="http://schemas.microsoft.com/office/drawing/2014/main" val="2184881030"/>
                    </a:ext>
                  </a:extLst>
                </a:gridCol>
              </a:tblGrid>
              <a:tr h="518603">
                <a:tc>
                  <a:txBody>
                    <a:bodyPr/>
                    <a:lstStyle/>
                    <a:p>
                      <a:pPr algn="ctr"/>
                      <a:r>
                        <a:rPr lang="zh-CN" altLang="en-US" dirty="0"/>
                        <a:t>模型算法</a:t>
                      </a:r>
                    </a:p>
                  </a:txBody>
                  <a:tcPr anchor="ctr"/>
                </a:tc>
                <a:tc>
                  <a:txBody>
                    <a:bodyPr/>
                    <a:lstStyle/>
                    <a:p>
                      <a:pPr algn="ctr"/>
                      <a:r>
                        <a:rPr lang="zh-CN" altLang="en-US" dirty="0"/>
                        <a:t>典型论文</a:t>
                      </a:r>
                    </a:p>
                  </a:txBody>
                  <a:tcPr anchor="ctr"/>
                </a:tc>
                <a:tc>
                  <a:txBody>
                    <a:bodyPr/>
                    <a:lstStyle/>
                    <a:p>
                      <a:pPr algn="ctr"/>
                      <a:r>
                        <a:rPr lang="zh-CN" altLang="en-US" dirty="0"/>
                        <a:t>数据集规模</a:t>
                      </a:r>
                    </a:p>
                  </a:txBody>
                  <a:tcPr anchor="ctr"/>
                </a:tc>
                <a:tc>
                  <a:txBody>
                    <a:bodyPr/>
                    <a:lstStyle/>
                    <a:p>
                      <a:pPr algn="ctr"/>
                      <a:r>
                        <a:rPr lang="zh-CN" altLang="en-US" dirty="0"/>
                        <a:t>特征</a:t>
                      </a:r>
                    </a:p>
                  </a:txBody>
                  <a:tcPr anchor="ctr"/>
                </a:tc>
                <a:tc>
                  <a:txBody>
                    <a:bodyPr/>
                    <a:lstStyle/>
                    <a:p>
                      <a:pPr algn="ctr"/>
                      <a:r>
                        <a:rPr lang="zh-CN" altLang="en-US" dirty="0"/>
                        <a:t>创新点</a:t>
                      </a:r>
                    </a:p>
                  </a:txBody>
                  <a:tcPr anchor="ctr"/>
                </a:tc>
                <a:tc>
                  <a:txBody>
                    <a:bodyPr/>
                    <a:lstStyle/>
                    <a:p>
                      <a:pPr algn="ctr"/>
                      <a:r>
                        <a:rPr lang="zh-CN" altLang="en-US" dirty="0"/>
                        <a:t>缺点</a:t>
                      </a:r>
                    </a:p>
                  </a:txBody>
                  <a:tcPr anchor="ctr"/>
                </a:tc>
                <a:extLst>
                  <a:ext uri="{0D108BD9-81ED-4DB2-BD59-A6C34878D82A}">
                    <a16:rowId xmlns:a16="http://schemas.microsoft.com/office/drawing/2014/main" val="190379329"/>
                  </a:ext>
                </a:extLst>
              </a:tr>
              <a:tr h="454406">
                <a:tc rowSpan="4">
                  <a:txBody>
                    <a:bodyPr/>
                    <a:lstStyle/>
                    <a:p>
                      <a:pPr algn="ctr"/>
                      <a:r>
                        <a:rPr lang="zh-CN" altLang="en-US" sz="1200" baseline="0" dirty="0"/>
                        <a:t>模式匹配算法</a:t>
                      </a:r>
                      <a:endParaRPr lang="zh-CN" altLang="en-US" sz="1200" baseline="0" dirty="0">
                        <a:latin typeface="Helvetica" panose="020B0604020202020204" pitchFamily="34" charset="0"/>
                        <a:ea typeface="黑体" panose="02010609060101010101" pitchFamily="49" charset="-122"/>
                      </a:endParaRPr>
                    </a:p>
                  </a:txBody>
                  <a:tcPr anchor="ctr"/>
                </a:tc>
                <a:tc>
                  <a:txBody>
                    <a:bodyPr/>
                    <a:lstStyle/>
                    <a:p>
                      <a:pPr algn="ctr"/>
                      <a:r>
                        <a:rPr lang="en-US" altLang="zh-CN" sz="900" baseline="0" dirty="0"/>
                        <a:t>[Martin </a:t>
                      </a:r>
                      <a:r>
                        <a:rPr lang="en-US" altLang="zh-CN" sz="900" baseline="0" dirty="0" err="1"/>
                        <a:t>Husák</a:t>
                      </a:r>
                      <a:r>
                        <a:rPr lang="en-US" altLang="zh-CN" sz="900" baseline="0" dirty="0"/>
                        <a:t> et al., JIS 2016]</a:t>
                      </a:r>
                      <a:endParaRPr lang="zh-CN" altLang="en-US" sz="900" baseline="0" dirty="0">
                        <a:latin typeface="Helvetica" panose="020B0604020202020204" pitchFamily="34" charset="0"/>
                        <a:ea typeface="黑体" panose="02010609060101010101" pitchFamily="49" charset="-122"/>
                      </a:endParaRPr>
                    </a:p>
                  </a:txBody>
                  <a:tcPr anchor="ctr"/>
                </a:tc>
                <a:tc>
                  <a:txBody>
                    <a:bodyPr/>
                    <a:lstStyle/>
                    <a:p>
                      <a:pPr marL="72000" algn="l"/>
                      <a:r>
                        <a:rPr lang="en-US" altLang="zh-CN" sz="1000" baseline="0" dirty="0"/>
                        <a:t>IP</a:t>
                      </a:r>
                      <a:r>
                        <a:rPr lang="zh-CN" altLang="en-US" sz="1000" baseline="0" dirty="0"/>
                        <a:t>数：</a:t>
                      </a:r>
                      <a:r>
                        <a:rPr lang="en-US" altLang="zh-CN" sz="1000" baseline="0" dirty="0"/>
                        <a:t>1.5</a:t>
                      </a:r>
                      <a:r>
                        <a:rPr lang="zh-CN" altLang="en-US" sz="1000" baseline="0" dirty="0"/>
                        <a:t>万</a:t>
                      </a:r>
                      <a:endParaRPr lang="en-US" altLang="zh-CN" sz="1000" baseline="0" dirty="0"/>
                    </a:p>
                    <a:p>
                      <a:pPr marL="72000" algn="l"/>
                      <a:r>
                        <a:rPr lang="zh-CN" altLang="en-US" sz="1000" baseline="0" dirty="0"/>
                        <a:t>会话数：</a:t>
                      </a:r>
                      <a:r>
                        <a:rPr lang="en-US" altLang="zh-CN" sz="1000" baseline="0" dirty="0"/>
                        <a:t>8000</a:t>
                      </a:r>
                      <a:r>
                        <a:rPr lang="zh-CN" altLang="en-US" sz="1000" baseline="0" dirty="0"/>
                        <a:t>万</a:t>
                      </a:r>
                      <a:endParaRPr lang="en-US" altLang="zh-CN" sz="1000" baseline="0" dirty="0">
                        <a:latin typeface="Helvetica" panose="020B0604020202020204" pitchFamily="34" charset="0"/>
                        <a:ea typeface="黑体" panose="02010609060101010101" pitchFamily="49" charset="-122"/>
                      </a:endParaRPr>
                    </a:p>
                  </a:txBody>
                  <a:tcPr anchor="ctr"/>
                </a:tc>
                <a:tc>
                  <a:txBody>
                    <a:bodyPr/>
                    <a:lstStyle/>
                    <a:p>
                      <a:pPr marL="72000"/>
                      <a:r>
                        <a:rPr lang="en-US" altLang="zh-CN" sz="1000" baseline="0" dirty="0"/>
                        <a:t>User-Agent</a:t>
                      </a:r>
                      <a:r>
                        <a:rPr lang="zh-CN" altLang="en-US" sz="1000" baseline="0" dirty="0"/>
                        <a:t>字段；</a:t>
                      </a:r>
                      <a:endParaRPr lang="en-US" altLang="zh-CN" sz="1000" baseline="0" dirty="0"/>
                    </a:p>
                    <a:p>
                      <a:pPr marL="72000"/>
                      <a:r>
                        <a:rPr lang="en-US" altLang="zh-CN" sz="1000" baseline="0" dirty="0"/>
                        <a:t>TLS</a:t>
                      </a:r>
                      <a:r>
                        <a:rPr lang="zh-CN" altLang="en-US" sz="1000" baseline="0" dirty="0"/>
                        <a:t>指纹</a:t>
                      </a: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marL="72000"/>
                      <a:r>
                        <a:rPr lang="zh-CN" altLang="en-US" sz="1000" baseline="0" dirty="0">
                          <a:solidFill>
                            <a:srgbClr val="C00000"/>
                          </a:solidFill>
                        </a:rPr>
                        <a:t>关联分析；</a:t>
                      </a:r>
                      <a:endParaRPr lang="en-US" altLang="zh-CN" sz="1000" baseline="0" dirty="0">
                        <a:solidFill>
                          <a:srgbClr val="C00000"/>
                        </a:solidFill>
                      </a:endParaRPr>
                    </a:p>
                    <a:p>
                      <a:pPr marL="72000"/>
                      <a:r>
                        <a:rPr lang="zh-CN" altLang="en-US" sz="1000" baseline="0" dirty="0">
                          <a:solidFill>
                            <a:srgbClr val="C00000"/>
                          </a:solidFill>
                        </a:rPr>
                        <a:t>识别效率高</a:t>
                      </a:r>
                      <a:endParaRPr lang="zh-CN" altLang="en-US" sz="1000" baseline="0" dirty="0">
                        <a:solidFill>
                          <a:srgbClr val="C00000"/>
                        </a:solidFill>
                        <a:latin typeface="Helvetica" panose="020B0604020202020204" pitchFamily="34" charset="0"/>
                        <a:ea typeface="黑体" panose="02010609060101010101" pitchFamily="49" charset="-122"/>
                      </a:endParaRPr>
                    </a:p>
                  </a:txBody>
                  <a:tcPr anchor="ctr"/>
                </a:tc>
                <a:tc>
                  <a:txBody>
                    <a:bodyPr/>
                    <a:lstStyle/>
                    <a:p>
                      <a:pPr marL="72000"/>
                      <a:r>
                        <a:rPr lang="zh-CN" altLang="en-US" sz="1000" baseline="0" dirty="0">
                          <a:solidFill>
                            <a:srgbClr val="007434"/>
                          </a:solidFill>
                        </a:rPr>
                        <a:t>准确率较低</a:t>
                      </a:r>
                      <a:endParaRPr lang="zh-CN" altLang="en-US" sz="1000" b="1" baseline="0" dirty="0">
                        <a:solidFill>
                          <a:srgbClr val="007434"/>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867298499"/>
                  </a:ext>
                </a:extLst>
              </a:tr>
              <a:tr h="558732">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aseline="0" dirty="0"/>
                        <a:t>[</a:t>
                      </a:r>
                      <a:r>
                        <a:rPr lang="en-US" altLang="zh-CN" sz="900" baseline="0" dirty="0" err="1"/>
                        <a:t>Matsunaka</a:t>
                      </a:r>
                      <a:r>
                        <a:rPr lang="en-US" altLang="zh-CN" sz="900" baseline="0" dirty="0"/>
                        <a:t> et al., AINA 2013]</a:t>
                      </a:r>
                      <a:endParaRPr lang="zh-CN" altLang="en-US" sz="900" baseline="0" dirty="0">
                        <a:latin typeface="Helvetica" panose="020B0604020202020204" pitchFamily="34" charset="0"/>
                        <a:ea typeface="黑体" panose="02010609060101010101" pitchFamily="49" charset="-122"/>
                      </a:endParaRPr>
                    </a:p>
                  </a:txBody>
                  <a:tcPr anchor="ctr"/>
                </a:tc>
                <a:tc>
                  <a:txBody>
                    <a:bodyPr/>
                    <a:lstStyle/>
                    <a:p>
                      <a:pPr marL="72000" algn="l"/>
                      <a:r>
                        <a:rPr lang="zh-CN" altLang="en-US" sz="1000" baseline="0" dirty="0"/>
                        <a:t>设备个数：</a:t>
                      </a:r>
                      <a:r>
                        <a:rPr lang="en-US" altLang="zh-CN" sz="1000" baseline="0" dirty="0"/>
                        <a:t>4</a:t>
                      </a:r>
                      <a:endParaRPr lang="en-US" altLang="zh-CN" sz="1000" baseline="0" dirty="0">
                        <a:latin typeface="Helvetica" panose="020B0604020202020204" pitchFamily="34" charset="0"/>
                        <a:ea typeface="黑体" panose="02010609060101010101" pitchFamily="49" charset="-122"/>
                      </a:endParaRPr>
                    </a:p>
                  </a:txBody>
                  <a:tcPr anchor="ctr"/>
                </a:tc>
                <a:tc>
                  <a:txBody>
                    <a:bodyPr/>
                    <a:lstStyle/>
                    <a:p>
                      <a:pPr marL="72000"/>
                      <a:r>
                        <a:rPr lang="en-US" altLang="zh-CN" sz="1000" baseline="0" dirty="0"/>
                        <a:t>DNS</a:t>
                      </a:r>
                      <a:r>
                        <a:rPr lang="zh-CN" altLang="en-US" sz="1000" baseline="0" dirty="0"/>
                        <a:t>查询模式；</a:t>
                      </a:r>
                      <a:endParaRPr lang="en-US" altLang="zh-CN" sz="1000" baseline="0" dirty="0"/>
                    </a:p>
                    <a:p>
                      <a:pPr marL="72000"/>
                      <a:r>
                        <a:rPr lang="zh-CN" altLang="en-US" sz="1000" baseline="0" dirty="0"/>
                        <a:t>查询间隔</a:t>
                      </a: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marL="72000"/>
                      <a:r>
                        <a:rPr lang="zh-CN" altLang="en-US" sz="1000" baseline="0" dirty="0">
                          <a:solidFill>
                            <a:schemeClr val="tx1">
                              <a:lumMod val="95000"/>
                              <a:lumOff val="5000"/>
                            </a:schemeClr>
                          </a:solidFill>
                        </a:rPr>
                        <a:t>利用各类操作系统的</a:t>
                      </a:r>
                      <a:r>
                        <a:rPr lang="en-US" altLang="zh-CN" sz="1000" baseline="0" dirty="0">
                          <a:solidFill>
                            <a:srgbClr val="C00000"/>
                          </a:solidFill>
                        </a:rPr>
                        <a:t>DNS</a:t>
                      </a:r>
                      <a:r>
                        <a:rPr lang="zh-CN" altLang="en-US" sz="1000" baseline="0" dirty="0">
                          <a:solidFill>
                            <a:srgbClr val="C00000"/>
                          </a:solidFill>
                        </a:rPr>
                        <a:t>查询模式差异</a:t>
                      </a:r>
                      <a:endParaRPr lang="zh-CN" altLang="en-US" sz="1000" baseline="0" dirty="0">
                        <a:solidFill>
                          <a:srgbClr val="C00000"/>
                        </a:solidFill>
                        <a:latin typeface="Helvetica" panose="020B0604020202020204" pitchFamily="34" charset="0"/>
                        <a:ea typeface="黑体" panose="02010609060101010101" pitchFamily="49" charset="-122"/>
                      </a:endParaRPr>
                    </a:p>
                  </a:txBody>
                  <a:tcPr anchor="ctr"/>
                </a:tc>
                <a:tc>
                  <a:txBody>
                    <a:bodyPr/>
                    <a:lstStyle/>
                    <a:p>
                      <a:pPr marL="72000"/>
                      <a:r>
                        <a:rPr lang="zh-CN" altLang="en-US" sz="1000" kern="1200" baseline="0" dirty="0">
                          <a:solidFill>
                            <a:srgbClr val="007434"/>
                          </a:solidFill>
                        </a:rPr>
                        <a:t>客户端规模较小</a:t>
                      </a:r>
                      <a:endParaRPr lang="zh-CN" altLang="en-US" sz="1000" baseline="0" dirty="0">
                        <a:solidFill>
                          <a:srgbClr val="007434"/>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1530293166"/>
                  </a:ext>
                </a:extLst>
              </a:tr>
              <a:tr h="50857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algn="ctr"/>
                      <a:r>
                        <a:rPr lang="en-US" altLang="zh-CN" sz="900" baseline="0" dirty="0"/>
                        <a:t>[Barnes et al., ANCS 2013]</a:t>
                      </a:r>
                      <a:endParaRPr lang="zh-CN" altLang="en-US" sz="900" baseline="0" dirty="0">
                        <a:latin typeface="Helvetica" panose="020B0604020202020204" pitchFamily="34" charset="0"/>
                        <a:ea typeface="黑体" panose="02010609060101010101" pitchFamily="49" charset="-122"/>
                      </a:endParaRPr>
                    </a:p>
                  </a:txBody>
                  <a:tcPr anchor="ctr"/>
                </a:tc>
                <a:tc>
                  <a:txBody>
                    <a:bodyPr/>
                    <a:lstStyle/>
                    <a:p>
                      <a:pPr marL="72000" algn="l"/>
                      <a:r>
                        <a:rPr lang="zh-CN" altLang="en-US" sz="1000" baseline="0" dirty="0"/>
                        <a:t>未介绍</a:t>
                      </a: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marL="72000"/>
                      <a:r>
                        <a:rPr lang="en-US" altLang="zh-CN" sz="1000" baseline="0" dirty="0"/>
                        <a:t>TCP&amp;IP</a:t>
                      </a:r>
                      <a:r>
                        <a:rPr lang="zh-CN" altLang="en-US" sz="1000" baseline="0" dirty="0"/>
                        <a:t>协议指纹</a:t>
                      </a: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marL="72000"/>
                      <a:r>
                        <a:rPr lang="zh-CN" altLang="en-US" sz="1000" baseline="0" dirty="0">
                          <a:solidFill>
                            <a:srgbClr val="C00000"/>
                          </a:solidFill>
                        </a:rPr>
                        <a:t>识别效率高</a:t>
                      </a:r>
                      <a:endParaRPr lang="zh-CN" altLang="en-US" sz="1000" baseline="0" dirty="0">
                        <a:solidFill>
                          <a:srgbClr val="C00000"/>
                        </a:solidFill>
                        <a:latin typeface="Helvetica" panose="020B0604020202020204" pitchFamily="34" charset="0"/>
                        <a:ea typeface="黑体" panose="02010609060101010101" pitchFamily="49" charset="-122"/>
                      </a:endParaRPr>
                    </a:p>
                  </a:txBody>
                  <a:tcPr anchor="ctr"/>
                </a:tc>
                <a:tc>
                  <a:txBody>
                    <a:bodyPr/>
                    <a:lstStyle/>
                    <a:p>
                      <a:pPr marL="72000"/>
                      <a:r>
                        <a:rPr lang="zh-CN" altLang="en-US" sz="1000" kern="1200" baseline="0" dirty="0">
                          <a:solidFill>
                            <a:srgbClr val="007434"/>
                          </a:solidFill>
                        </a:rPr>
                        <a:t>适用范围窄</a:t>
                      </a:r>
                      <a:r>
                        <a:rPr lang="zh-CN" altLang="en-US" sz="1000" baseline="0" dirty="0">
                          <a:solidFill>
                            <a:srgbClr val="007434"/>
                          </a:solidFill>
                        </a:rPr>
                        <a:t>；</a:t>
                      </a:r>
                      <a:endParaRPr lang="en-US" altLang="zh-CN" sz="1000" baseline="0" dirty="0">
                        <a:solidFill>
                          <a:srgbClr val="007434"/>
                        </a:solidFill>
                      </a:endParaRPr>
                    </a:p>
                    <a:p>
                      <a:pPr marL="72000"/>
                      <a:r>
                        <a:rPr lang="zh-CN" altLang="en-US" sz="1000" baseline="0" dirty="0">
                          <a:solidFill>
                            <a:srgbClr val="007434"/>
                          </a:solidFill>
                        </a:rPr>
                        <a:t>没有利用</a:t>
                      </a:r>
                      <a:r>
                        <a:rPr lang="en-US" altLang="zh-CN" sz="1000" baseline="0" dirty="0">
                          <a:solidFill>
                            <a:srgbClr val="007434"/>
                          </a:solidFill>
                        </a:rPr>
                        <a:t>TLS</a:t>
                      </a:r>
                      <a:r>
                        <a:rPr lang="zh-CN" altLang="en-US" sz="1000" baseline="0" dirty="0">
                          <a:solidFill>
                            <a:srgbClr val="007434"/>
                          </a:solidFill>
                        </a:rPr>
                        <a:t>层指纹</a:t>
                      </a:r>
                      <a:endParaRPr lang="zh-CN" altLang="en-US" sz="1000" baseline="0" dirty="0">
                        <a:solidFill>
                          <a:srgbClr val="007434"/>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1289910565"/>
                  </a:ext>
                </a:extLst>
              </a:tr>
              <a:tr h="713935">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algn="ctr"/>
                      <a:r>
                        <a:rPr lang="en-US" altLang="zh-CN" sz="900" baseline="0" dirty="0"/>
                        <a:t>[</a:t>
                      </a:r>
                      <a:r>
                        <a:rPr lang="en-US" altLang="zh-CN" sz="900" baseline="0" dirty="0" err="1"/>
                        <a:t>Lastovicka</a:t>
                      </a:r>
                      <a:r>
                        <a:rPr lang="en-US" altLang="zh-CN" sz="900" baseline="0" dirty="0"/>
                        <a:t> et al., NOMS 2018]</a:t>
                      </a:r>
                      <a:endParaRPr lang="zh-CN" altLang="en-US" sz="900" baseline="0" dirty="0">
                        <a:latin typeface="Helvetica" panose="020B0604020202020204" pitchFamily="34" charset="0"/>
                        <a:ea typeface="黑体" panose="02010609060101010101" pitchFamily="49" charset="-122"/>
                      </a:endParaRPr>
                    </a:p>
                  </a:txBody>
                  <a:tcPr anchor="ctr"/>
                </a:tc>
                <a:tc>
                  <a:txBody>
                    <a:bodyPr/>
                    <a:lstStyle/>
                    <a:p>
                      <a:pPr marL="72000" algn="l"/>
                      <a:r>
                        <a:rPr lang="en-US" altLang="zh-CN" sz="1000" baseline="0" dirty="0"/>
                        <a:t>IP</a:t>
                      </a:r>
                      <a:r>
                        <a:rPr lang="zh-CN" altLang="en-US" sz="1000" baseline="0" dirty="0"/>
                        <a:t>数：</a:t>
                      </a:r>
                      <a:r>
                        <a:rPr lang="en-US" altLang="zh-CN" sz="1000" baseline="0" dirty="0"/>
                        <a:t>6100</a:t>
                      </a:r>
                    </a:p>
                    <a:p>
                      <a:pPr marL="72000" algn="l"/>
                      <a:r>
                        <a:rPr lang="zh-CN" altLang="en-US" sz="1000" baseline="0" dirty="0"/>
                        <a:t>会话数：</a:t>
                      </a:r>
                      <a:r>
                        <a:rPr lang="en-US" altLang="zh-CN" sz="1000" baseline="0" dirty="0"/>
                        <a:t>800</a:t>
                      </a:r>
                      <a:r>
                        <a:rPr lang="zh-CN" altLang="en-US" sz="1000" baseline="0" dirty="0"/>
                        <a:t>万</a:t>
                      </a:r>
                      <a:endParaRPr lang="en-US" altLang="zh-CN" sz="1000" baseline="0" dirty="0">
                        <a:latin typeface="Helvetica" panose="020B0604020202020204" pitchFamily="34" charset="0"/>
                        <a:ea typeface="黑体" panose="02010609060101010101" pitchFamily="49" charset="-122"/>
                      </a:endParaRPr>
                    </a:p>
                  </a:txBody>
                  <a:tcPr anchor="ctr"/>
                </a:tc>
                <a:tc>
                  <a:txBody>
                    <a:bodyPr/>
                    <a:lstStyle/>
                    <a:p>
                      <a:pPr marL="72000"/>
                      <a:r>
                        <a:rPr lang="en-US" altLang="zh-CN" sz="1000" baseline="0" dirty="0"/>
                        <a:t>TCP&amp;IP</a:t>
                      </a:r>
                      <a:r>
                        <a:rPr lang="zh-CN" altLang="en-US" sz="1000" baseline="0" dirty="0"/>
                        <a:t>协议指纹；</a:t>
                      </a:r>
                      <a:r>
                        <a:rPr lang="en-US" altLang="zh-CN" sz="1000" baseline="0" dirty="0"/>
                        <a:t>User-Agent</a:t>
                      </a:r>
                      <a:r>
                        <a:rPr lang="zh-CN" altLang="en-US" sz="1000" baseline="0" dirty="0"/>
                        <a:t>字段；</a:t>
                      </a:r>
                      <a:endParaRPr lang="en-US" altLang="zh-CN" sz="1000" baseline="0" dirty="0"/>
                    </a:p>
                    <a:p>
                      <a:pPr marL="72000"/>
                      <a:r>
                        <a:rPr lang="zh-CN" altLang="en-US" sz="1000" baseline="0" dirty="0"/>
                        <a:t>特定域名</a:t>
                      </a: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marL="72000" marR="0" lvl="0" indent="0" algn="l" defTabSz="914400" rtl="0" eaLnBrk="1" fontAlgn="auto" latinLnBrk="0" hangingPunct="1">
                        <a:lnSpc>
                          <a:spcPct val="100000"/>
                        </a:lnSpc>
                        <a:spcBef>
                          <a:spcPts val="0"/>
                        </a:spcBef>
                        <a:spcAft>
                          <a:spcPts val="0"/>
                        </a:spcAft>
                        <a:buClrTx/>
                        <a:buSzTx/>
                        <a:buFontTx/>
                        <a:buNone/>
                        <a:tabLst/>
                        <a:defRPr/>
                      </a:pPr>
                      <a:r>
                        <a:rPr lang="zh-CN" altLang="en-US" sz="1000" baseline="0" dirty="0">
                          <a:solidFill>
                            <a:srgbClr val="C00000"/>
                          </a:solidFill>
                        </a:rPr>
                        <a:t>特征集丰富</a:t>
                      </a:r>
                      <a:r>
                        <a:rPr lang="zh-CN" altLang="en-US" sz="1000" baseline="0" dirty="0">
                          <a:solidFill>
                            <a:schemeClr val="tx1"/>
                          </a:solidFill>
                        </a:rPr>
                        <a:t>，首次利用</a:t>
                      </a:r>
                      <a:r>
                        <a:rPr lang="zh-CN" altLang="en-US" sz="1000" baseline="0" dirty="0">
                          <a:solidFill>
                            <a:srgbClr val="C00000"/>
                          </a:solidFill>
                        </a:rPr>
                        <a:t>特定域名</a:t>
                      </a:r>
                      <a:r>
                        <a:rPr lang="zh-CN" altLang="en-US" sz="1000" baseline="0" dirty="0">
                          <a:solidFill>
                            <a:schemeClr val="tx1"/>
                          </a:solidFill>
                        </a:rPr>
                        <a:t>方法识别操作系统</a:t>
                      </a:r>
                      <a:endParaRPr lang="en-US" altLang="zh-CN" sz="1000" baseline="0" dirty="0">
                        <a:solidFill>
                          <a:schemeClr val="tx1"/>
                        </a:solidFill>
                        <a:latin typeface="Helvetica" panose="020B0604020202020204" pitchFamily="34" charset="0"/>
                        <a:ea typeface="黑体" panose="02010609060101010101" pitchFamily="49" charset="-122"/>
                      </a:endParaRPr>
                    </a:p>
                  </a:txBody>
                  <a:tcPr anchor="ctr"/>
                </a:tc>
                <a:tc>
                  <a:txBody>
                    <a:bodyPr/>
                    <a:lstStyle/>
                    <a:p>
                      <a:pPr marL="72000" algn="l" defTabSz="914400" rtl="0" eaLnBrk="1" latinLnBrk="0" hangingPunct="1"/>
                      <a:r>
                        <a:rPr lang="zh-CN" altLang="en-US" sz="1000" kern="1200" baseline="0" dirty="0">
                          <a:solidFill>
                            <a:srgbClr val="007434"/>
                          </a:solidFill>
                        </a:rPr>
                        <a:t>准确率较低</a:t>
                      </a:r>
                      <a:endParaRPr lang="zh-CN" altLang="en-US" sz="1000" b="1" kern="1200" baseline="0" dirty="0">
                        <a:solidFill>
                          <a:srgbClr val="007434"/>
                        </a:solidFill>
                        <a:latin typeface="Helvetica" panose="020B0604020202020204" pitchFamily="34" charset="0"/>
                        <a:ea typeface="黑体" panose="02010609060101010101" pitchFamily="49" charset="-122"/>
                        <a:cs typeface="+mn-cs"/>
                      </a:endParaRPr>
                    </a:p>
                  </a:txBody>
                  <a:tcPr anchor="ctr"/>
                </a:tc>
                <a:extLst>
                  <a:ext uri="{0D108BD9-81ED-4DB2-BD59-A6C34878D82A}">
                    <a16:rowId xmlns:a16="http://schemas.microsoft.com/office/drawing/2014/main" val="1205962454"/>
                  </a:ext>
                </a:extLst>
              </a:tr>
              <a:tr h="529649">
                <a:tc rowSpan="5">
                  <a:txBody>
                    <a:bodyPr/>
                    <a:lstStyle/>
                    <a:p>
                      <a:pPr algn="ctr"/>
                      <a:r>
                        <a:rPr lang="zh-CN" altLang="en-US" sz="1200" baseline="0" dirty="0">
                          <a:latin typeface="Helvetica" panose="020B0604020202020204" pitchFamily="34" charset="0"/>
                          <a:ea typeface="黑体" panose="02010609060101010101" pitchFamily="49" charset="-122"/>
                        </a:rPr>
                        <a:t>机器学习算法</a:t>
                      </a:r>
                    </a:p>
                  </a:txBody>
                  <a:tcPr anchor="ctr"/>
                </a:tc>
                <a:tc>
                  <a:txBody>
                    <a:bodyPr/>
                    <a:lstStyle/>
                    <a:p>
                      <a:pPr algn="ctr"/>
                      <a:r>
                        <a:rPr lang="en-US" altLang="zh-CN" sz="900" baseline="0" dirty="0"/>
                        <a:t>[Chen et al., IMC 2014]</a:t>
                      </a:r>
                      <a:endParaRPr lang="zh-CN" altLang="en-US" sz="900" b="0" baseline="0" dirty="0">
                        <a:latin typeface="Helvetica" panose="020B0604020202020204" pitchFamily="34" charset="0"/>
                        <a:ea typeface="黑体" panose="02010609060101010101" pitchFamily="49" charset="-122"/>
                      </a:endParaRPr>
                    </a:p>
                  </a:txBody>
                  <a:tcPr anchor="ctr"/>
                </a:tc>
                <a:tc>
                  <a:txBody>
                    <a:bodyPr/>
                    <a:lstStyle/>
                    <a:p>
                      <a:pPr marL="72000" algn="l"/>
                      <a:r>
                        <a:rPr lang="zh-CN" altLang="en-US" sz="1000" baseline="0" dirty="0"/>
                        <a:t>操作系统种类：</a:t>
                      </a:r>
                      <a:r>
                        <a:rPr lang="en-US" altLang="zh-CN" sz="1000" baseline="0" dirty="0"/>
                        <a:t>3</a:t>
                      </a:r>
                      <a:r>
                        <a:rPr lang="zh-CN" altLang="en-US" sz="1000" baseline="0" dirty="0"/>
                        <a:t>类</a:t>
                      </a:r>
                      <a:endParaRPr lang="en-US" altLang="zh-CN" sz="1000" baseline="0" dirty="0"/>
                    </a:p>
                    <a:p>
                      <a:pPr marL="72000" algn="l"/>
                      <a:r>
                        <a:rPr lang="zh-CN" altLang="en-US" sz="1000" baseline="0" dirty="0"/>
                        <a:t>会话数：</a:t>
                      </a:r>
                      <a:r>
                        <a:rPr lang="en-US" altLang="zh-CN" sz="1000" baseline="0" dirty="0"/>
                        <a:t>7000</a:t>
                      </a:r>
                      <a:endParaRPr lang="en-US" altLang="zh-CN" sz="1000" baseline="0" dirty="0">
                        <a:latin typeface="Helvetica" panose="020B0604020202020204" pitchFamily="34" charset="0"/>
                        <a:ea typeface="黑体" panose="02010609060101010101" pitchFamily="49" charset="-122"/>
                      </a:endParaRPr>
                    </a:p>
                  </a:txBody>
                  <a:tcPr anchor="ctr"/>
                </a:tc>
                <a:tc>
                  <a:txBody>
                    <a:bodyPr/>
                    <a:lstStyle/>
                    <a:p>
                      <a:pPr marL="72000"/>
                      <a:r>
                        <a:rPr lang="en-US" altLang="zh-CN" sz="1000" baseline="0" dirty="0"/>
                        <a:t>TCP&amp;IP</a:t>
                      </a:r>
                      <a:r>
                        <a:rPr lang="zh-CN" altLang="en-US" sz="1000" baseline="0" dirty="0"/>
                        <a:t>协议指纹</a:t>
                      </a:r>
                    </a:p>
                  </a:txBody>
                  <a:tcPr anchor="ctr"/>
                </a:tc>
                <a:tc>
                  <a:txBody>
                    <a:bodyPr/>
                    <a:lstStyle/>
                    <a:p>
                      <a:pPr marL="72000"/>
                      <a:r>
                        <a:rPr lang="zh-CN" altLang="en-US" sz="1000" baseline="0" dirty="0">
                          <a:solidFill>
                            <a:srgbClr val="C00000"/>
                          </a:solidFill>
                        </a:rPr>
                        <a:t>时钟频率稳定性、</a:t>
                      </a:r>
                      <a:endParaRPr lang="en-US" altLang="zh-CN" sz="1000" baseline="0" dirty="0">
                        <a:solidFill>
                          <a:srgbClr val="C00000"/>
                        </a:solidFill>
                      </a:endParaRPr>
                    </a:p>
                    <a:p>
                      <a:pPr marL="72000"/>
                      <a:r>
                        <a:rPr lang="en-US" altLang="zh-CN" sz="1000" baseline="0" dirty="0">
                          <a:solidFill>
                            <a:srgbClr val="C00000"/>
                          </a:solidFill>
                        </a:rPr>
                        <a:t>IP-ID</a:t>
                      </a:r>
                      <a:r>
                        <a:rPr lang="zh-CN" altLang="en-US" sz="1000" baseline="0" dirty="0">
                          <a:solidFill>
                            <a:srgbClr val="C00000"/>
                          </a:solidFill>
                        </a:rPr>
                        <a:t>单调性</a:t>
                      </a:r>
                      <a:endParaRPr lang="zh-CN" altLang="en-US" sz="1000" baseline="0" dirty="0">
                        <a:solidFill>
                          <a:srgbClr val="C00000"/>
                        </a:solidFill>
                        <a:latin typeface="Helvetica" panose="020B0604020202020204" pitchFamily="34" charset="0"/>
                        <a:ea typeface="黑体" panose="02010609060101010101" pitchFamily="49" charset="-122"/>
                      </a:endParaRPr>
                    </a:p>
                  </a:txBody>
                  <a:tcPr anchor="ctr"/>
                </a:tc>
                <a:tc>
                  <a:txBody>
                    <a:bodyPr/>
                    <a:lstStyle/>
                    <a:p>
                      <a:pPr marL="72000"/>
                      <a:r>
                        <a:rPr lang="zh-CN" altLang="en-US" sz="1000" kern="1200" baseline="0" dirty="0">
                          <a:solidFill>
                            <a:srgbClr val="007434"/>
                          </a:solidFill>
                        </a:rPr>
                        <a:t>客户端规模较小</a:t>
                      </a:r>
                      <a:endParaRPr lang="zh-CN" altLang="en-US" sz="1000" baseline="0" dirty="0">
                        <a:solidFill>
                          <a:srgbClr val="007434"/>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3685597620"/>
                  </a:ext>
                </a:extLst>
              </a:tr>
              <a:tr h="529649">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algn="ctr"/>
                      <a:r>
                        <a:rPr lang="en-US" altLang="zh-CN" sz="900" baseline="0" dirty="0"/>
                        <a:t>[Aksoy et al., CEC 2017 ]</a:t>
                      </a:r>
                      <a:endParaRPr lang="zh-CN" altLang="en-US" sz="900" baseline="0" dirty="0">
                        <a:latin typeface="Helvetica" panose="020B0604020202020204" pitchFamily="34" charset="0"/>
                        <a:ea typeface="黑体" panose="02010609060101010101" pitchFamily="49" charset="-122"/>
                      </a:endParaRPr>
                    </a:p>
                  </a:txBody>
                  <a:tcPr anchor="ctr"/>
                </a:tc>
                <a:tc>
                  <a:txBody>
                    <a:bodyPr/>
                    <a:lstStyle/>
                    <a:p>
                      <a:pPr marL="72000" algn="l"/>
                      <a:r>
                        <a:rPr lang="zh-CN" altLang="en-US" sz="1000" baseline="0" dirty="0"/>
                        <a:t>设备个数：</a:t>
                      </a:r>
                      <a:r>
                        <a:rPr lang="en-US" altLang="zh-CN" sz="1000" baseline="0" dirty="0"/>
                        <a:t>9</a:t>
                      </a:r>
                      <a:endParaRPr lang="en-US" altLang="zh-CN" sz="1000" baseline="0" dirty="0">
                        <a:latin typeface="Helvetica" panose="020B0604020202020204" pitchFamily="34" charset="0"/>
                        <a:ea typeface="黑体" panose="02010609060101010101" pitchFamily="49" charset="-122"/>
                      </a:endParaRPr>
                    </a:p>
                  </a:txBody>
                  <a:tcPr anchor="ctr"/>
                </a:tc>
                <a:tc>
                  <a:txBody>
                    <a:bodyPr/>
                    <a:lstStyle/>
                    <a:p>
                      <a:pPr marL="72000"/>
                      <a:r>
                        <a:rPr lang="en-US" altLang="zh-CN" sz="1000" baseline="0" dirty="0"/>
                        <a:t>TCP&amp;IP</a:t>
                      </a:r>
                      <a:r>
                        <a:rPr lang="zh-CN" altLang="en-US" sz="1000" baseline="0" dirty="0"/>
                        <a:t>协议指纹</a:t>
                      </a: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marL="72000"/>
                      <a:r>
                        <a:rPr lang="zh-CN" altLang="en-US" sz="1000" baseline="0" dirty="0">
                          <a:solidFill>
                            <a:schemeClr val="tx1">
                              <a:lumMod val="95000"/>
                              <a:lumOff val="5000"/>
                            </a:schemeClr>
                          </a:solidFill>
                        </a:rPr>
                        <a:t>利用</a:t>
                      </a:r>
                      <a:r>
                        <a:rPr lang="zh-CN" altLang="en-US" sz="1000" baseline="0" dirty="0">
                          <a:solidFill>
                            <a:srgbClr val="C00000"/>
                          </a:solidFill>
                        </a:rPr>
                        <a:t>遗传算法</a:t>
                      </a:r>
                      <a:r>
                        <a:rPr lang="zh-CN" altLang="en-US" sz="1000" baseline="0" dirty="0">
                          <a:solidFill>
                            <a:schemeClr val="tx1">
                              <a:lumMod val="95000"/>
                              <a:lumOff val="5000"/>
                            </a:schemeClr>
                          </a:solidFill>
                        </a:rPr>
                        <a:t>选择最优特征子集</a:t>
                      </a:r>
                      <a:endParaRPr lang="zh-CN" altLang="en-US" sz="1000" baseline="0" dirty="0">
                        <a:solidFill>
                          <a:schemeClr val="tx1">
                            <a:lumMod val="95000"/>
                            <a:lumOff val="5000"/>
                          </a:schemeClr>
                        </a:solidFill>
                        <a:latin typeface="Helvetica" panose="020B0604020202020204" pitchFamily="34" charset="0"/>
                        <a:ea typeface="黑体" panose="02010609060101010101" pitchFamily="49" charset="-122"/>
                      </a:endParaRPr>
                    </a:p>
                  </a:txBody>
                  <a:tcPr anchor="ctr"/>
                </a:tc>
                <a:tc>
                  <a:txBody>
                    <a:bodyPr/>
                    <a:lstStyle/>
                    <a:p>
                      <a:pPr marL="72000"/>
                      <a:r>
                        <a:rPr lang="zh-CN" altLang="en-US" sz="1000" kern="1200" baseline="0" dirty="0">
                          <a:solidFill>
                            <a:srgbClr val="007434"/>
                          </a:solidFill>
                        </a:rPr>
                        <a:t>客户端规模较小</a:t>
                      </a:r>
                      <a:endParaRPr lang="zh-CN" altLang="en-US" sz="1000" b="1" kern="1200" baseline="0" dirty="0">
                        <a:solidFill>
                          <a:srgbClr val="007434"/>
                        </a:solidFill>
                        <a:latin typeface="Helvetica" panose="020B0604020202020204" pitchFamily="34" charset="0"/>
                        <a:ea typeface="黑体" panose="02010609060101010101" pitchFamily="49" charset="-122"/>
                        <a:cs typeface="+mn-cs"/>
                      </a:endParaRPr>
                    </a:p>
                  </a:txBody>
                  <a:tcPr anchor="ctr"/>
                </a:tc>
                <a:extLst>
                  <a:ext uri="{0D108BD9-81ED-4DB2-BD59-A6C34878D82A}">
                    <a16:rowId xmlns:a16="http://schemas.microsoft.com/office/drawing/2014/main" val="1934538947"/>
                  </a:ext>
                </a:extLst>
              </a:tr>
              <a:tr h="558732">
                <a:tc vMerge="1">
                  <a:txBody>
                    <a:bodyPr/>
                    <a:lstStyle/>
                    <a:p>
                      <a:pPr algn="ct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algn="ctr"/>
                      <a:r>
                        <a:rPr lang="en-US" altLang="zh-CN" sz="900" baseline="0" dirty="0"/>
                        <a:t>[Ruffing et al., CCNC 2016]</a:t>
                      </a:r>
                      <a:endParaRPr lang="zh-CN" altLang="en-US" sz="900" baseline="0" dirty="0">
                        <a:latin typeface="Helvetica" panose="020B0604020202020204" pitchFamily="34" charset="0"/>
                        <a:ea typeface="黑体" panose="02010609060101010101" pitchFamily="49" charset="-122"/>
                      </a:endParaRPr>
                    </a:p>
                  </a:txBody>
                  <a:tcPr anchor="ctr"/>
                </a:tc>
                <a:tc>
                  <a:txBody>
                    <a:bodyPr/>
                    <a:lstStyle/>
                    <a:p>
                      <a:pPr marL="72000" algn="l"/>
                      <a:r>
                        <a:rPr lang="zh-CN" altLang="en-US" sz="1000" baseline="0" dirty="0"/>
                        <a:t>对于每种主机属性组合，至少收集</a:t>
                      </a:r>
                      <a:r>
                        <a:rPr lang="en-US" altLang="zh-CN" sz="1000" baseline="0" dirty="0"/>
                        <a:t>30</a:t>
                      </a:r>
                      <a:r>
                        <a:rPr lang="zh-CN" altLang="en-US" sz="1000" baseline="0" dirty="0"/>
                        <a:t>条长流</a:t>
                      </a: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marL="72000"/>
                      <a:r>
                        <a:rPr lang="zh-CN" altLang="en-US" sz="1000" baseline="0" dirty="0"/>
                        <a:t>长流的时序特性</a:t>
                      </a: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marL="72000"/>
                      <a:r>
                        <a:rPr lang="zh-CN" altLang="en-US" sz="1000" baseline="0" dirty="0">
                          <a:solidFill>
                            <a:schemeClr val="tx1"/>
                          </a:solidFill>
                        </a:rPr>
                        <a:t>通过长流时序的</a:t>
                      </a:r>
                      <a:r>
                        <a:rPr lang="zh-CN" altLang="en-US" sz="1000" baseline="0" dirty="0">
                          <a:solidFill>
                            <a:srgbClr val="C00000"/>
                          </a:solidFill>
                        </a:rPr>
                        <a:t>频谱分析</a:t>
                      </a:r>
                      <a:r>
                        <a:rPr lang="zh-CN" altLang="en-US" sz="1000" baseline="0" dirty="0">
                          <a:solidFill>
                            <a:schemeClr val="tx1"/>
                          </a:solidFill>
                        </a:rPr>
                        <a:t>识别操作系统</a:t>
                      </a:r>
                      <a:endParaRPr lang="en-US" altLang="zh-CN" sz="1000" baseline="0" dirty="0">
                        <a:solidFill>
                          <a:schemeClr val="tx1"/>
                        </a:solidFill>
                        <a:latin typeface="Helvetica" panose="020B0604020202020204" pitchFamily="34" charset="0"/>
                        <a:ea typeface="黑体" panose="02010609060101010101" pitchFamily="49" charset="-122"/>
                      </a:endParaRPr>
                    </a:p>
                  </a:txBody>
                  <a:tcPr anchor="ctr"/>
                </a:tc>
                <a:tc>
                  <a:txBody>
                    <a:bodyPr/>
                    <a:lstStyle/>
                    <a:p>
                      <a:pPr marL="72000" marR="0" lvl="0" indent="0" algn="l" defTabSz="914400" rtl="0" eaLnBrk="1" fontAlgn="auto" latinLnBrk="0" hangingPunct="1">
                        <a:lnSpc>
                          <a:spcPct val="100000"/>
                        </a:lnSpc>
                        <a:spcBef>
                          <a:spcPts val="0"/>
                        </a:spcBef>
                        <a:spcAft>
                          <a:spcPts val="0"/>
                        </a:spcAft>
                        <a:buClrTx/>
                        <a:buSzTx/>
                        <a:buFontTx/>
                        <a:buNone/>
                        <a:tabLst/>
                        <a:defRPr/>
                      </a:pPr>
                      <a:r>
                        <a:rPr lang="zh-CN" altLang="en-US" sz="1000" baseline="0" dirty="0">
                          <a:solidFill>
                            <a:srgbClr val="007434"/>
                          </a:solidFill>
                        </a:rPr>
                        <a:t>客户端规模较小</a:t>
                      </a:r>
                      <a:endParaRPr lang="en-US" altLang="zh-CN" sz="1000" baseline="0" dirty="0">
                        <a:solidFill>
                          <a:srgbClr val="007434"/>
                        </a:solidFill>
                      </a:endParaRPr>
                    </a:p>
                    <a:p>
                      <a:pPr marL="72000"/>
                      <a:r>
                        <a:rPr lang="zh-CN" altLang="en-US" sz="1000" baseline="0" dirty="0">
                          <a:solidFill>
                            <a:srgbClr val="007434"/>
                          </a:solidFill>
                        </a:rPr>
                        <a:t>模型</a:t>
                      </a:r>
                      <a:r>
                        <a:rPr lang="zh-CN" altLang="en-US" sz="1000" kern="1200" baseline="0" dirty="0">
                          <a:solidFill>
                            <a:srgbClr val="007434"/>
                          </a:solidFill>
                        </a:rPr>
                        <a:t>训练时间较长</a:t>
                      </a:r>
                      <a:endParaRPr lang="zh-CN" altLang="en-US" sz="1000" b="1" kern="1200" baseline="0" dirty="0">
                        <a:solidFill>
                          <a:srgbClr val="007434"/>
                        </a:solidFill>
                        <a:latin typeface="Helvetica" panose="020B0604020202020204" pitchFamily="34" charset="0"/>
                        <a:ea typeface="黑体" panose="02010609060101010101" pitchFamily="49" charset="-122"/>
                        <a:cs typeface="+mn-cs"/>
                      </a:endParaRPr>
                    </a:p>
                  </a:txBody>
                  <a:tcPr anchor="ctr"/>
                </a:tc>
                <a:extLst>
                  <a:ext uri="{0D108BD9-81ED-4DB2-BD59-A6C34878D82A}">
                    <a16:rowId xmlns:a16="http://schemas.microsoft.com/office/drawing/2014/main" val="2077893114"/>
                  </a:ext>
                </a:extLst>
              </a:tr>
              <a:tr h="823898">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algn="ctr"/>
                      <a:r>
                        <a:rPr lang="en-US" altLang="zh-CN" sz="900" baseline="0" dirty="0"/>
                        <a:t>[</a:t>
                      </a:r>
                      <a:r>
                        <a:rPr lang="en-US" altLang="zh-CN" sz="900" baseline="0" dirty="0" err="1"/>
                        <a:t>Muehlstein</a:t>
                      </a:r>
                      <a:r>
                        <a:rPr lang="en-US" altLang="zh-CN" sz="900" baseline="0" dirty="0"/>
                        <a:t> et al., CCNC 2017]</a:t>
                      </a:r>
                      <a:endParaRPr lang="zh-CN" altLang="en-US" sz="900" baseline="0" dirty="0">
                        <a:latin typeface="Helvetica" panose="020B0604020202020204" pitchFamily="34" charset="0"/>
                        <a:ea typeface="黑体" panose="02010609060101010101" pitchFamily="49" charset="-122"/>
                      </a:endParaRPr>
                    </a:p>
                  </a:txBody>
                  <a:tcPr anchor="ctr"/>
                </a:tc>
                <a:tc>
                  <a:txBody>
                    <a:bodyPr/>
                    <a:lstStyle/>
                    <a:p>
                      <a:pPr marL="72000" algn="l"/>
                      <a:r>
                        <a:rPr lang="zh-CN" altLang="en-US" sz="1000" baseline="0" dirty="0"/>
                        <a:t>会话数：</a:t>
                      </a:r>
                      <a:r>
                        <a:rPr lang="en-US" altLang="zh-CN" sz="1000" baseline="0" dirty="0"/>
                        <a:t>2</a:t>
                      </a:r>
                      <a:r>
                        <a:rPr lang="zh-CN" altLang="en-US" sz="1000" baseline="0" dirty="0"/>
                        <a:t>万</a:t>
                      </a: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marL="72000"/>
                      <a:r>
                        <a:rPr lang="zh-CN" altLang="en-US" sz="1000" baseline="0" dirty="0"/>
                        <a:t>流统计特征</a:t>
                      </a: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marL="72000"/>
                      <a:r>
                        <a:rPr lang="zh-CN" altLang="en-US" sz="1000" baseline="0" dirty="0">
                          <a:solidFill>
                            <a:schemeClr val="tx1"/>
                          </a:solidFill>
                        </a:rPr>
                        <a:t>首次将</a:t>
                      </a:r>
                      <a:r>
                        <a:rPr lang="zh-CN" altLang="en-US" sz="1000" baseline="0" dirty="0">
                          <a:solidFill>
                            <a:srgbClr val="C00000"/>
                          </a:solidFill>
                        </a:rPr>
                        <a:t>流统计特征</a:t>
                      </a:r>
                      <a:r>
                        <a:rPr lang="zh-CN" altLang="en-US" sz="1000" baseline="0" dirty="0">
                          <a:solidFill>
                            <a:schemeClr val="tx1"/>
                          </a:solidFill>
                        </a:rPr>
                        <a:t>引入操作系统识别研究，识别准确率较高</a:t>
                      </a:r>
                      <a:endParaRPr lang="zh-CN" altLang="en-US" sz="1000" baseline="0" dirty="0">
                        <a:solidFill>
                          <a:schemeClr val="tx1"/>
                        </a:solidFill>
                        <a:latin typeface="Helvetica" panose="020B0604020202020204" pitchFamily="34" charset="0"/>
                        <a:ea typeface="黑体" panose="02010609060101010101" pitchFamily="49" charset="-122"/>
                      </a:endParaRPr>
                    </a:p>
                  </a:txBody>
                  <a:tcPr anchor="ctr"/>
                </a:tc>
                <a:tc>
                  <a:txBody>
                    <a:bodyPr/>
                    <a:lstStyle/>
                    <a:p>
                      <a:pPr marL="72000"/>
                      <a:r>
                        <a:rPr lang="zh-CN" altLang="en-US" sz="1000" kern="1200" baseline="0" dirty="0">
                          <a:solidFill>
                            <a:srgbClr val="007434"/>
                          </a:solidFill>
                        </a:rPr>
                        <a:t>客户端规模较小</a:t>
                      </a:r>
                      <a:endParaRPr lang="zh-CN" altLang="en-US" sz="1000" b="1" kern="1200" baseline="0" dirty="0">
                        <a:solidFill>
                          <a:srgbClr val="007434"/>
                        </a:solidFill>
                        <a:latin typeface="Helvetica" panose="020B0604020202020204" pitchFamily="34" charset="0"/>
                        <a:ea typeface="黑体" panose="02010609060101010101" pitchFamily="49" charset="-122"/>
                        <a:cs typeface="+mn-cs"/>
                      </a:endParaRPr>
                    </a:p>
                  </a:txBody>
                  <a:tcPr anchor="ctr"/>
                </a:tc>
                <a:extLst>
                  <a:ext uri="{0D108BD9-81ED-4DB2-BD59-A6C34878D82A}">
                    <a16:rowId xmlns:a16="http://schemas.microsoft.com/office/drawing/2014/main" val="3733728341"/>
                  </a:ext>
                </a:extLst>
              </a:tr>
              <a:tr h="45440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aseline="0" dirty="0"/>
                        <a:t>[Wang et al., Black Hat 2015]</a:t>
                      </a:r>
                      <a:endParaRPr lang="zh-CN" altLang="en-US" sz="900" baseline="0" dirty="0">
                        <a:latin typeface="Helvetica" panose="020B0604020202020204" pitchFamily="34" charset="0"/>
                        <a:ea typeface="黑体" panose="02010609060101010101" pitchFamily="49" charset="-122"/>
                      </a:endParaRPr>
                    </a:p>
                  </a:txBody>
                  <a:tcPr anchor="ctr"/>
                </a:tc>
                <a:tc>
                  <a:txBody>
                    <a:bodyPr/>
                    <a:lstStyle/>
                    <a:p>
                      <a:pPr marL="72000" marR="0" lvl="0" indent="0" algn="l" defTabSz="914400" rtl="0" eaLnBrk="1" fontAlgn="auto" latinLnBrk="0" hangingPunct="1">
                        <a:lnSpc>
                          <a:spcPct val="100000"/>
                        </a:lnSpc>
                        <a:spcBef>
                          <a:spcPts val="0"/>
                        </a:spcBef>
                        <a:spcAft>
                          <a:spcPts val="0"/>
                        </a:spcAft>
                        <a:buClrTx/>
                        <a:buSzTx/>
                        <a:buFontTx/>
                        <a:buNone/>
                        <a:tabLst/>
                        <a:defRPr/>
                      </a:pPr>
                      <a:r>
                        <a:rPr lang="zh-CN" altLang="en-US" sz="1000" baseline="0" dirty="0"/>
                        <a:t>会话数：</a:t>
                      </a:r>
                      <a:r>
                        <a:rPr lang="en-US" altLang="zh-CN" sz="1000" baseline="0" dirty="0"/>
                        <a:t>30</a:t>
                      </a:r>
                      <a:r>
                        <a:rPr lang="zh-CN" altLang="en-US" sz="1000" baseline="0" dirty="0"/>
                        <a:t>万</a:t>
                      </a: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marL="72000"/>
                      <a:r>
                        <a:rPr lang="zh-CN" altLang="en-US" sz="1000" baseline="0" dirty="0"/>
                        <a:t>流原始载荷</a:t>
                      </a: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marL="72000"/>
                      <a:r>
                        <a:rPr lang="zh-CN" altLang="en-US" sz="1000" baseline="0" dirty="0">
                          <a:solidFill>
                            <a:schemeClr val="tx1"/>
                          </a:solidFill>
                        </a:rPr>
                        <a:t>构建</a:t>
                      </a:r>
                      <a:r>
                        <a:rPr lang="zh-CN" altLang="en-US" sz="1000" baseline="0" dirty="0">
                          <a:solidFill>
                            <a:srgbClr val="C00000"/>
                          </a:solidFill>
                        </a:rPr>
                        <a:t>栈式自编码器</a:t>
                      </a:r>
                      <a:r>
                        <a:rPr lang="zh-CN" altLang="en-US" sz="1000" baseline="0" dirty="0">
                          <a:solidFill>
                            <a:schemeClr val="tx1"/>
                          </a:solidFill>
                        </a:rPr>
                        <a:t>模型</a:t>
                      </a:r>
                      <a:endParaRPr lang="zh-CN" altLang="en-US" sz="1000" baseline="0" dirty="0">
                        <a:solidFill>
                          <a:schemeClr val="tx1"/>
                        </a:solidFill>
                        <a:latin typeface="Helvetica" panose="020B0604020202020204" pitchFamily="34" charset="0"/>
                        <a:ea typeface="黑体" panose="02010609060101010101" pitchFamily="49" charset="-122"/>
                      </a:endParaRPr>
                    </a:p>
                  </a:txBody>
                  <a:tcPr anchor="ctr"/>
                </a:tc>
                <a:tc>
                  <a:txBody>
                    <a:bodyPr/>
                    <a:lstStyle/>
                    <a:p>
                      <a:pPr marL="72000"/>
                      <a:r>
                        <a:rPr lang="zh-CN" altLang="en-US" sz="1000" kern="1200" baseline="0" dirty="0">
                          <a:solidFill>
                            <a:srgbClr val="007434"/>
                          </a:solidFill>
                        </a:rPr>
                        <a:t>识别效率较低</a:t>
                      </a:r>
                      <a:endParaRPr lang="zh-CN" altLang="en-US" sz="1000" b="1" kern="1200" baseline="0" dirty="0">
                        <a:solidFill>
                          <a:srgbClr val="007434"/>
                        </a:solidFill>
                        <a:latin typeface="Helvetica" panose="020B0604020202020204" pitchFamily="34" charset="0"/>
                        <a:ea typeface="黑体" panose="02010609060101010101" pitchFamily="49" charset="-122"/>
                        <a:cs typeface="+mn-cs"/>
                      </a:endParaRPr>
                    </a:p>
                  </a:txBody>
                  <a:tcPr anchor="ctr"/>
                </a:tc>
                <a:extLst>
                  <a:ext uri="{0D108BD9-81ED-4DB2-BD59-A6C34878D82A}">
                    <a16:rowId xmlns:a16="http://schemas.microsoft.com/office/drawing/2014/main" val="2515967856"/>
                  </a:ext>
                </a:extLst>
              </a:tr>
            </a:tbl>
          </a:graphicData>
        </a:graphic>
      </p:graphicFrame>
      <p:sp>
        <p:nvSpPr>
          <p:cNvPr id="4" name="圆角矩形 100">
            <a:extLst>
              <a:ext uri="{FF2B5EF4-FFF2-40B4-BE49-F238E27FC236}">
                <a16:creationId xmlns:a16="http://schemas.microsoft.com/office/drawing/2014/main" id="{A0E70F58-1964-466F-A325-63CDB95A8AA0}"/>
              </a:ext>
            </a:extLst>
          </p:cNvPr>
          <p:cNvSpPr/>
          <p:nvPr/>
        </p:nvSpPr>
        <p:spPr bwMode="auto">
          <a:xfrm>
            <a:off x="985033" y="2217553"/>
            <a:ext cx="7173933" cy="3070220"/>
          </a:xfrm>
          <a:prstGeom prst="roundRect">
            <a:avLst/>
          </a:prstGeom>
          <a:solidFill>
            <a:srgbClr val="E1D5E7"/>
          </a:solidFill>
          <a:ln w="19050" cap="flat">
            <a:solidFill>
              <a:srgbClr val="C2AECC"/>
            </a:solidFill>
            <a:prstDash val="solid"/>
            <a:round/>
          </a:ln>
        </p:spPr>
        <p:txBody>
          <a:bodyPr vert="horz" wrap="square" lIns="91440" tIns="45720" rIns="91440" bIns="45720" numCol="1" rtlCol="0" anchor="ctr" anchorCtr="0" compatLnSpc="1"/>
          <a:lstStyle/>
          <a:p>
            <a:pPr algn="ctr">
              <a:spcAft>
                <a:spcPts val="1000"/>
              </a:spcAft>
            </a:pPr>
            <a:r>
              <a:rPr lang="zh-CN" altLang="en-US" sz="2800" dirty="0"/>
              <a:t>挑战</a:t>
            </a:r>
            <a:endParaRPr lang="en-US" altLang="zh-CN" sz="2800" dirty="0"/>
          </a:p>
          <a:p>
            <a:pPr marL="342900" indent="-342900">
              <a:lnSpc>
                <a:spcPts val="3000"/>
              </a:lnSpc>
              <a:buFont typeface="Wingdings" panose="05000000000000000000" pitchFamily="2" charset="2"/>
              <a:buChar char="l"/>
            </a:pPr>
            <a:r>
              <a:rPr lang="zh-CN" altLang="en-US" sz="2000" dirty="0">
                <a:solidFill>
                  <a:srgbClr val="C00000"/>
                </a:solidFill>
              </a:rPr>
              <a:t>数据规模小</a:t>
            </a:r>
            <a:r>
              <a:rPr lang="zh-CN" altLang="en-US" sz="2000" dirty="0"/>
              <a:t>，在小型实验数据集上的研究成果难以解决实际问题。</a:t>
            </a:r>
            <a:endParaRPr lang="en-US" altLang="zh-CN" sz="2000" dirty="0"/>
          </a:p>
          <a:p>
            <a:pPr marL="342900" indent="-342900">
              <a:lnSpc>
                <a:spcPts val="3000"/>
              </a:lnSpc>
              <a:buFont typeface="Wingdings" panose="05000000000000000000" pitchFamily="2" charset="2"/>
              <a:buChar char="l"/>
            </a:pPr>
            <a:r>
              <a:rPr lang="zh-CN" altLang="en-US" sz="2000" dirty="0">
                <a:solidFill>
                  <a:srgbClr val="C00000"/>
                </a:solidFill>
              </a:rPr>
              <a:t>识别粒度粗</a:t>
            </a:r>
            <a:r>
              <a:rPr lang="zh-CN" altLang="en-US" sz="2000" dirty="0"/>
              <a:t>，大部分安全漏洞只存在于某个特定的系统版本，需要更精细的识别粒度。</a:t>
            </a:r>
            <a:endParaRPr lang="en-US" altLang="zh-CN" sz="2000" dirty="0"/>
          </a:p>
          <a:p>
            <a:pPr marL="342900" indent="-342900">
              <a:lnSpc>
                <a:spcPts val="3000"/>
              </a:lnSpc>
              <a:buFont typeface="Wingdings" panose="05000000000000000000" pitchFamily="2" charset="2"/>
              <a:buChar char="l"/>
            </a:pPr>
            <a:r>
              <a:rPr lang="zh-CN" altLang="en-US" sz="2000" dirty="0">
                <a:solidFill>
                  <a:srgbClr val="C00000"/>
                </a:solidFill>
              </a:rPr>
              <a:t>人工成本高</a:t>
            </a:r>
            <a:r>
              <a:rPr lang="zh-CN" altLang="en-US" sz="2000" dirty="0"/>
              <a:t>，如何选取、构造更有效的特征，要求丰富的专家经验和大量的时间投入。</a:t>
            </a:r>
            <a:endParaRPr lang="en-US" altLang="zh-CN" sz="2000" dirty="0"/>
          </a:p>
        </p:txBody>
      </p:sp>
    </p:spTree>
    <p:extLst>
      <p:ext uri="{BB962C8B-B14F-4D97-AF65-F5344CB8AC3E}">
        <p14:creationId xmlns:p14="http://schemas.microsoft.com/office/powerpoint/2010/main" val="69127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研究进展</a:t>
            </a:r>
          </a:p>
        </p:txBody>
      </p:sp>
      <p:sp>
        <p:nvSpPr>
          <p:cNvPr id="6" name="横卷形 5"/>
          <p:cNvSpPr/>
          <p:nvPr/>
        </p:nvSpPr>
        <p:spPr bwMode="auto">
          <a:xfrm>
            <a:off x="2142606" y="1023586"/>
            <a:ext cx="3210079" cy="841954"/>
          </a:xfrm>
          <a:prstGeom prst="horizontalScroll">
            <a:avLst/>
          </a:prstGeom>
          <a:solidFill>
            <a:srgbClr val="005BAC"/>
          </a:solidFill>
          <a:ln>
            <a:solidFill>
              <a:schemeClr val="accent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lstStyle/>
          <a:p>
            <a:pPr algn="ctr"/>
            <a:r>
              <a:rPr lang="zh-CN" altLang="en-US" sz="1600" dirty="0"/>
              <a:t>研究点一：复杂网络中的细粒度主机属性发现 </a:t>
            </a:r>
            <a:r>
              <a:rPr lang="en-US" altLang="zh-CN" sz="1600" dirty="0"/>
              <a:t>(</a:t>
            </a:r>
            <a:r>
              <a:rPr lang="zh-CN" altLang="en-US" sz="1600" dirty="0"/>
              <a:t>已完成</a:t>
            </a:r>
            <a:r>
              <a:rPr lang="en-US" altLang="zh-CN" sz="1600" dirty="0"/>
              <a:t>)</a:t>
            </a:r>
          </a:p>
        </p:txBody>
      </p:sp>
      <p:sp>
        <p:nvSpPr>
          <p:cNvPr id="89" name="横卷形 88"/>
          <p:cNvSpPr/>
          <p:nvPr/>
        </p:nvSpPr>
        <p:spPr bwMode="auto">
          <a:xfrm>
            <a:off x="1490808" y="5737101"/>
            <a:ext cx="3445838" cy="852236"/>
          </a:xfrm>
          <a:prstGeom prst="horizontalScroll">
            <a:avLst/>
          </a:prstGeom>
          <a:solidFill>
            <a:srgbClr val="005BAC"/>
          </a:solidFill>
          <a:ln>
            <a:solidFill>
              <a:schemeClr val="accent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lstStyle/>
          <a:p>
            <a:pPr algn="ctr"/>
            <a:r>
              <a:rPr lang="zh-CN" altLang="en-US" sz="1600" dirty="0"/>
              <a:t>研究点二：基于加密流原始载荷的主机属性发现</a:t>
            </a:r>
            <a:r>
              <a:rPr lang="en-US" altLang="zh-CN" sz="1600" dirty="0"/>
              <a:t>(</a:t>
            </a:r>
            <a:r>
              <a:rPr lang="zh-CN" altLang="en-US" sz="1600" dirty="0"/>
              <a:t>已完成</a:t>
            </a:r>
            <a:r>
              <a:rPr lang="en-US" altLang="zh-CN" sz="1600" dirty="0"/>
              <a:t>)</a:t>
            </a:r>
          </a:p>
        </p:txBody>
      </p:sp>
      <p:sp>
        <p:nvSpPr>
          <p:cNvPr id="90" name="横卷形 89"/>
          <p:cNvSpPr/>
          <p:nvPr/>
        </p:nvSpPr>
        <p:spPr bwMode="auto">
          <a:xfrm>
            <a:off x="5869176" y="5737101"/>
            <a:ext cx="3001448" cy="852236"/>
          </a:xfrm>
          <a:prstGeom prst="horizontalScroll">
            <a:avLst/>
          </a:prstGeom>
          <a:solidFill>
            <a:srgbClr val="005BAC"/>
          </a:solidFill>
          <a:ln>
            <a:solidFill>
              <a:schemeClr val="accent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lstStyle/>
          <a:p>
            <a:pPr algn="ctr"/>
            <a:r>
              <a:rPr lang="zh-CN" altLang="en-US" sz="1600" dirty="0"/>
              <a:t>研究点三：大规模网络中的海量主机属性发现 </a:t>
            </a:r>
            <a:r>
              <a:rPr lang="en-US" altLang="zh-CN" sz="1600" dirty="0"/>
              <a:t>(</a:t>
            </a:r>
            <a:r>
              <a:rPr lang="zh-CN" altLang="en-US" sz="1600" dirty="0"/>
              <a:t>部分完成</a:t>
            </a:r>
            <a:r>
              <a:rPr lang="en-US" altLang="zh-CN" sz="1600" dirty="0"/>
              <a:t>)</a:t>
            </a:r>
          </a:p>
        </p:txBody>
      </p:sp>
      <p:cxnSp>
        <p:nvCxnSpPr>
          <p:cNvPr id="8" name="直接箭头连接符 7"/>
          <p:cNvCxnSpPr>
            <a:cxnSpLocks/>
            <a:stCxn id="58" idx="0"/>
            <a:endCxn id="6" idx="2"/>
          </p:cNvCxnSpPr>
          <p:nvPr/>
        </p:nvCxnSpPr>
        <p:spPr>
          <a:xfrm flipV="1">
            <a:off x="3498378" y="1760296"/>
            <a:ext cx="249268" cy="403384"/>
          </a:xfrm>
          <a:prstGeom prst="straightConnector1">
            <a:avLst/>
          </a:prstGeom>
          <a:ln w="19050">
            <a:solidFill>
              <a:srgbClr val="005BAC"/>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91" name="直接箭头连接符 90"/>
          <p:cNvCxnSpPr>
            <a:cxnSpLocks/>
            <a:stCxn id="71" idx="2"/>
            <a:endCxn id="89" idx="0"/>
          </p:cNvCxnSpPr>
          <p:nvPr/>
        </p:nvCxnSpPr>
        <p:spPr>
          <a:xfrm flipH="1">
            <a:off x="3213727" y="5359441"/>
            <a:ext cx="2600009" cy="484190"/>
          </a:xfrm>
          <a:prstGeom prst="straightConnector1">
            <a:avLst/>
          </a:prstGeom>
          <a:ln w="19050">
            <a:solidFill>
              <a:srgbClr val="005BAC"/>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95" name="直接箭头连接符 94"/>
          <p:cNvCxnSpPr>
            <a:cxnSpLocks/>
            <a:stCxn id="81" idx="2"/>
            <a:endCxn id="90" idx="0"/>
          </p:cNvCxnSpPr>
          <p:nvPr/>
        </p:nvCxnSpPr>
        <p:spPr>
          <a:xfrm>
            <a:off x="5821780" y="4129386"/>
            <a:ext cx="1548120" cy="1714245"/>
          </a:xfrm>
          <a:prstGeom prst="straightConnector1">
            <a:avLst/>
          </a:prstGeom>
          <a:ln w="19050">
            <a:solidFill>
              <a:srgbClr val="005BAC"/>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305" name="直接箭头连接符 304">
            <a:extLst>
              <a:ext uri="{FF2B5EF4-FFF2-40B4-BE49-F238E27FC236}">
                <a16:creationId xmlns:a16="http://schemas.microsoft.com/office/drawing/2014/main" id="{5A658C69-1263-4EA8-9DDD-E610F1E5F2EC}"/>
              </a:ext>
            </a:extLst>
          </p:cNvPr>
          <p:cNvCxnSpPr>
            <a:cxnSpLocks/>
            <a:stCxn id="57" idx="2"/>
            <a:endCxn id="89" idx="0"/>
          </p:cNvCxnSpPr>
          <p:nvPr/>
        </p:nvCxnSpPr>
        <p:spPr>
          <a:xfrm flipH="1">
            <a:off x="3213727" y="5488821"/>
            <a:ext cx="293194" cy="354810"/>
          </a:xfrm>
          <a:prstGeom prst="straightConnector1">
            <a:avLst/>
          </a:prstGeom>
          <a:ln w="19050">
            <a:solidFill>
              <a:srgbClr val="005BAC"/>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315" name="直接箭头连接符 314">
            <a:extLst>
              <a:ext uri="{FF2B5EF4-FFF2-40B4-BE49-F238E27FC236}">
                <a16:creationId xmlns:a16="http://schemas.microsoft.com/office/drawing/2014/main" id="{27CA95E8-42D2-4C98-8899-092980DC012B}"/>
              </a:ext>
            </a:extLst>
          </p:cNvPr>
          <p:cNvCxnSpPr>
            <a:cxnSpLocks/>
            <a:stCxn id="67" idx="0"/>
            <a:endCxn id="6" idx="2"/>
          </p:cNvCxnSpPr>
          <p:nvPr/>
        </p:nvCxnSpPr>
        <p:spPr>
          <a:xfrm flipH="1" flipV="1">
            <a:off x="3747646" y="1760296"/>
            <a:ext cx="2066090" cy="784893"/>
          </a:xfrm>
          <a:prstGeom prst="straightConnector1">
            <a:avLst/>
          </a:prstGeom>
          <a:ln w="19050">
            <a:solidFill>
              <a:srgbClr val="005BAC"/>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389" name="直接箭头连接符 388">
            <a:extLst>
              <a:ext uri="{FF2B5EF4-FFF2-40B4-BE49-F238E27FC236}">
                <a16:creationId xmlns:a16="http://schemas.microsoft.com/office/drawing/2014/main" id="{CB012C32-4455-4669-894E-7248EBDF91C4}"/>
              </a:ext>
            </a:extLst>
          </p:cNvPr>
          <p:cNvCxnSpPr>
            <a:cxnSpLocks/>
            <a:stCxn id="68" idx="2"/>
            <a:endCxn id="90" idx="0"/>
          </p:cNvCxnSpPr>
          <p:nvPr/>
        </p:nvCxnSpPr>
        <p:spPr>
          <a:xfrm flipH="1">
            <a:off x="7369900" y="4134387"/>
            <a:ext cx="13986" cy="1709244"/>
          </a:xfrm>
          <a:prstGeom prst="straightConnector1">
            <a:avLst/>
          </a:prstGeom>
          <a:ln w="19050">
            <a:solidFill>
              <a:srgbClr val="005BAC"/>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390" name="直接箭头连接符 389">
            <a:extLst>
              <a:ext uri="{FF2B5EF4-FFF2-40B4-BE49-F238E27FC236}">
                <a16:creationId xmlns:a16="http://schemas.microsoft.com/office/drawing/2014/main" id="{878A0004-BE75-40B8-9FAA-F52F6B0B69EC}"/>
              </a:ext>
            </a:extLst>
          </p:cNvPr>
          <p:cNvCxnSpPr>
            <a:cxnSpLocks/>
            <a:stCxn id="108" idx="2"/>
            <a:endCxn id="90" idx="0"/>
          </p:cNvCxnSpPr>
          <p:nvPr/>
        </p:nvCxnSpPr>
        <p:spPr>
          <a:xfrm flipH="1">
            <a:off x="7369900" y="4400822"/>
            <a:ext cx="1151408" cy="1442809"/>
          </a:xfrm>
          <a:prstGeom prst="straightConnector1">
            <a:avLst/>
          </a:prstGeom>
          <a:ln w="19050">
            <a:solidFill>
              <a:srgbClr val="005BAC"/>
            </a:solidFill>
            <a:prstDash val="sysDash"/>
            <a:tailEnd type="triangle"/>
          </a:ln>
        </p:spPr>
        <p:style>
          <a:lnRef idx="1">
            <a:schemeClr val="accent2"/>
          </a:lnRef>
          <a:fillRef idx="0">
            <a:schemeClr val="accent2"/>
          </a:fillRef>
          <a:effectRef idx="0">
            <a:schemeClr val="accent2"/>
          </a:effectRef>
          <a:fontRef idx="minor">
            <a:schemeClr val="tx1"/>
          </a:fontRef>
        </p:style>
      </p:cxnSp>
      <p:sp>
        <p:nvSpPr>
          <p:cNvPr id="55" name="椭圆 54">
            <a:extLst>
              <a:ext uri="{FF2B5EF4-FFF2-40B4-BE49-F238E27FC236}">
                <a16:creationId xmlns:a16="http://schemas.microsoft.com/office/drawing/2014/main" id="{FCCFC338-AE6B-4844-98CC-F79C72365FDC}"/>
              </a:ext>
            </a:extLst>
          </p:cNvPr>
          <p:cNvSpPr/>
          <p:nvPr/>
        </p:nvSpPr>
        <p:spPr bwMode="auto">
          <a:xfrm>
            <a:off x="4307998" y="3164623"/>
            <a:ext cx="413222" cy="396000"/>
          </a:xfrm>
          <a:prstGeom prst="ellipse">
            <a:avLst/>
          </a:prstGeom>
          <a:no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sp>
        <p:nvSpPr>
          <p:cNvPr id="56" name="椭圆 55">
            <a:extLst>
              <a:ext uri="{FF2B5EF4-FFF2-40B4-BE49-F238E27FC236}">
                <a16:creationId xmlns:a16="http://schemas.microsoft.com/office/drawing/2014/main" id="{5D0DE338-8AEA-4CD8-A272-39CD21946BBA}"/>
              </a:ext>
            </a:extLst>
          </p:cNvPr>
          <p:cNvSpPr/>
          <p:nvPr/>
        </p:nvSpPr>
        <p:spPr bwMode="auto">
          <a:xfrm>
            <a:off x="4320132" y="4417756"/>
            <a:ext cx="413222" cy="396000"/>
          </a:xfrm>
          <a:prstGeom prst="ellipse">
            <a:avLst/>
          </a:prstGeom>
          <a:no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sp>
        <p:nvSpPr>
          <p:cNvPr id="57" name="矩形 56">
            <a:extLst>
              <a:ext uri="{FF2B5EF4-FFF2-40B4-BE49-F238E27FC236}">
                <a16:creationId xmlns:a16="http://schemas.microsoft.com/office/drawing/2014/main" id="{AFEEA943-E097-4C95-B855-8B4801DDD980}"/>
              </a:ext>
            </a:extLst>
          </p:cNvPr>
          <p:cNvSpPr/>
          <p:nvPr/>
        </p:nvSpPr>
        <p:spPr bwMode="auto">
          <a:xfrm>
            <a:off x="2276875" y="4117262"/>
            <a:ext cx="2460091" cy="1371559"/>
          </a:xfrm>
          <a:prstGeom prst="rect">
            <a:avLst/>
          </a:prstGeom>
          <a:solidFill>
            <a:srgbClr val="FFFFFF"/>
          </a:solidFill>
          <a:ln w="19050" cap="flat">
            <a:solidFill>
              <a:srgbClr val="000000"/>
            </a:solidFill>
            <a:prstDash val="solid"/>
            <a:round/>
          </a:ln>
        </p:spPr>
        <p:txBody>
          <a:bodyPr vert="horz" wrap="square" lIns="91440" tIns="45720" rIns="91440" bIns="45720" numCol="1" rtlCol="0" anchor="t" anchorCtr="0" compatLnSpc="1"/>
          <a:lstStyle/>
          <a:p>
            <a:pPr algn="ctr"/>
            <a:endParaRPr lang="zh-CN" altLang="en-US" sz="1400">
              <a:latin typeface="Helvetica" panose="020B0604020202020204" pitchFamily="34" charset="0"/>
              <a:cs typeface="Helvetica" panose="020B0604020202020204" pitchFamily="34" charset="0"/>
            </a:endParaRPr>
          </a:p>
        </p:txBody>
      </p:sp>
      <p:sp>
        <p:nvSpPr>
          <p:cNvPr id="58" name="矩形 57">
            <a:extLst>
              <a:ext uri="{FF2B5EF4-FFF2-40B4-BE49-F238E27FC236}">
                <a16:creationId xmlns:a16="http://schemas.microsoft.com/office/drawing/2014/main" id="{6A41D146-2AB8-4B35-9723-1E4BFFBA6E11}"/>
              </a:ext>
            </a:extLst>
          </p:cNvPr>
          <p:cNvSpPr/>
          <p:nvPr/>
        </p:nvSpPr>
        <p:spPr bwMode="auto">
          <a:xfrm>
            <a:off x="2268332" y="2163680"/>
            <a:ext cx="2460091" cy="1770787"/>
          </a:xfrm>
          <a:prstGeom prst="rect">
            <a:avLst/>
          </a:prstGeom>
          <a:solidFill>
            <a:srgbClr val="FFFFFF"/>
          </a:solidFill>
          <a:ln w="19050" cap="flat">
            <a:solidFill>
              <a:srgbClr val="000000"/>
            </a:solidFill>
            <a:prstDash val="solid"/>
            <a:round/>
          </a:ln>
        </p:spPr>
        <p:txBody>
          <a:bodyPr vert="horz" wrap="square" lIns="91440" tIns="45720" rIns="91440" bIns="45720" numCol="1" rtlCol="0" anchor="t" anchorCtr="0" compatLnSpc="1"/>
          <a:lstStyle/>
          <a:p>
            <a:pPr algn="ctr"/>
            <a:endParaRPr lang="zh-CN" altLang="en-US" sz="1400">
              <a:latin typeface="Helvetica" panose="020B0604020202020204" pitchFamily="34" charset="0"/>
              <a:cs typeface="Helvetica" panose="020B0604020202020204" pitchFamily="34" charset="0"/>
            </a:endParaRPr>
          </a:p>
        </p:txBody>
      </p:sp>
      <p:sp>
        <p:nvSpPr>
          <p:cNvPr id="61" name="文本框 60">
            <a:extLst>
              <a:ext uri="{FF2B5EF4-FFF2-40B4-BE49-F238E27FC236}">
                <a16:creationId xmlns:a16="http://schemas.microsoft.com/office/drawing/2014/main" id="{A939FC63-0ACF-408D-BB4A-746DBE090F7F}"/>
              </a:ext>
            </a:extLst>
          </p:cNvPr>
          <p:cNvSpPr txBox="1"/>
          <p:nvPr/>
        </p:nvSpPr>
        <p:spPr>
          <a:xfrm>
            <a:off x="2702061" y="2197720"/>
            <a:ext cx="1609718" cy="307777"/>
          </a:xfrm>
          <a:prstGeom prst="rect">
            <a:avLst/>
          </a:prstGeom>
          <a:noFill/>
          <a:ln w="19050">
            <a:noFill/>
          </a:ln>
        </p:spPr>
        <p:txBody>
          <a:bodyPr wrap="square" rtlCol="0">
            <a:spAutoFit/>
          </a:bodyPr>
          <a:lstStyle/>
          <a:p>
            <a:pPr algn="ctr"/>
            <a:r>
              <a:rPr lang="zh-CN" altLang="en-US" sz="1400" dirty="0">
                <a:latin typeface="Helvetica" panose="020B0604020202020204" pitchFamily="34" charset="0"/>
                <a:cs typeface="Helvetica" panose="020B0604020202020204" pitchFamily="34" charset="0"/>
              </a:rPr>
              <a:t>特征提取</a:t>
            </a:r>
          </a:p>
        </p:txBody>
      </p:sp>
      <p:cxnSp>
        <p:nvCxnSpPr>
          <p:cNvPr id="62" name="直接箭头连接符 61">
            <a:extLst>
              <a:ext uri="{FF2B5EF4-FFF2-40B4-BE49-F238E27FC236}">
                <a16:creationId xmlns:a16="http://schemas.microsoft.com/office/drawing/2014/main" id="{E6316FEC-689D-4A99-8DAD-739B79A6D798}"/>
              </a:ext>
            </a:extLst>
          </p:cNvPr>
          <p:cNvCxnSpPr>
            <a:cxnSpLocks/>
            <a:stCxn id="15" idx="3"/>
            <a:endCxn id="74" idx="1"/>
          </p:cNvCxnSpPr>
          <p:nvPr/>
        </p:nvCxnSpPr>
        <p:spPr>
          <a:xfrm>
            <a:off x="793165" y="4001058"/>
            <a:ext cx="30835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3" name="圆角矩形 96">
            <a:extLst>
              <a:ext uri="{FF2B5EF4-FFF2-40B4-BE49-F238E27FC236}">
                <a16:creationId xmlns:a16="http://schemas.microsoft.com/office/drawing/2014/main" id="{B28DE995-E481-4B48-9C39-E714A5A04FE8}"/>
              </a:ext>
            </a:extLst>
          </p:cNvPr>
          <p:cNvSpPr/>
          <p:nvPr/>
        </p:nvSpPr>
        <p:spPr bwMode="auto">
          <a:xfrm>
            <a:off x="2387785" y="2553032"/>
            <a:ext cx="1725976" cy="360000"/>
          </a:xfrm>
          <a:prstGeom prst="roundRect">
            <a:avLst/>
          </a:prstGeom>
          <a:solidFill>
            <a:srgbClr val="DAE8FC"/>
          </a:solidFill>
          <a:ln w="19050" cap="flat">
            <a:solidFill>
              <a:srgbClr val="8BA8CE"/>
            </a:solidFill>
            <a:prstDash val="solid"/>
            <a:round/>
          </a:ln>
        </p:spPr>
        <p:txBody>
          <a:bodyPr vert="horz" wrap="square" lIns="91440" tIns="45720" rIns="91440" bIns="45720" numCol="1" rtlCol="0" anchor="ctr" anchorCtr="0" compatLnSpc="1"/>
          <a:lstStyle/>
          <a:p>
            <a:pPr algn="ctr"/>
            <a:r>
              <a:rPr lang="en-US" altLang="zh-CN" sz="1200" dirty="0"/>
              <a:t>TCP/IP</a:t>
            </a:r>
            <a:r>
              <a:rPr lang="zh-CN" altLang="en-US" sz="1200" dirty="0"/>
              <a:t>协议头部特征</a:t>
            </a:r>
          </a:p>
        </p:txBody>
      </p:sp>
      <p:sp>
        <p:nvSpPr>
          <p:cNvPr id="64" name="圆角矩形 97">
            <a:extLst>
              <a:ext uri="{FF2B5EF4-FFF2-40B4-BE49-F238E27FC236}">
                <a16:creationId xmlns:a16="http://schemas.microsoft.com/office/drawing/2014/main" id="{EC61B857-49D8-4F40-B65E-D75924A1B8BB}"/>
              </a:ext>
            </a:extLst>
          </p:cNvPr>
          <p:cNvSpPr/>
          <p:nvPr/>
        </p:nvSpPr>
        <p:spPr bwMode="auto">
          <a:xfrm>
            <a:off x="2387785" y="3008102"/>
            <a:ext cx="1725976" cy="360000"/>
          </a:xfrm>
          <a:prstGeom prst="roundRect">
            <a:avLst/>
          </a:prstGeom>
          <a:solidFill>
            <a:srgbClr val="D5E8D4"/>
          </a:solidFill>
          <a:ln w="19050" cap="flat">
            <a:solidFill>
              <a:srgbClr val="AFCFA0"/>
            </a:solidFill>
            <a:prstDash val="solid"/>
            <a:round/>
          </a:ln>
        </p:spPr>
        <p:txBody>
          <a:bodyPr vert="horz" wrap="square" lIns="91440" tIns="45720" rIns="91440" bIns="45720" numCol="1" rtlCol="0" anchor="ctr" anchorCtr="0" compatLnSpc="1"/>
          <a:lstStyle/>
          <a:p>
            <a:pPr algn="ctr"/>
            <a:r>
              <a:rPr lang="en-US" altLang="zh-CN" sz="1200" dirty="0"/>
              <a:t>TLS</a:t>
            </a:r>
            <a:r>
              <a:rPr lang="zh-CN" altLang="en-US" sz="1200" dirty="0"/>
              <a:t>协议头部特征</a:t>
            </a:r>
          </a:p>
        </p:txBody>
      </p:sp>
      <p:sp>
        <p:nvSpPr>
          <p:cNvPr id="65" name="圆角矩形 98">
            <a:extLst>
              <a:ext uri="{FF2B5EF4-FFF2-40B4-BE49-F238E27FC236}">
                <a16:creationId xmlns:a16="http://schemas.microsoft.com/office/drawing/2014/main" id="{19F1806C-9CA5-4598-8FBD-CD7342B9234D}"/>
              </a:ext>
            </a:extLst>
          </p:cNvPr>
          <p:cNvSpPr/>
          <p:nvPr/>
        </p:nvSpPr>
        <p:spPr bwMode="auto">
          <a:xfrm>
            <a:off x="2398021" y="3466656"/>
            <a:ext cx="1724735" cy="360000"/>
          </a:xfrm>
          <a:prstGeom prst="roundRect">
            <a:avLst/>
          </a:prstGeom>
          <a:solidFill>
            <a:srgbClr val="E1D5E7"/>
          </a:solidFill>
          <a:ln w="19050" cap="flat">
            <a:solidFill>
              <a:srgbClr val="C2AECC"/>
            </a:solidFill>
            <a:prstDash val="solid"/>
            <a:round/>
          </a:ln>
        </p:spPr>
        <p:txBody>
          <a:bodyPr vert="horz" wrap="square" lIns="91440" tIns="45720" rIns="91440" bIns="45720" numCol="1" rtlCol="0" anchor="ctr" anchorCtr="0" compatLnSpc="1"/>
          <a:lstStyle/>
          <a:p>
            <a:pPr algn="ctr"/>
            <a:r>
              <a:rPr lang="zh-CN" altLang="en-US" sz="1200" dirty="0"/>
              <a:t>流统计特征</a:t>
            </a:r>
          </a:p>
        </p:txBody>
      </p:sp>
      <p:sp>
        <p:nvSpPr>
          <p:cNvPr id="66" name="圆角矩形 99">
            <a:extLst>
              <a:ext uri="{FF2B5EF4-FFF2-40B4-BE49-F238E27FC236}">
                <a16:creationId xmlns:a16="http://schemas.microsoft.com/office/drawing/2014/main" id="{F12E3D4F-35AE-454A-97DB-C4501EF42169}"/>
              </a:ext>
            </a:extLst>
          </p:cNvPr>
          <p:cNvSpPr/>
          <p:nvPr/>
        </p:nvSpPr>
        <p:spPr bwMode="auto">
          <a:xfrm>
            <a:off x="4234700" y="2553032"/>
            <a:ext cx="396000" cy="1275734"/>
          </a:xfrm>
          <a:prstGeom prst="roundRect">
            <a:avLst/>
          </a:prstGeom>
          <a:solidFill>
            <a:srgbClr val="F8CECC"/>
          </a:solidFill>
          <a:ln w="19050" cap="flat">
            <a:solidFill>
              <a:srgbClr val="DC9592"/>
            </a:solidFill>
            <a:prstDash val="solid"/>
            <a:round/>
          </a:ln>
        </p:spPr>
        <p:txBody>
          <a:bodyPr vert="eaVert" wrap="square" lIns="91440" tIns="45720" rIns="91440" bIns="45720" numCol="1" rtlCol="0" anchor="ctr" anchorCtr="0" compatLnSpc="1"/>
          <a:lstStyle/>
          <a:p>
            <a:pPr algn="ctr"/>
            <a:r>
              <a:rPr lang="zh-CN" altLang="en-US" sz="1200" spc="300" dirty="0"/>
              <a:t>数据预处理</a:t>
            </a:r>
          </a:p>
        </p:txBody>
      </p:sp>
      <p:sp>
        <p:nvSpPr>
          <p:cNvPr id="67" name="圆角矩形 100">
            <a:extLst>
              <a:ext uri="{FF2B5EF4-FFF2-40B4-BE49-F238E27FC236}">
                <a16:creationId xmlns:a16="http://schemas.microsoft.com/office/drawing/2014/main" id="{A0E70F58-1964-466F-A325-63CDB95A8AA0}"/>
              </a:ext>
            </a:extLst>
          </p:cNvPr>
          <p:cNvSpPr/>
          <p:nvPr/>
        </p:nvSpPr>
        <p:spPr bwMode="auto">
          <a:xfrm>
            <a:off x="5189342" y="2545189"/>
            <a:ext cx="124878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algn="ctr"/>
            <a:r>
              <a:rPr lang="en-US" altLang="zh-CN" sz="1200" dirty="0" err="1"/>
              <a:t>LightGBM</a:t>
            </a:r>
            <a:r>
              <a:rPr lang="zh-CN" altLang="en-US" sz="1200" dirty="0"/>
              <a:t>模型</a:t>
            </a:r>
          </a:p>
        </p:txBody>
      </p:sp>
      <p:sp>
        <p:nvSpPr>
          <p:cNvPr id="68" name="圆角矩形 101">
            <a:extLst>
              <a:ext uri="{FF2B5EF4-FFF2-40B4-BE49-F238E27FC236}">
                <a16:creationId xmlns:a16="http://schemas.microsoft.com/office/drawing/2014/main" id="{D4F1AFDB-C4EA-4FA6-AC86-29743DE19226}"/>
              </a:ext>
            </a:extLst>
          </p:cNvPr>
          <p:cNvSpPr/>
          <p:nvPr/>
        </p:nvSpPr>
        <p:spPr bwMode="auto">
          <a:xfrm>
            <a:off x="6873057" y="3738387"/>
            <a:ext cx="102165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algn="ctr"/>
            <a:r>
              <a:rPr lang="zh-CN" altLang="en-US" sz="1200" dirty="0"/>
              <a:t>主机属性</a:t>
            </a:r>
          </a:p>
        </p:txBody>
      </p:sp>
      <p:sp>
        <p:nvSpPr>
          <p:cNvPr id="69" name="圆角矩形 92">
            <a:extLst>
              <a:ext uri="{FF2B5EF4-FFF2-40B4-BE49-F238E27FC236}">
                <a16:creationId xmlns:a16="http://schemas.microsoft.com/office/drawing/2014/main" id="{71321053-62DD-410F-BE4F-1CC36B12F95E}"/>
              </a:ext>
            </a:extLst>
          </p:cNvPr>
          <p:cNvSpPr/>
          <p:nvPr/>
        </p:nvSpPr>
        <p:spPr bwMode="auto">
          <a:xfrm>
            <a:off x="2392902" y="4482972"/>
            <a:ext cx="1715741" cy="362899"/>
          </a:xfrm>
          <a:prstGeom prst="roundRect">
            <a:avLst/>
          </a:prstGeom>
          <a:solidFill>
            <a:srgbClr val="DAE8FC"/>
          </a:solidFill>
          <a:ln w="19050" cap="flat">
            <a:solidFill>
              <a:srgbClr val="8BA8CE"/>
            </a:solidFill>
            <a:prstDash val="solid"/>
            <a:round/>
          </a:ln>
        </p:spPr>
        <p:txBody>
          <a:bodyPr vert="horz" wrap="square" lIns="91440" tIns="45720" rIns="91440" bIns="45720" numCol="1" rtlCol="0" anchor="ctr" anchorCtr="0" compatLnSpc="1"/>
          <a:lstStyle/>
          <a:p>
            <a:pPr algn="ctr"/>
            <a:r>
              <a:rPr lang="en-US" altLang="zh-CN" sz="1200" dirty="0"/>
              <a:t>TCP_SYN</a:t>
            </a:r>
            <a:r>
              <a:rPr lang="zh-CN" altLang="en-US" sz="1200" dirty="0"/>
              <a:t>包原始流</a:t>
            </a:r>
          </a:p>
        </p:txBody>
      </p:sp>
      <p:sp>
        <p:nvSpPr>
          <p:cNvPr id="70" name="圆角矩形 93">
            <a:extLst>
              <a:ext uri="{FF2B5EF4-FFF2-40B4-BE49-F238E27FC236}">
                <a16:creationId xmlns:a16="http://schemas.microsoft.com/office/drawing/2014/main" id="{86A2DBA3-CC39-4913-A6B3-C532CFFB9CF5}"/>
              </a:ext>
            </a:extLst>
          </p:cNvPr>
          <p:cNvSpPr/>
          <p:nvPr/>
        </p:nvSpPr>
        <p:spPr bwMode="auto">
          <a:xfrm>
            <a:off x="2402130" y="5002609"/>
            <a:ext cx="1724735" cy="360000"/>
          </a:xfrm>
          <a:prstGeom prst="roundRect">
            <a:avLst/>
          </a:prstGeom>
          <a:solidFill>
            <a:srgbClr val="D5E8D4"/>
          </a:solidFill>
          <a:ln w="19050" cap="flat">
            <a:solidFill>
              <a:srgbClr val="AFCFA0"/>
            </a:solidFill>
            <a:prstDash val="solid"/>
            <a:round/>
          </a:ln>
        </p:spPr>
        <p:txBody>
          <a:bodyPr vert="horz" wrap="square" lIns="91440" tIns="45720" rIns="91440" bIns="45720" numCol="1" rtlCol="0" anchor="ctr" anchorCtr="0" compatLnSpc="1"/>
          <a:lstStyle/>
          <a:p>
            <a:pPr algn="ctr"/>
            <a:r>
              <a:rPr lang="en-US" altLang="zh-CN" sz="1200" dirty="0" err="1"/>
              <a:t>Client_Hello</a:t>
            </a:r>
            <a:r>
              <a:rPr lang="zh-CN" altLang="en-US" sz="1200" dirty="0"/>
              <a:t>包原始流</a:t>
            </a:r>
          </a:p>
        </p:txBody>
      </p:sp>
      <p:sp>
        <p:nvSpPr>
          <p:cNvPr id="71" name="圆角矩形 95">
            <a:extLst>
              <a:ext uri="{FF2B5EF4-FFF2-40B4-BE49-F238E27FC236}">
                <a16:creationId xmlns:a16="http://schemas.microsoft.com/office/drawing/2014/main" id="{CAF9ECE3-90CA-4FA4-A7BE-B11248CB8949}"/>
              </a:ext>
            </a:extLst>
          </p:cNvPr>
          <p:cNvSpPr/>
          <p:nvPr/>
        </p:nvSpPr>
        <p:spPr bwMode="auto">
          <a:xfrm>
            <a:off x="5189342" y="4963441"/>
            <a:ext cx="124878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algn="ctr"/>
            <a:r>
              <a:rPr lang="zh-CN" altLang="en-US" sz="1200" dirty="0"/>
              <a:t>深度学习模型</a:t>
            </a:r>
          </a:p>
        </p:txBody>
      </p:sp>
      <p:sp>
        <p:nvSpPr>
          <p:cNvPr id="72" name="文本框 71">
            <a:extLst>
              <a:ext uri="{FF2B5EF4-FFF2-40B4-BE49-F238E27FC236}">
                <a16:creationId xmlns:a16="http://schemas.microsoft.com/office/drawing/2014/main" id="{438B726C-8DFB-46F5-B8E9-27D68F3798E2}"/>
              </a:ext>
            </a:extLst>
          </p:cNvPr>
          <p:cNvSpPr txBox="1"/>
          <p:nvPr/>
        </p:nvSpPr>
        <p:spPr>
          <a:xfrm>
            <a:off x="2688054" y="4139591"/>
            <a:ext cx="1609718" cy="307777"/>
          </a:xfrm>
          <a:prstGeom prst="rect">
            <a:avLst/>
          </a:prstGeom>
          <a:noFill/>
          <a:ln w="19050">
            <a:noFill/>
          </a:ln>
        </p:spPr>
        <p:txBody>
          <a:bodyPr wrap="square" rtlCol="0">
            <a:spAutoFit/>
          </a:bodyPr>
          <a:lstStyle/>
          <a:p>
            <a:pPr algn="ctr"/>
            <a:r>
              <a:rPr lang="zh-CN" altLang="en-US" sz="1400" dirty="0">
                <a:latin typeface="Helvetica" panose="020B0604020202020204" pitchFamily="34" charset="0"/>
                <a:cs typeface="Helvetica" panose="020B0604020202020204" pitchFamily="34" charset="0"/>
              </a:rPr>
              <a:t>原始流数据提取</a:t>
            </a:r>
          </a:p>
        </p:txBody>
      </p:sp>
      <p:sp>
        <p:nvSpPr>
          <p:cNvPr id="74" name="圆角矩形 99">
            <a:extLst>
              <a:ext uri="{FF2B5EF4-FFF2-40B4-BE49-F238E27FC236}">
                <a16:creationId xmlns:a16="http://schemas.microsoft.com/office/drawing/2014/main" id="{B428B822-D868-43FF-AF63-50C966C84F76}"/>
              </a:ext>
            </a:extLst>
          </p:cNvPr>
          <p:cNvSpPr/>
          <p:nvPr/>
        </p:nvSpPr>
        <p:spPr bwMode="auto">
          <a:xfrm>
            <a:off x="1101524" y="3363191"/>
            <a:ext cx="396000" cy="1275734"/>
          </a:xfrm>
          <a:prstGeom prst="roundRect">
            <a:avLst/>
          </a:prstGeom>
          <a:solidFill>
            <a:srgbClr val="F8CECC"/>
          </a:solidFill>
          <a:ln w="19050" cap="flat">
            <a:solidFill>
              <a:srgbClr val="DC9592"/>
            </a:solidFill>
            <a:prstDash val="solid"/>
            <a:round/>
          </a:ln>
        </p:spPr>
        <p:txBody>
          <a:bodyPr vert="eaVert" wrap="square" lIns="91440" tIns="45720" rIns="91440" bIns="45720" numCol="1" rtlCol="0" anchor="ctr" anchorCtr="0" compatLnSpc="1"/>
          <a:lstStyle/>
          <a:p>
            <a:pPr algn="ctr"/>
            <a:r>
              <a:rPr lang="zh-CN" altLang="en-US" sz="1200" spc="300" dirty="0"/>
              <a:t>协议识别模块</a:t>
            </a:r>
          </a:p>
        </p:txBody>
      </p:sp>
      <p:cxnSp>
        <p:nvCxnSpPr>
          <p:cNvPr id="75" name="连接符: 肘形 79">
            <a:extLst>
              <a:ext uri="{FF2B5EF4-FFF2-40B4-BE49-F238E27FC236}">
                <a16:creationId xmlns:a16="http://schemas.microsoft.com/office/drawing/2014/main" id="{00C6005F-9AE0-4A90-B93D-FCB95FC406C2}"/>
              </a:ext>
            </a:extLst>
          </p:cNvPr>
          <p:cNvCxnSpPr>
            <a:cxnSpLocks/>
            <a:stCxn id="74" idx="3"/>
            <a:endCxn id="58" idx="1"/>
          </p:cNvCxnSpPr>
          <p:nvPr/>
        </p:nvCxnSpPr>
        <p:spPr>
          <a:xfrm flipV="1">
            <a:off x="1497524" y="3049074"/>
            <a:ext cx="770808" cy="951984"/>
          </a:xfrm>
          <a:prstGeom prst="bentConnector3">
            <a:avLst/>
          </a:prstGeom>
          <a:ln w="19050">
            <a:tailEnd type="triangle"/>
          </a:ln>
        </p:spPr>
        <p:style>
          <a:lnRef idx="1">
            <a:schemeClr val="dk1"/>
          </a:lnRef>
          <a:fillRef idx="0">
            <a:schemeClr val="dk1"/>
          </a:fillRef>
          <a:effectRef idx="0">
            <a:schemeClr val="dk1"/>
          </a:effectRef>
          <a:fontRef idx="minor">
            <a:schemeClr val="tx1"/>
          </a:fontRef>
        </p:style>
      </p:cxnSp>
      <p:cxnSp>
        <p:nvCxnSpPr>
          <p:cNvPr id="76" name="连接符: 肘形 80">
            <a:extLst>
              <a:ext uri="{FF2B5EF4-FFF2-40B4-BE49-F238E27FC236}">
                <a16:creationId xmlns:a16="http://schemas.microsoft.com/office/drawing/2014/main" id="{A41B3CF3-D2FF-4DDA-ABCB-AF3B74B18A25}"/>
              </a:ext>
            </a:extLst>
          </p:cNvPr>
          <p:cNvCxnSpPr>
            <a:cxnSpLocks/>
            <a:stCxn id="74" idx="3"/>
            <a:endCxn id="57" idx="1"/>
          </p:cNvCxnSpPr>
          <p:nvPr/>
        </p:nvCxnSpPr>
        <p:spPr>
          <a:xfrm>
            <a:off x="1497524" y="4001058"/>
            <a:ext cx="779351" cy="801984"/>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连接符: 肘形 81">
            <a:extLst>
              <a:ext uri="{FF2B5EF4-FFF2-40B4-BE49-F238E27FC236}">
                <a16:creationId xmlns:a16="http://schemas.microsoft.com/office/drawing/2014/main" id="{385506C0-6C4A-4E81-8C97-5FCF28C9EC2F}"/>
              </a:ext>
            </a:extLst>
          </p:cNvPr>
          <p:cNvCxnSpPr>
            <a:cxnSpLocks/>
            <a:stCxn id="56" idx="6"/>
            <a:endCxn id="71" idx="1"/>
          </p:cNvCxnSpPr>
          <p:nvPr/>
        </p:nvCxnSpPr>
        <p:spPr>
          <a:xfrm>
            <a:off x="4733354" y="4615756"/>
            <a:ext cx="455988" cy="545685"/>
          </a:xfrm>
          <a:prstGeom prst="bentConnector3">
            <a:avLst>
              <a:gd name="adj1" fmla="val 50000"/>
            </a:avLst>
          </a:prstGeom>
          <a:ln w="1905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78" name="直接箭头连接符 77">
            <a:extLst>
              <a:ext uri="{FF2B5EF4-FFF2-40B4-BE49-F238E27FC236}">
                <a16:creationId xmlns:a16="http://schemas.microsoft.com/office/drawing/2014/main" id="{A953E282-3085-48BA-AAB3-1F87EA28A307}"/>
              </a:ext>
            </a:extLst>
          </p:cNvPr>
          <p:cNvCxnSpPr>
            <a:cxnSpLocks/>
            <a:stCxn id="68" idx="3"/>
          </p:cNvCxnSpPr>
          <p:nvPr/>
        </p:nvCxnSpPr>
        <p:spPr>
          <a:xfrm flipV="1">
            <a:off x="7894714" y="3931386"/>
            <a:ext cx="384067" cy="50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9" name="圆角矩形 99">
            <a:extLst>
              <a:ext uri="{FF2B5EF4-FFF2-40B4-BE49-F238E27FC236}">
                <a16:creationId xmlns:a16="http://schemas.microsoft.com/office/drawing/2014/main" id="{7A106D9D-8894-4117-8FC4-DD22A3DC58FE}"/>
              </a:ext>
            </a:extLst>
          </p:cNvPr>
          <p:cNvSpPr/>
          <p:nvPr/>
        </p:nvSpPr>
        <p:spPr bwMode="auto">
          <a:xfrm>
            <a:off x="4234700" y="4443835"/>
            <a:ext cx="390746" cy="947231"/>
          </a:xfrm>
          <a:prstGeom prst="roundRect">
            <a:avLst/>
          </a:prstGeom>
          <a:solidFill>
            <a:srgbClr val="E1D5E7"/>
          </a:solidFill>
          <a:ln w="19050" cap="flat">
            <a:solidFill>
              <a:srgbClr val="C2AECC"/>
            </a:solidFill>
            <a:prstDash val="solid"/>
            <a:round/>
          </a:ln>
        </p:spPr>
        <p:txBody>
          <a:bodyPr vert="horz" wrap="square" lIns="91440" tIns="45720" rIns="91440" bIns="45720" numCol="1" rtlCol="0" anchor="ctr" anchorCtr="0" compatLnSpc="1"/>
          <a:lstStyle/>
          <a:p>
            <a:pPr algn="ctr"/>
            <a:r>
              <a:rPr lang="zh-CN" altLang="en-US" sz="1150" dirty="0"/>
              <a:t>数据预处理</a:t>
            </a:r>
          </a:p>
        </p:txBody>
      </p:sp>
      <p:cxnSp>
        <p:nvCxnSpPr>
          <p:cNvPr id="80" name="连接符: 肘形 84">
            <a:extLst>
              <a:ext uri="{FF2B5EF4-FFF2-40B4-BE49-F238E27FC236}">
                <a16:creationId xmlns:a16="http://schemas.microsoft.com/office/drawing/2014/main" id="{FE4FB1B4-E0CC-4F93-92B4-B3C742539DB6}"/>
              </a:ext>
            </a:extLst>
          </p:cNvPr>
          <p:cNvCxnSpPr>
            <a:cxnSpLocks/>
            <a:stCxn id="56" idx="6"/>
            <a:endCxn id="98" idx="1"/>
          </p:cNvCxnSpPr>
          <p:nvPr/>
        </p:nvCxnSpPr>
        <p:spPr>
          <a:xfrm flipV="1">
            <a:off x="4733354" y="3977229"/>
            <a:ext cx="462273" cy="638527"/>
          </a:xfrm>
          <a:prstGeom prst="bentConnector3">
            <a:avLst>
              <a:gd name="adj1" fmla="val 50000"/>
            </a:avLst>
          </a:prstGeom>
          <a:ln w="19050">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81" name="圆角矩形 95">
            <a:extLst>
              <a:ext uri="{FF2B5EF4-FFF2-40B4-BE49-F238E27FC236}">
                <a16:creationId xmlns:a16="http://schemas.microsoft.com/office/drawing/2014/main" id="{F9365862-BD29-41CD-BADB-EE6B65C220FC}"/>
              </a:ext>
            </a:extLst>
          </p:cNvPr>
          <p:cNvSpPr/>
          <p:nvPr/>
        </p:nvSpPr>
        <p:spPr bwMode="auto">
          <a:xfrm>
            <a:off x="5197386" y="3733386"/>
            <a:ext cx="124878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algn="ctr"/>
            <a:r>
              <a:rPr lang="zh-CN" altLang="en-US" sz="1200" dirty="0"/>
              <a:t>实时集成模型</a:t>
            </a:r>
          </a:p>
        </p:txBody>
      </p:sp>
      <p:cxnSp>
        <p:nvCxnSpPr>
          <p:cNvPr id="82" name="连接符: 肘形 86">
            <a:extLst>
              <a:ext uri="{FF2B5EF4-FFF2-40B4-BE49-F238E27FC236}">
                <a16:creationId xmlns:a16="http://schemas.microsoft.com/office/drawing/2014/main" id="{8BCDB725-6205-456D-AF80-444129A1084A}"/>
              </a:ext>
            </a:extLst>
          </p:cNvPr>
          <p:cNvCxnSpPr>
            <a:cxnSpLocks/>
            <a:stCxn id="55" idx="6"/>
            <a:endCxn id="99" idx="1"/>
          </p:cNvCxnSpPr>
          <p:nvPr/>
        </p:nvCxnSpPr>
        <p:spPr>
          <a:xfrm>
            <a:off x="4721220" y="3362623"/>
            <a:ext cx="474407" cy="525867"/>
          </a:xfrm>
          <a:prstGeom prst="bentConnector3">
            <a:avLst>
              <a:gd name="adj1" fmla="val 50000"/>
            </a:avLst>
          </a:prstGeom>
          <a:ln w="19050">
            <a:solidFill>
              <a:schemeClr val="accent5">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4A142EEC-06D8-4F4B-B30F-F198B54A305B}"/>
              </a:ext>
            </a:extLst>
          </p:cNvPr>
          <p:cNvCxnSpPr>
            <a:cxnSpLocks/>
            <a:stCxn id="71" idx="0"/>
            <a:endCxn id="81" idx="2"/>
          </p:cNvCxnSpPr>
          <p:nvPr/>
        </p:nvCxnSpPr>
        <p:spPr>
          <a:xfrm flipV="1">
            <a:off x="5813736" y="4129386"/>
            <a:ext cx="8044" cy="83405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4" name="直接箭头连接符 83">
            <a:extLst>
              <a:ext uri="{FF2B5EF4-FFF2-40B4-BE49-F238E27FC236}">
                <a16:creationId xmlns:a16="http://schemas.microsoft.com/office/drawing/2014/main" id="{D0184947-7661-4787-BEF7-46D048B18397}"/>
              </a:ext>
            </a:extLst>
          </p:cNvPr>
          <p:cNvCxnSpPr>
            <a:cxnSpLocks/>
            <a:stCxn id="67" idx="2"/>
            <a:endCxn id="81" idx="0"/>
          </p:cNvCxnSpPr>
          <p:nvPr/>
        </p:nvCxnSpPr>
        <p:spPr>
          <a:xfrm>
            <a:off x="5813736" y="2941189"/>
            <a:ext cx="8044" cy="79219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5" name="直接箭头连接符 84">
            <a:extLst>
              <a:ext uri="{FF2B5EF4-FFF2-40B4-BE49-F238E27FC236}">
                <a16:creationId xmlns:a16="http://schemas.microsoft.com/office/drawing/2014/main" id="{8175948C-62EC-4CA5-B366-C2DCDC64268D}"/>
              </a:ext>
            </a:extLst>
          </p:cNvPr>
          <p:cNvCxnSpPr>
            <a:cxnSpLocks/>
            <a:stCxn id="81" idx="3"/>
            <a:endCxn id="68" idx="1"/>
          </p:cNvCxnSpPr>
          <p:nvPr/>
        </p:nvCxnSpPr>
        <p:spPr>
          <a:xfrm>
            <a:off x="6446173" y="3931386"/>
            <a:ext cx="426884" cy="50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6" name="连接符: 肘形 90">
            <a:extLst>
              <a:ext uri="{FF2B5EF4-FFF2-40B4-BE49-F238E27FC236}">
                <a16:creationId xmlns:a16="http://schemas.microsoft.com/office/drawing/2014/main" id="{9F782093-243B-4C90-A7E9-49B9F65B9B55}"/>
              </a:ext>
            </a:extLst>
          </p:cNvPr>
          <p:cNvCxnSpPr>
            <a:cxnSpLocks/>
            <a:stCxn id="55" idx="6"/>
            <a:endCxn id="67" idx="1"/>
          </p:cNvCxnSpPr>
          <p:nvPr/>
        </p:nvCxnSpPr>
        <p:spPr>
          <a:xfrm flipV="1">
            <a:off x="4721220" y="2743189"/>
            <a:ext cx="468122" cy="619434"/>
          </a:xfrm>
          <a:prstGeom prst="bentConnector3">
            <a:avLst>
              <a:gd name="adj1" fmla="val 50000"/>
            </a:avLst>
          </a:prstGeom>
          <a:ln w="19050">
            <a:solidFill>
              <a:schemeClr val="accent5">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87" name="文本框 86">
            <a:extLst>
              <a:ext uri="{FF2B5EF4-FFF2-40B4-BE49-F238E27FC236}">
                <a16:creationId xmlns:a16="http://schemas.microsoft.com/office/drawing/2014/main" id="{709F932A-8576-4653-8BAC-093BAD316418}"/>
              </a:ext>
            </a:extLst>
          </p:cNvPr>
          <p:cNvSpPr txBox="1"/>
          <p:nvPr/>
        </p:nvSpPr>
        <p:spPr>
          <a:xfrm>
            <a:off x="5735428" y="4489247"/>
            <a:ext cx="890848" cy="230832"/>
          </a:xfrm>
          <a:prstGeom prst="rect">
            <a:avLst/>
          </a:prstGeom>
          <a:noFill/>
        </p:spPr>
        <p:txBody>
          <a:bodyPr wrap="square" rtlCol="0">
            <a:spAutoFit/>
          </a:bodyPr>
          <a:lstStyle/>
          <a:p>
            <a:r>
              <a:rPr lang="zh-CN" altLang="en-US" sz="900" dirty="0"/>
              <a:t>更新</a:t>
            </a:r>
          </a:p>
        </p:txBody>
      </p:sp>
      <p:sp>
        <p:nvSpPr>
          <p:cNvPr id="88" name="文本框 87">
            <a:extLst>
              <a:ext uri="{FF2B5EF4-FFF2-40B4-BE49-F238E27FC236}">
                <a16:creationId xmlns:a16="http://schemas.microsoft.com/office/drawing/2014/main" id="{C578B5B8-6EDB-42C4-BD3A-3503AC91DD6C}"/>
              </a:ext>
            </a:extLst>
          </p:cNvPr>
          <p:cNvSpPr txBox="1"/>
          <p:nvPr/>
        </p:nvSpPr>
        <p:spPr>
          <a:xfrm>
            <a:off x="5735428" y="3216190"/>
            <a:ext cx="890848" cy="230832"/>
          </a:xfrm>
          <a:prstGeom prst="rect">
            <a:avLst/>
          </a:prstGeom>
          <a:noFill/>
        </p:spPr>
        <p:txBody>
          <a:bodyPr wrap="square" rtlCol="0">
            <a:spAutoFit/>
          </a:bodyPr>
          <a:lstStyle/>
          <a:p>
            <a:r>
              <a:rPr lang="zh-CN" altLang="en-US" sz="900" dirty="0"/>
              <a:t>更新</a:t>
            </a:r>
          </a:p>
        </p:txBody>
      </p:sp>
      <p:sp>
        <p:nvSpPr>
          <p:cNvPr id="94" name="文本框 93">
            <a:extLst>
              <a:ext uri="{FF2B5EF4-FFF2-40B4-BE49-F238E27FC236}">
                <a16:creationId xmlns:a16="http://schemas.microsoft.com/office/drawing/2014/main" id="{5449F4AE-E0FD-4DE0-B12A-3A2513D3F51E}"/>
              </a:ext>
            </a:extLst>
          </p:cNvPr>
          <p:cNvSpPr txBox="1"/>
          <p:nvPr/>
        </p:nvSpPr>
        <p:spPr>
          <a:xfrm>
            <a:off x="4952650" y="4696240"/>
            <a:ext cx="890848" cy="230832"/>
          </a:xfrm>
          <a:prstGeom prst="rect">
            <a:avLst/>
          </a:prstGeom>
          <a:noFill/>
        </p:spPr>
        <p:txBody>
          <a:bodyPr wrap="square" rtlCol="0">
            <a:spAutoFit/>
          </a:bodyPr>
          <a:lstStyle/>
          <a:p>
            <a:r>
              <a:rPr lang="zh-CN" altLang="en-US" sz="900" dirty="0"/>
              <a:t>离线学习</a:t>
            </a:r>
          </a:p>
        </p:txBody>
      </p:sp>
      <p:sp>
        <p:nvSpPr>
          <p:cNvPr id="97" name="文本框 96">
            <a:extLst>
              <a:ext uri="{FF2B5EF4-FFF2-40B4-BE49-F238E27FC236}">
                <a16:creationId xmlns:a16="http://schemas.microsoft.com/office/drawing/2014/main" id="{DB46F8AF-0810-4585-9166-352CEED7E968}"/>
              </a:ext>
            </a:extLst>
          </p:cNvPr>
          <p:cNvSpPr txBox="1"/>
          <p:nvPr/>
        </p:nvSpPr>
        <p:spPr>
          <a:xfrm>
            <a:off x="4941090" y="2963074"/>
            <a:ext cx="890848" cy="230832"/>
          </a:xfrm>
          <a:prstGeom prst="rect">
            <a:avLst/>
          </a:prstGeom>
          <a:noFill/>
        </p:spPr>
        <p:txBody>
          <a:bodyPr wrap="square" rtlCol="0">
            <a:spAutoFit/>
          </a:bodyPr>
          <a:lstStyle/>
          <a:p>
            <a:r>
              <a:rPr lang="zh-CN" altLang="en-US" sz="900" dirty="0"/>
              <a:t>离线学习</a:t>
            </a:r>
          </a:p>
        </p:txBody>
      </p:sp>
      <p:sp>
        <p:nvSpPr>
          <p:cNvPr id="98" name="矩形 97">
            <a:extLst>
              <a:ext uri="{FF2B5EF4-FFF2-40B4-BE49-F238E27FC236}">
                <a16:creationId xmlns:a16="http://schemas.microsoft.com/office/drawing/2014/main" id="{C0949B5E-A6B1-4549-9451-C764D85EC5FC}"/>
              </a:ext>
            </a:extLst>
          </p:cNvPr>
          <p:cNvSpPr/>
          <p:nvPr/>
        </p:nvSpPr>
        <p:spPr bwMode="auto">
          <a:xfrm>
            <a:off x="5195627" y="3822125"/>
            <a:ext cx="906622" cy="310208"/>
          </a:xfrm>
          <a:prstGeom prst="rect">
            <a:avLst/>
          </a:prstGeom>
          <a:noFill/>
          <a:ln w="0" cap="flat">
            <a:noFill/>
            <a:prstDash val="solid"/>
            <a:round/>
          </a:ln>
        </p:spPr>
        <p:txBody>
          <a:bodyPr vert="horz" wrap="square" lIns="91440" tIns="45720" rIns="91440" bIns="45720" numCol="1" rtlCol="0" anchor="t" anchorCtr="0" compatLnSpc="1"/>
          <a:lstStyle/>
          <a:p>
            <a:pPr algn="ctr"/>
            <a:endParaRPr lang="zh-CN" altLang="en-US"/>
          </a:p>
        </p:txBody>
      </p:sp>
      <p:sp>
        <p:nvSpPr>
          <p:cNvPr id="99" name="矩形 98">
            <a:extLst>
              <a:ext uri="{FF2B5EF4-FFF2-40B4-BE49-F238E27FC236}">
                <a16:creationId xmlns:a16="http://schemas.microsoft.com/office/drawing/2014/main" id="{654AAD24-D12D-4152-B4C6-7EB292328263}"/>
              </a:ext>
            </a:extLst>
          </p:cNvPr>
          <p:cNvSpPr/>
          <p:nvPr/>
        </p:nvSpPr>
        <p:spPr bwMode="auto">
          <a:xfrm>
            <a:off x="5195627" y="3733386"/>
            <a:ext cx="906622" cy="310208"/>
          </a:xfrm>
          <a:prstGeom prst="rect">
            <a:avLst/>
          </a:prstGeom>
          <a:noFill/>
          <a:ln w="0" cap="flat">
            <a:noFill/>
            <a:prstDash val="solid"/>
            <a:round/>
          </a:ln>
        </p:spPr>
        <p:txBody>
          <a:bodyPr vert="horz" wrap="square" lIns="91440" tIns="45720" rIns="91440" bIns="45720" numCol="1" rtlCol="0" anchor="t" anchorCtr="0" compatLnSpc="1"/>
          <a:lstStyle/>
          <a:p>
            <a:pPr algn="ctr"/>
            <a:endParaRPr lang="zh-CN" altLang="en-US"/>
          </a:p>
        </p:txBody>
      </p:sp>
      <p:sp>
        <p:nvSpPr>
          <p:cNvPr id="101" name="文本框 100">
            <a:extLst>
              <a:ext uri="{FF2B5EF4-FFF2-40B4-BE49-F238E27FC236}">
                <a16:creationId xmlns:a16="http://schemas.microsoft.com/office/drawing/2014/main" id="{053E33C4-EFA2-4872-B314-93EA9A1498B3}"/>
              </a:ext>
            </a:extLst>
          </p:cNvPr>
          <p:cNvSpPr txBox="1"/>
          <p:nvPr/>
        </p:nvSpPr>
        <p:spPr>
          <a:xfrm>
            <a:off x="6420931" y="3727606"/>
            <a:ext cx="478454" cy="230832"/>
          </a:xfrm>
          <a:prstGeom prst="rect">
            <a:avLst/>
          </a:prstGeom>
          <a:noFill/>
        </p:spPr>
        <p:txBody>
          <a:bodyPr wrap="square" rtlCol="0">
            <a:spAutoFit/>
          </a:bodyPr>
          <a:lstStyle/>
          <a:p>
            <a:r>
              <a:rPr lang="zh-CN" altLang="en-US" sz="900" dirty="0"/>
              <a:t>发现</a:t>
            </a:r>
          </a:p>
        </p:txBody>
      </p:sp>
      <p:cxnSp>
        <p:nvCxnSpPr>
          <p:cNvPr id="106" name="直接箭头连接符 105">
            <a:extLst>
              <a:ext uri="{FF2B5EF4-FFF2-40B4-BE49-F238E27FC236}">
                <a16:creationId xmlns:a16="http://schemas.microsoft.com/office/drawing/2014/main" id="{78F47574-3AA2-4548-A232-63A417C77871}"/>
              </a:ext>
            </a:extLst>
          </p:cNvPr>
          <p:cNvCxnSpPr>
            <a:cxnSpLocks/>
            <a:endCxn id="111" idx="2"/>
          </p:cNvCxnSpPr>
          <p:nvPr/>
        </p:nvCxnSpPr>
        <p:spPr>
          <a:xfrm flipV="1">
            <a:off x="8521306" y="3362004"/>
            <a:ext cx="2" cy="2846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8" name="文本框 107">
            <a:extLst>
              <a:ext uri="{FF2B5EF4-FFF2-40B4-BE49-F238E27FC236}">
                <a16:creationId xmlns:a16="http://schemas.microsoft.com/office/drawing/2014/main" id="{078B4135-8811-4FEB-BAF7-2305F329D83F}"/>
              </a:ext>
            </a:extLst>
          </p:cNvPr>
          <p:cNvSpPr txBox="1"/>
          <p:nvPr/>
        </p:nvSpPr>
        <p:spPr>
          <a:xfrm>
            <a:off x="8214440" y="4169990"/>
            <a:ext cx="613735" cy="230832"/>
          </a:xfrm>
          <a:prstGeom prst="rect">
            <a:avLst/>
          </a:prstGeom>
          <a:noFill/>
        </p:spPr>
        <p:txBody>
          <a:bodyPr wrap="square" rtlCol="0">
            <a:spAutoFit/>
          </a:bodyPr>
          <a:lstStyle/>
          <a:p>
            <a:pPr algn="ctr"/>
            <a:r>
              <a:rPr lang="zh-CN" altLang="en-US" sz="900" dirty="0"/>
              <a:t>数据库</a:t>
            </a:r>
          </a:p>
        </p:txBody>
      </p:sp>
      <p:sp>
        <p:nvSpPr>
          <p:cNvPr id="111" name="文本框 110">
            <a:extLst>
              <a:ext uri="{FF2B5EF4-FFF2-40B4-BE49-F238E27FC236}">
                <a16:creationId xmlns:a16="http://schemas.microsoft.com/office/drawing/2014/main" id="{078B4135-8811-4FEB-BAF7-2305F329D83F}"/>
              </a:ext>
            </a:extLst>
          </p:cNvPr>
          <p:cNvSpPr txBox="1"/>
          <p:nvPr/>
        </p:nvSpPr>
        <p:spPr>
          <a:xfrm>
            <a:off x="8214440" y="3131172"/>
            <a:ext cx="613735" cy="230832"/>
          </a:xfrm>
          <a:prstGeom prst="rect">
            <a:avLst/>
          </a:prstGeom>
          <a:noFill/>
        </p:spPr>
        <p:txBody>
          <a:bodyPr wrap="square" rtlCol="0">
            <a:spAutoFit/>
          </a:bodyPr>
          <a:lstStyle/>
          <a:p>
            <a:pPr algn="ctr"/>
            <a:r>
              <a:rPr lang="zh-CN" altLang="en-US" sz="900" dirty="0"/>
              <a:t>可视化</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7794" y="2711737"/>
            <a:ext cx="527023" cy="458904"/>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1985" y="3567161"/>
            <a:ext cx="698639" cy="698639"/>
          </a:xfrm>
          <a:prstGeom prst="rect">
            <a:avLst/>
          </a:prstGeom>
        </p:spPr>
      </p:pic>
      <p:grpSp>
        <p:nvGrpSpPr>
          <p:cNvPr id="38" name="组合 37"/>
          <p:cNvGrpSpPr/>
          <p:nvPr/>
        </p:nvGrpSpPr>
        <p:grpSpPr>
          <a:xfrm>
            <a:off x="103877" y="3656414"/>
            <a:ext cx="690610" cy="808135"/>
            <a:chOff x="103073" y="3672900"/>
            <a:chExt cx="690610" cy="808135"/>
          </a:xfrm>
        </p:grpSpPr>
        <p:sp>
          <p:nvSpPr>
            <p:cNvPr id="105" name="文本框 104">
              <a:extLst>
                <a:ext uri="{FF2B5EF4-FFF2-40B4-BE49-F238E27FC236}">
                  <a16:creationId xmlns:a16="http://schemas.microsoft.com/office/drawing/2014/main" id="{2B3D5198-D38E-4994-8BA4-A2FD41E5653A}"/>
                </a:ext>
              </a:extLst>
            </p:cNvPr>
            <p:cNvSpPr txBox="1"/>
            <p:nvPr/>
          </p:nvSpPr>
          <p:spPr>
            <a:xfrm>
              <a:off x="107336" y="4250203"/>
              <a:ext cx="686347" cy="230832"/>
            </a:xfrm>
            <a:prstGeom prst="rect">
              <a:avLst/>
            </a:prstGeom>
            <a:noFill/>
          </p:spPr>
          <p:txBody>
            <a:bodyPr wrap="square" rtlCol="0">
              <a:spAutoFit/>
            </a:bodyPr>
            <a:lstStyle/>
            <a:p>
              <a:pPr algn="ctr"/>
              <a:r>
                <a:rPr lang="en-US" altLang="zh-CN" sz="900" dirty="0"/>
                <a:t>Internet</a:t>
              </a:r>
              <a:endParaRPr lang="zh-CN" altLang="en-US" sz="900" dirty="0"/>
            </a:p>
          </p:txBody>
        </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73" y="3672900"/>
              <a:ext cx="689288" cy="689288"/>
            </a:xfrm>
            <a:prstGeom prst="rect">
              <a:avLst/>
            </a:prstGeom>
          </p:spPr>
        </p:pic>
      </p:grpSp>
      <p:sp>
        <p:nvSpPr>
          <p:cNvPr id="123" name="文本框 122">
            <a:extLst>
              <a:ext uri="{FF2B5EF4-FFF2-40B4-BE49-F238E27FC236}">
                <a16:creationId xmlns:a16="http://schemas.microsoft.com/office/drawing/2014/main" id="{DB46F8AF-0810-4585-9166-352CEED7E968}"/>
              </a:ext>
            </a:extLst>
          </p:cNvPr>
          <p:cNvSpPr txBox="1"/>
          <p:nvPr/>
        </p:nvSpPr>
        <p:spPr>
          <a:xfrm>
            <a:off x="1448161" y="3658356"/>
            <a:ext cx="442651" cy="369332"/>
          </a:xfrm>
          <a:prstGeom prst="rect">
            <a:avLst/>
          </a:prstGeom>
          <a:noFill/>
        </p:spPr>
        <p:txBody>
          <a:bodyPr wrap="square" rtlCol="0">
            <a:spAutoFit/>
          </a:bodyPr>
          <a:lstStyle/>
          <a:p>
            <a:pPr algn="ctr"/>
            <a:r>
              <a:rPr lang="en-US" altLang="zh-CN" sz="900" dirty="0"/>
              <a:t>TLS</a:t>
            </a:r>
            <a:r>
              <a:rPr lang="zh-CN" altLang="en-US" sz="900" dirty="0"/>
              <a:t>会话</a:t>
            </a:r>
          </a:p>
        </p:txBody>
      </p:sp>
    </p:spTree>
    <p:extLst>
      <p:ext uri="{BB962C8B-B14F-4D97-AF65-F5344CB8AC3E}">
        <p14:creationId xmlns:p14="http://schemas.microsoft.com/office/powerpoint/2010/main" val="272224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grpId="0" nodeType="withEffect" nodePh="1">
                                  <p:stCondLst>
                                    <p:cond delay="0"/>
                                  </p:stCondLst>
                                  <p:endCondLst>
                                    <p:cond evt="begin" delay="0">
                                      <p:tn val="57"/>
                                    </p:cond>
                                  </p:endCondLst>
                                  <p:childTnLst>
                                    <p:set>
                                      <p:cBhvr>
                                        <p:cTn id="58" dur="1" fill="hold">
                                          <p:stCondLst>
                                            <p:cond delay="0"/>
                                          </p:stCondLst>
                                        </p:cTn>
                                        <p:tgtEl>
                                          <p:spTgt spid="98"/>
                                        </p:tgtEl>
                                        <p:attrNameLst>
                                          <p:attrName>style.visibility</p:attrName>
                                        </p:attrNameLst>
                                      </p:cBhvr>
                                      <p:to>
                                        <p:strVal val="visible"/>
                                      </p:to>
                                    </p:set>
                                  </p:childTnLst>
                                </p:cTn>
                              </p:par>
                              <p:par>
                                <p:cTn id="59" presetID="1" presetClass="entr" presetSubtype="0" fill="hold" grpId="0" nodeType="withEffect" nodePh="1">
                                  <p:stCondLst>
                                    <p:cond delay="0"/>
                                  </p:stCondLst>
                                  <p:endCondLst>
                                    <p:cond evt="begin" delay="0">
                                      <p:tn val="59"/>
                                    </p:cond>
                                  </p:endCondLst>
                                  <p:childTnLst>
                                    <p:set>
                                      <p:cBhvr>
                                        <p:cTn id="60" dur="1" fill="hold">
                                          <p:stCondLst>
                                            <p:cond delay="0"/>
                                          </p:stCondLst>
                                        </p:cTn>
                                        <p:tgtEl>
                                          <p:spTgt spid="9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56" grpId="0" animBg="1"/>
      <p:bldP spid="57" grpId="0" animBg="1"/>
      <p:bldP spid="68" grpId="0" animBg="1"/>
      <p:bldP spid="69" grpId="0" animBg="1"/>
      <p:bldP spid="70" grpId="0" animBg="1"/>
      <p:bldP spid="71" grpId="0" animBg="1"/>
      <p:bldP spid="72" grpId="0"/>
      <p:bldP spid="79" grpId="0" animBg="1"/>
      <p:bldP spid="81" grpId="0" animBg="1"/>
      <p:bldP spid="87" grpId="0"/>
      <p:bldP spid="88" grpId="0"/>
      <p:bldP spid="94" grpId="0"/>
      <p:bldP spid="98" grpId="0"/>
      <p:bldP spid="99" grpId="0"/>
      <p:bldP spid="101" grpId="0"/>
      <p:bldP spid="108" grpId="0"/>
      <p:bldP spid="1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4" name="Rectangle 30"/>
          <p:cNvSpPr>
            <a:spLocks noChangeArrowheads="1"/>
          </p:cNvSpPr>
          <p:nvPr/>
        </p:nvSpPr>
        <p:spPr bwMode="auto">
          <a:xfrm>
            <a:off x="493253" y="3425135"/>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itchFamily="2" charset="-122"/>
            </a:endParaRPr>
          </a:p>
        </p:txBody>
      </p:sp>
      <p:sp>
        <p:nvSpPr>
          <p:cNvPr id="5" name="Rectangle 31"/>
          <p:cNvSpPr>
            <a:spLocks noChangeArrowheads="1"/>
          </p:cNvSpPr>
          <p:nvPr/>
        </p:nvSpPr>
        <p:spPr bwMode="auto">
          <a:xfrm>
            <a:off x="493253" y="1824470"/>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itchFamily="2" charset="-122"/>
            </a:endParaRPr>
          </a:p>
        </p:txBody>
      </p:sp>
      <p:sp>
        <p:nvSpPr>
          <p:cNvPr id="6" name="Rectangle 32"/>
          <p:cNvSpPr>
            <a:spLocks noChangeArrowheads="1"/>
          </p:cNvSpPr>
          <p:nvPr/>
        </p:nvSpPr>
        <p:spPr bwMode="auto">
          <a:xfrm>
            <a:off x="493253" y="2626746"/>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itchFamily="2" charset="-122"/>
            </a:endParaRPr>
          </a:p>
        </p:txBody>
      </p:sp>
      <p:sp>
        <p:nvSpPr>
          <p:cNvPr id="7" name="Rectangle 33"/>
          <p:cNvSpPr>
            <a:spLocks noChangeArrowheads="1"/>
          </p:cNvSpPr>
          <p:nvPr/>
        </p:nvSpPr>
        <p:spPr bwMode="auto">
          <a:xfrm>
            <a:off x="493253" y="4209728"/>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itchFamily="2" charset="-122"/>
            </a:endParaRPr>
          </a:p>
        </p:txBody>
      </p:sp>
      <p:sp>
        <p:nvSpPr>
          <p:cNvPr id="8" name="Rectangle 34"/>
          <p:cNvSpPr>
            <a:spLocks noChangeArrowheads="1"/>
          </p:cNvSpPr>
          <p:nvPr/>
        </p:nvSpPr>
        <p:spPr bwMode="auto">
          <a:xfrm>
            <a:off x="493253" y="4997836"/>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itchFamily="2" charset="-122"/>
            </a:endParaRPr>
          </a:p>
        </p:txBody>
      </p:sp>
      <p:sp>
        <p:nvSpPr>
          <p:cNvPr id="9" name="AutoShape 6"/>
          <p:cNvSpPr>
            <a:spLocks noChangeArrowheads="1"/>
          </p:cNvSpPr>
          <p:nvPr/>
        </p:nvSpPr>
        <p:spPr bwMode="auto">
          <a:xfrm>
            <a:off x="531353" y="1403783"/>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a:defRPr/>
            </a:pPr>
            <a:endParaRPr lang="zh-CN" altLang="en-US" kern="0">
              <a:solidFill>
                <a:sysClr val="windowText" lastClr="000000"/>
              </a:solidFill>
              <a:ea typeface="华文细黑" pitchFamily="2" charset="-122"/>
            </a:endParaRPr>
          </a:p>
        </p:txBody>
      </p:sp>
      <p:sp>
        <p:nvSpPr>
          <p:cNvPr id="10" name="AutoShape 9"/>
          <p:cNvSpPr>
            <a:spLocks noChangeArrowheads="1"/>
          </p:cNvSpPr>
          <p:nvPr/>
        </p:nvSpPr>
        <p:spPr bwMode="auto">
          <a:xfrm>
            <a:off x="531353" y="2206056"/>
            <a:ext cx="6048375" cy="533400"/>
          </a:xfrm>
          <a:prstGeom prst="roundRect">
            <a:avLst>
              <a:gd name="adj" fmla="val 16667"/>
            </a:avLst>
          </a:prstGeom>
          <a:solidFill>
            <a:srgbClr val="005BAC"/>
          </a:solidFill>
          <a:ln>
            <a:noFill/>
          </a:ln>
        </p:spPr>
        <p:txBody>
          <a:bodyPr wrap="none" anchor="ctr"/>
          <a:lstStyle/>
          <a:p>
            <a:pPr>
              <a:defRPr/>
            </a:pPr>
            <a:endParaRPr lang="zh-CN" altLang="en-US" kern="0">
              <a:solidFill>
                <a:sysClr val="windowText" lastClr="000000"/>
              </a:solidFill>
              <a:ea typeface="华文细黑" pitchFamily="2" charset="-122"/>
            </a:endParaRPr>
          </a:p>
        </p:txBody>
      </p:sp>
      <p:sp>
        <p:nvSpPr>
          <p:cNvPr id="11" name="AutoShape 12"/>
          <p:cNvSpPr>
            <a:spLocks noChangeArrowheads="1"/>
          </p:cNvSpPr>
          <p:nvPr/>
        </p:nvSpPr>
        <p:spPr bwMode="auto">
          <a:xfrm>
            <a:off x="531353" y="3789041"/>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algn="ctr">
              <a:defRPr/>
            </a:pPr>
            <a:endParaRPr lang="zh-CN" altLang="zh-CN" i="1" kern="0">
              <a:solidFill>
                <a:sysClr val="windowText" lastClr="000000"/>
              </a:solidFill>
              <a:latin typeface="微软雅黑" pitchFamily="34" charset="-122"/>
            </a:endParaRPr>
          </a:p>
        </p:txBody>
      </p:sp>
      <p:sp>
        <p:nvSpPr>
          <p:cNvPr id="12" name="AutoShape 15"/>
          <p:cNvSpPr>
            <a:spLocks noChangeArrowheads="1"/>
          </p:cNvSpPr>
          <p:nvPr/>
        </p:nvSpPr>
        <p:spPr bwMode="auto">
          <a:xfrm>
            <a:off x="531353" y="4577146"/>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a:defRPr/>
            </a:pPr>
            <a:endParaRPr lang="zh-CN" altLang="en-US" kern="0">
              <a:solidFill>
                <a:sysClr val="windowText" lastClr="000000"/>
              </a:solidFill>
              <a:ea typeface="华文细黑" pitchFamily="2" charset="-122"/>
            </a:endParaRPr>
          </a:p>
        </p:txBody>
      </p:sp>
      <p:sp>
        <p:nvSpPr>
          <p:cNvPr id="13" name="AutoShape 18"/>
          <p:cNvSpPr>
            <a:spLocks noChangeArrowheads="1"/>
          </p:cNvSpPr>
          <p:nvPr/>
        </p:nvSpPr>
        <p:spPr bwMode="auto">
          <a:xfrm>
            <a:off x="531353" y="3002858"/>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a:defRPr/>
            </a:pPr>
            <a:endParaRPr lang="zh-CN" altLang="en-US" kern="0">
              <a:solidFill>
                <a:sysClr val="windowText" lastClr="000000"/>
              </a:solidFill>
              <a:ea typeface="华文细黑" pitchFamily="2" charset="-122"/>
            </a:endParaRPr>
          </a:p>
        </p:txBody>
      </p:sp>
      <p:sp>
        <p:nvSpPr>
          <p:cNvPr id="14" name="AutoShape 19"/>
          <p:cNvSpPr>
            <a:spLocks noChangeArrowheads="1"/>
          </p:cNvSpPr>
          <p:nvPr/>
        </p:nvSpPr>
        <p:spPr bwMode="auto">
          <a:xfrm>
            <a:off x="4426369" y="2364723"/>
            <a:ext cx="431800" cy="215900"/>
          </a:xfrm>
          <a:prstGeom prst="leftArrow">
            <a:avLst>
              <a:gd name="adj1" fmla="val 50278"/>
              <a:gd name="adj2" fmla="val 72731"/>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zh-CN" altLang="en-US" kern="0">
              <a:solidFill>
                <a:sysClr val="windowText" lastClr="000000"/>
              </a:solidFill>
              <a:ea typeface="华文细黑" pitchFamily="2" charset="-122"/>
            </a:endParaRPr>
          </a:p>
        </p:txBody>
      </p:sp>
      <p:sp>
        <p:nvSpPr>
          <p:cNvPr id="15" name="WordArt 20"/>
          <p:cNvSpPr>
            <a:spLocks noChangeArrowheads="1" noChangeShapeType="1" noTextEdit="1"/>
          </p:cNvSpPr>
          <p:nvPr/>
        </p:nvSpPr>
        <p:spPr bwMode="auto">
          <a:xfrm>
            <a:off x="783763" y="1546660"/>
            <a:ext cx="120650" cy="282575"/>
          </a:xfrm>
          <a:prstGeom prst="rect">
            <a:avLst/>
          </a:prstGeom>
        </p:spPr>
        <p:txBody>
          <a:bodyPr wrap="none" fromWordArt="1">
            <a:prstTxWarp prst="textPlain">
              <a:avLst>
                <a:gd name="adj" fmla="val 50000"/>
              </a:avLst>
            </a:prstTxWarp>
          </a:bodyPr>
          <a:lstStyle/>
          <a:p>
            <a:pPr algn="ctr">
              <a:defRPr/>
            </a:pPr>
            <a:r>
              <a:rPr lang="en-US" altLang="zh-CN" sz="3600" kern="10">
                <a:ln w="3175">
                  <a:solidFill>
                    <a:srgbClr val="005BAC"/>
                  </a:solidFill>
                  <a:round/>
                  <a:headEnd/>
                  <a:tailEnd/>
                </a:ln>
                <a:solidFill>
                  <a:srgbClr val="005BAC"/>
                </a:solidFill>
                <a:latin typeface="黑体"/>
                <a:ea typeface="黑体"/>
              </a:rPr>
              <a:t>1</a:t>
            </a:r>
            <a:endParaRPr lang="zh-CN" altLang="en-US" sz="3600" kern="10">
              <a:ln w="3175">
                <a:solidFill>
                  <a:srgbClr val="005BAC"/>
                </a:solidFill>
                <a:round/>
                <a:headEnd/>
                <a:tailEnd/>
              </a:ln>
              <a:solidFill>
                <a:srgbClr val="005BAC"/>
              </a:solidFill>
              <a:latin typeface="黑体"/>
              <a:ea typeface="黑体"/>
            </a:endParaRPr>
          </a:p>
        </p:txBody>
      </p:sp>
      <p:sp>
        <p:nvSpPr>
          <p:cNvPr id="16" name="WordArt 21"/>
          <p:cNvSpPr>
            <a:spLocks noChangeArrowheads="1" noChangeShapeType="1" noTextEdit="1"/>
          </p:cNvSpPr>
          <p:nvPr/>
        </p:nvSpPr>
        <p:spPr bwMode="auto">
          <a:xfrm>
            <a:off x="780588" y="2321946"/>
            <a:ext cx="184150" cy="282575"/>
          </a:xfrm>
          <a:prstGeom prst="rect">
            <a:avLst/>
          </a:prstGeom>
        </p:spPr>
        <p:txBody>
          <a:bodyPr wrap="none" fromWordArt="1">
            <a:prstTxWarp prst="textPlain">
              <a:avLst>
                <a:gd name="adj" fmla="val 50000"/>
              </a:avLst>
            </a:prstTxWarp>
          </a:bodyPr>
          <a:lstStyle/>
          <a:p>
            <a:pPr algn="ctr">
              <a:defRPr/>
            </a:pPr>
            <a:r>
              <a:rPr lang="en-US" altLang="zh-CN" sz="3600" kern="10" dirty="0">
                <a:ln w="3175">
                  <a:solidFill>
                    <a:srgbClr val="FFFFFF"/>
                  </a:solidFill>
                  <a:round/>
                  <a:headEnd/>
                  <a:tailEnd/>
                </a:ln>
                <a:solidFill>
                  <a:srgbClr val="FFFFFF"/>
                </a:solidFill>
                <a:latin typeface="黑体"/>
                <a:ea typeface="黑体"/>
              </a:rPr>
              <a:t>2</a:t>
            </a:r>
            <a:endParaRPr lang="zh-CN" altLang="en-US" sz="3600" kern="10" dirty="0">
              <a:ln w="3175">
                <a:solidFill>
                  <a:srgbClr val="FFFFFF"/>
                </a:solidFill>
                <a:round/>
                <a:headEnd/>
                <a:tailEnd/>
              </a:ln>
              <a:solidFill>
                <a:srgbClr val="FFFFFF"/>
              </a:solidFill>
              <a:latin typeface="黑体"/>
              <a:ea typeface="黑体"/>
            </a:endParaRPr>
          </a:p>
        </p:txBody>
      </p:sp>
      <p:sp>
        <p:nvSpPr>
          <p:cNvPr id="18" name="WordArt 23"/>
          <p:cNvSpPr>
            <a:spLocks noChangeArrowheads="1" noChangeShapeType="1" noTextEdit="1"/>
          </p:cNvSpPr>
          <p:nvPr/>
        </p:nvSpPr>
        <p:spPr bwMode="auto">
          <a:xfrm>
            <a:off x="779837" y="4725507"/>
            <a:ext cx="184150" cy="282575"/>
          </a:xfrm>
          <a:prstGeom prst="rect">
            <a:avLst/>
          </a:prstGeom>
        </p:spPr>
        <p:txBody>
          <a:bodyPr wrap="none" fromWordArt="1">
            <a:prstTxWarp prst="textPlain">
              <a:avLst>
                <a:gd name="adj" fmla="val 50000"/>
              </a:avLst>
            </a:prstTxWarp>
          </a:bodyPr>
          <a:lstStyle/>
          <a:p>
            <a:pPr algn="ctr">
              <a:defRPr/>
            </a:pPr>
            <a:r>
              <a:rPr lang="en-US" altLang="zh-CN" sz="3600" kern="10" dirty="0">
                <a:ln w="3175">
                  <a:solidFill>
                    <a:srgbClr val="005BAC"/>
                  </a:solidFill>
                  <a:round/>
                  <a:headEnd/>
                  <a:tailEnd/>
                </a:ln>
                <a:solidFill>
                  <a:srgbClr val="005BAC"/>
                </a:solidFill>
                <a:latin typeface="黑体"/>
                <a:ea typeface="黑体"/>
              </a:rPr>
              <a:t>5</a:t>
            </a:r>
            <a:endParaRPr lang="zh-CN" altLang="en-US" sz="3600" kern="10" dirty="0">
              <a:ln w="3175">
                <a:solidFill>
                  <a:srgbClr val="005BAC"/>
                </a:solidFill>
                <a:round/>
                <a:headEnd/>
                <a:tailEnd/>
              </a:ln>
              <a:solidFill>
                <a:srgbClr val="005BAC"/>
              </a:solidFill>
              <a:latin typeface="黑体"/>
              <a:ea typeface="黑体"/>
            </a:endParaRPr>
          </a:p>
        </p:txBody>
      </p:sp>
      <p:sp>
        <p:nvSpPr>
          <p:cNvPr id="19" name="WordArt 24"/>
          <p:cNvSpPr>
            <a:spLocks noChangeArrowheads="1" noChangeShapeType="1" noTextEdit="1"/>
          </p:cNvSpPr>
          <p:nvPr/>
        </p:nvSpPr>
        <p:spPr bwMode="auto">
          <a:xfrm>
            <a:off x="779837" y="3123871"/>
            <a:ext cx="184150" cy="282575"/>
          </a:xfrm>
          <a:prstGeom prst="rect">
            <a:avLst/>
          </a:prstGeom>
        </p:spPr>
        <p:txBody>
          <a:bodyPr wrap="none" fromWordArt="1">
            <a:prstTxWarp prst="textPlain">
              <a:avLst>
                <a:gd name="adj" fmla="val 50000"/>
              </a:avLst>
            </a:prstTxWarp>
          </a:bodyPr>
          <a:lstStyle/>
          <a:p>
            <a:pPr algn="ctr">
              <a:defRPr/>
            </a:pPr>
            <a:r>
              <a:rPr lang="en-US" altLang="zh-CN" sz="3600" kern="10" dirty="0">
                <a:ln w="3175">
                  <a:solidFill>
                    <a:srgbClr val="005BAC"/>
                  </a:solidFill>
                  <a:round/>
                  <a:headEnd/>
                  <a:tailEnd/>
                </a:ln>
                <a:solidFill>
                  <a:srgbClr val="005BAC"/>
                </a:solidFill>
                <a:latin typeface="黑体"/>
                <a:ea typeface="黑体"/>
              </a:rPr>
              <a:t>3</a:t>
            </a:r>
            <a:endParaRPr lang="zh-CN" altLang="en-US" sz="3600" kern="10" dirty="0">
              <a:ln w="3175">
                <a:solidFill>
                  <a:srgbClr val="005BAC"/>
                </a:solidFill>
                <a:round/>
                <a:headEnd/>
                <a:tailEnd/>
              </a:ln>
              <a:solidFill>
                <a:srgbClr val="005BAC"/>
              </a:solidFill>
              <a:latin typeface="黑体"/>
              <a:ea typeface="黑体"/>
            </a:endParaRPr>
          </a:p>
        </p:txBody>
      </p:sp>
      <p:sp>
        <p:nvSpPr>
          <p:cNvPr id="20" name="AutoShape 25"/>
          <p:cNvSpPr>
            <a:spLocks noChangeArrowheads="1"/>
          </p:cNvSpPr>
          <p:nvPr/>
        </p:nvSpPr>
        <p:spPr bwMode="auto">
          <a:xfrm>
            <a:off x="1025942" y="1403783"/>
            <a:ext cx="4982285"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endParaRPr lang="zh-CN" altLang="en-US" dirty="0">
              <a:latin typeface="微软雅黑" pitchFamily="34" charset="-122"/>
            </a:endParaRPr>
          </a:p>
        </p:txBody>
      </p:sp>
      <p:sp>
        <p:nvSpPr>
          <p:cNvPr id="21" name="AutoShape 26"/>
          <p:cNvSpPr>
            <a:spLocks noChangeArrowheads="1"/>
          </p:cNvSpPr>
          <p:nvPr/>
        </p:nvSpPr>
        <p:spPr bwMode="auto">
          <a:xfrm>
            <a:off x="1025944" y="2194027"/>
            <a:ext cx="2705548"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defRPr/>
            </a:pPr>
            <a:r>
              <a:rPr lang="zh-CN" altLang="en-US" kern="0" dirty="0">
                <a:solidFill>
                  <a:srgbClr val="FFFFFF"/>
                </a:solidFill>
                <a:latin typeface="微软雅黑" pitchFamily="34" charset="-122"/>
              </a:rPr>
              <a:t>已完成内容和取得的阶段性成果</a:t>
            </a:r>
          </a:p>
        </p:txBody>
      </p:sp>
      <p:sp>
        <p:nvSpPr>
          <p:cNvPr id="23" name="AutoShape 28"/>
          <p:cNvSpPr>
            <a:spLocks noChangeArrowheads="1"/>
          </p:cNvSpPr>
          <p:nvPr/>
        </p:nvSpPr>
        <p:spPr bwMode="auto">
          <a:xfrm>
            <a:off x="1025940" y="4600092"/>
            <a:ext cx="2471020"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latin typeface="微软雅黑" pitchFamily="34" charset="-122"/>
              </a:rPr>
              <a:t>完成项目及发表论文情况</a:t>
            </a:r>
          </a:p>
        </p:txBody>
      </p:sp>
      <p:sp>
        <p:nvSpPr>
          <p:cNvPr id="24" name="AutoShape 29"/>
          <p:cNvSpPr>
            <a:spLocks noChangeArrowheads="1"/>
          </p:cNvSpPr>
          <p:nvPr/>
        </p:nvSpPr>
        <p:spPr bwMode="auto">
          <a:xfrm>
            <a:off x="1025940" y="3002858"/>
            <a:ext cx="2803784"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latin typeface="微软雅黑" pitchFamily="34" charset="-122"/>
              </a:rPr>
              <a:t>与开题报告不符之处</a:t>
            </a:r>
          </a:p>
        </p:txBody>
      </p:sp>
      <p:sp>
        <p:nvSpPr>
          <p:cNvPr id="29" name="WordArt 24"/>
          <p:cNvSpPr>
            <a:spLocks noChangeArrowheads="1" noChangeShapeType="1" noTextEdit="1"/>
          </p:cNvSpPr>
          <p:nvPr/>
        </p:nvSpPr>
        <p:spPr bwMode="auto">
          <a:xfrm>
            <a:off x="780588" y="3918970"/>
            <a:ext cx="184150" cy="282575"/>
          </a:xfrm>
          <a:prstGeom prst="rect">
            <a:avLst/>
          </a:prstGeom>
        </p:spPr>
        <p:txBody>
          <a:bodyPr wrap="none" fromWordArt="1">
            <a:prstTxWarp prst="textPlain">
              <a:avLst>
                <a:gd name="adj" fmla="val 50000"/>
              </a:avLst>
            </a:prstTxWarp>
          </a:bodyPr>
          <a:lstStyle/>
          <a:p>
            <a:pPr algn="ctr">
              <a:defRPr/>
            </a:pPr>
            <a:r>
              <a:rPr lang="en-US" altLang="zh-CN" sz="3600" kern="10" dirty="0">
                <a:ln w="3175">
                  <a:solidFill>
                    <a:srgbClr val="005BAC"/>
                  </a:solidFill>
                  <a:round/>
                  <a:headEnd/>
                  <a:tailEnd/>
                </a:ln>
                <a:solidFill>
                  <a:srgbClr val="005BAC"/>
                </a:solidFill>
                <a:latin typeface="黑体"/>
                <a:ea typeface="黑体"/>
              </a:rPr>
              <a:t>4</a:t>
            </a:r>
            <a:endParaRPr lang="zh-CN" altLang="en-US" sz="3600" kern="10" dirty="0">
              <a:ln w="3175">
                <a:solidFill>
                  <a:srgbClr val="005BAC"/>
                </a:solidFill>
                <a:round/>
                <a:headEnd/>
                <a:tailEnd/>
              </a:ln>
              <a:solidFill>
                <a:srgbClr val="005BAC"/>
              </a:solidFill>
              <a:latin typeface="黑体"/>
              <a:ea typeface="黑体"/>
            </a:endParaRPr>
          </a:p>
        </p:txBody>
      </p:sp>
      <p:sp>
        <p:nvSpPr>
          <p:cNvPr id="28" name="AutoShape 28"/>
          <p:cNvSpPr>
            <a:spLocks noChangeArrowheads="1"/>
          </p:cNvSpPr>
          <p:nvPr/>
        </p:nvSpPr>
        <p:spPr bwMode="auto">
          <a:xfrm>
            <a:off x="1025942" y="3797772"/>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latin typeface="微软雅黑" pitchFamily="34" charset="-122"/>
              </a:rPr>
              <a:t>下一步研究工作计划</a:t>
            </a:r>
          </a:p>
        </p:txBody>
      </p:sp>
      <p:sp>
        <p:nvSpPr>
          <p:cNvPr id="30" name="AutoShape 28"/>
          <p:cNvSpPr>
            <a:spLocks noChangeArrowheads="1"/>
          </p:cNvSpPr>
          <p:nvPr/>
        </p:nvSpPr>
        <p:spPr bwMode="auto">
          <a:xfrm>
            <a:off x="1025942" y="1461727"/>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latin typeface="微软雅黑" pitchFamily="34" charset="-122"/>
              </a:rPr>
              <a:t>学位论文进展情况</a:t>
            </a:r>
          </a:p>
        </p:txBody>
      </p:sp>
    </p:spTree>
    <p:extLst>
      <p:ext uri="{BB962C8B-B14F-4D97-AF65-F5344CB8AC3E}">
        <p14:creationId xmlns:p14="http://schemas.microsoft.com/office/powerpoint/2010/main" val="2533622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已完成内容和取得的阶段性成果</a:t>
            </a:r>
          </a:p>
        </p:txBody>
      </p:sp>
      <p:sp>
        <p:nvSpPr>
          <p:cNvPr id="29" name="椭圆 28">
            <a:extLst>
              <a:ext uri="{FF2B5EF4-FFF2-40B4-BE49-F238E27FC236}">
                <a16:creationId xmlns:a16="http://schemas.microsoft.com/office/drawing/2014/main" id="{FCCFC338-AE6B-4844-98CC-F79C72365FDC}"/>
              </a:ext>
            </a:extLst>
          </p:cNvPr>
          <p:cNvSpPr/>
          <p:nvPr/>
        </p:nvSpPr>
        <p:spPr bwMode="auto">
          <a:xfrm>
            <a:off x="4192035" y="3470602"/>
            <a:ext cx="413222" cy="396000"/>
          </a:xfrm>
          <a:prstGeom prst="ellipse">
            <a:avLst/>
          </a:prstGeom>
          <a:no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sp>
        <p:nvSpPr>
          <p:cNvPr id="56" name="椭圆 55">
            <a:extLst>
              <a:ext uri="{FF2B5EF4-FFF2-40B4-BE49-F238E27FC236}">
                <a16:creationId xmlns:a16="http://schemas.microsoft.com/office/drawing/2014/main" id="{5D0DE338-8AEA-4CD8-A272-39CD21946BBA}"/>
              </a:ext>
            </a:extLst>
          </p:cNvPr>
          <p:cNvSpPr/>
          <p:nvPr/>
        </p:nvSpPr>
        <p:spPr bwMode="auto">
          <a:xfrm>
            <a:off x="4204169" y="4723735"/>
            <a:ext cx="413222" cy="396000"/>
          </a:xfrm>
          <a:prstGeom prst="ellipse">
            <a:avLst/>
          </a:prstGeom>
          <a:noFill/>
          <a:ln w="0" cap="flat">
            <a:solidFill>
              <a:srgbClr val="000000"/>
            </a:solidFill>
            <a:prstDash val="solid"/>
            <a:round/>
          </a:ln>
        </p:spPr>
        <p:txBody>
          <a:bodyPr vert="horz" wrap="square" lIns="91440" tIns="45720" rIns="91440" bIns="45720" numCol="1" rtlCol="0" anchor="t" anchorCtr="0" compatLnSpc="1"/>
          <a:lstStyle/>
          <a:p>
            <a:pPr algn="ctr"/>
            <a:endParaRPr lang="zh-CN" altLang="en-US"/>
          </a:p>
        </p:txBody>
      </p:sp>
      <p:sp>
        <p:nvSpPr>
          <p:cNvPr id="57" name="矩形 56">
            <a:extLst>
              <a:ext uri="{FF2B5EF4-FFF2-40B4-BE49-F238E27FC236}">
                <a16:creationId xmlns:a16="http://schemas.microsoft.com/office/drawing/2014/main" id="{AFEEA943-E097-4C95-B855-8B4801DDD980}"/>
              </a:ext>
            </a:extLst>
          </p:cNvPr>
          <p:cNvSpPr/>
          <p:nvPr/>
        </p:nvSpPr>
        <p:spPr bwMode="auto">
          <a:xfrm>
            <a:off x="2160912" y="4423241"/>
            <a:ext cx="2460091" cy="1371559"/>
          </a:xfrm>
          <a:prstGeom prst="rect">
            <a:avLst/>
          </a:prstGeom>
          <a:solidFill>
            <a:srgbClr val="FFFFFF"/>
          </a:solidFill>
          <a:ln w="19050" cap="flat">
            <a:solidFill>
              <a:srgbClr val="000000"/>
            </a:solidFill>
            <a:prstDash val="solid"/>
            <a:round/>
          </a:ln>
        </p:spPr>
        <p:txBody>
          <a:bodyPr vert="horz" wrap="square" lIns="91440" tIns="45720" rIns="91440" bIns="45720" numCol="1" rtlCol="0" anchor="t" anchorCtr="0" compatLnSpc="1"/>
          <a:lstStyle/>
          <a:p>
            <a:pPr algn="ctr"/>
            <a:endParaRPr lang="zh-CN" altLang="en-US" sz="1400">
              <a:latin typeface="Helvetica" panose="020B0604020202020204" pitchFamily="34" charset="0"/>
              <a:cs typeface="Helvetica" panose="020B0604020202020204" pitchFamily="34" charset="0"/>
            </a:endParaRPr>
          </a:p>
        </p:txBody>
      </p:sp>
      <p:sp>
        <p:nvSpPr>
          <p:cNvPr id="58" name="矩形 57">
            <a:extLst>
              <a:ext uri="{FF2B5EF4-FFF2-40B4-BE49-F238E27FC236}">
                <a16:creationId xmlns:a16="http://schemas.microsoft.com/office/drawing/2014/main" id="{6A41D146-2AB8-4B35-9723-1E4BFFBA6E11}"/>
              </a:ext>
            </a:extLst>
          </p:cNvPr>
          <p:cNvSpPr/>
          <p:nvPr/>
        </p:nvSpPr>
        <p:spPr bwMode="auto">
          <a:xfrm>
            <a:off x="2152369" y="2469659"/>
            <a:ext cx="2460091" cy="1770787"/>
          </a:xfrm>
          <a:prstGeom prst="rect">
            <a:avLst/>
          </a:prstGeom>
          <a:solidFill>
            <a:srgbClr val="FFFFFF"/>
          </a:solidFill>
          <a:ln w="19050" cap="flat">
            <a:solidFill>
              <a:srgbClr val="000000"/>
            </a:solidFill>
            <a:prstDash val="solid"/>
            <a:round/>
          </a:ln>
        </p:spPr>
        <p:txBody>
          <a:bodyPr vert="horz" wrap="square" lIns="91440" tIns="45720" rIns="91440" bIns="45720" numCol="1" rtlCol="0" anchor="t" anchorCtr="0" compatLnSpc="1"/>
          <a:lstStyle/>
          <a:p>
            <a:pPr algn="ctr"/>
            <a:endParaRPr lang="zh-CN" altLang="en-US" sz="1400">
              <a:latin typeface="Helvetica" panose="020B0604020202020204" pitchFamily="34" charset="0"/>
              <a:cs typeface="Helvetica" panose="020B0604020202020204" pitchFamily="34" charset="0"/>
            </a:endParaRPr>
          </a:p>
        </p:txBody>
      </p:sp>
      <p:sp>
        <p:nvSpPr>
          <p:cNvPr id="59" name="文本框 58">
            <a:extLst>
              <a:ext uri="{FF2B5EF4-FFF2-40B4-BE49-F238E27FC236}">
                <a16:creationId xmlns:a16="http://schemas.microsoft.com/office/drawing/2014/main" id="{A939FC63-0ACF-408D-BB4A-746DBE090F7F}"/>
              </a:ext>
            </a:extLst>
          </p:cNvPr>
          <p:cNvSpPr txBox="1"/>
          <p:nvPr/>
        </p:nvSpPr>
        <p:spPr>
          <a:xfrm>
            <a:off x="2586098" y="2503699"/>
            <a:ext cx="1609718" cy="307777"/>
          </a:xfrm>
          <a:prstGeom prst="rect">
            <a:avLst/>
          </a:prstGeom>
          <a:noFill/>
          <a:ln w="19050">
            <a:noFill/>
          </a:ln>
        </p:spPr>
        <p:txBody>
          <a:bodyPr wrap="square" rtlCol="0">
            <a:spAutoFit/>
          </a:bodyPr>
          <a:lstStyle/>
          <a:p>
            <a:pPr algn="ctr"/>
            <a:r>
              <a:rPr lang="zh-CN" altLang="en-US" sz="1400" dirty="0">
                <a:latin typeface="Helvetica" panose="020B0604020202020204" pitchFamily="34" charset="0"/>
                <a:cs typeface="Helvetica" panose="020B0604020202020204" pitchFamily="34" charset="0"/>
              </a:rPr>
              <a:t>特征提取</a:t>
            </a:r>
          </a:p>
        </p:txBody>
      </p:sp>
      <p:cxnSp>
        <p:nvCxnSpPr>
          <p:cNvPr id="60" name="直接箭头连接符 59">
            <a:extLst>
              <a:ext uri="{FF2B5EF4-FFF2-40B4-BE49-F238E27FC236}">
                <a16:creationId xmlns:a16="http://schemas.microsoft.com/office/drawing/2014/main" id="{E6316FEC-689D-4A99-8DAD-739B79A6D798}"/>
              </a:ext>
            </a:extLst>
          </p:cNvPr>
          <p:cNvCxnSpPr>
            <a:cxnSpLocks/>
            <a:endCxn id="79" idx="1"/>
          </p:cNvCxnSpPr>
          <p:nvPr/>
        </p:nvCxnSpPr>
        <p:spPr>
          <a:xfrm>
            <a:off x="768661" y="4305850"/>
            <a:ext cx="38480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1" name="横卷形 5">
            <a:extLst>
              <a:ext uri="{FF2B5EF4-FFF2-40B4-BE49-F238E27FC236}">
                <a16:creationId xmlns:a16="http://schemas.microsoft.com/office/drawing/2014/main" id="{F033E33C-2DE7-447D-9969-5FF9E3B2BD06}"/>
              </a:ext>
            </a:extLst>
          </p:cNvPr>
          <p:cNvSpPr/>
          <p:nvPr/>
        </p:nvSpPr>
        <p:spPr bwMode="auto">
          <a:xfrm>
            <a:off x="2160911" y="1326067"/>
            <a:ext cx="3210079" cy="841954"/>
          </a:xfrm>
          <a:prstGeom prst="horizontalScroll">
            <a:avLst/>
          </a:prstGeom>
          <a:solidFill>
            <a:srgbClr val="005BAC"/>
          </a:solidFill>
          <a:ln>
            <a:solidFill>
              <a:schemeClr val="accent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lstStyle/>
          <a:p>
            <a:pPr algn="ctr"/>
            <a:r>
              <a:rPr lang="zh-CN" altLang="en-US" sz="1600" dirty="0"/>
              <a:t>研究点一：复杂网络中的细粒度主机属性发现 </a:t>
            </a:r>
            <a:r>
              <a:rPr lang="en-US" altLang="zh-CN" sz="1600" dirty="0"/>
              <a:t>(</a:t>
            </a:r>
            <a:r>
              <a:rPr lang="zh-CN" altLang="en-US" sz="1600" dirty="0"/>
              <a:t>已完成</a:t>
            </a:r>
            <a:r>
              <a:rPr lang="en-US" altLang="zh-CN" sz="1600" dirty="0"/>
              <a:t>)</a:t>
            </a:r>
          </a:p>
        </p:txBody>
      </p:sp>
      <p:cxnSp>
        <p:nvCxnSpPr>
          <p:cNvPr id="64" name="直接箭头连接符 63">
            <a:extLst>
              <a:ext uri="{FF2B5EF4-FFF2-40B4-BE49-F238E27FC236}">
                <a16:creationId xmlns:a16="http://schemas.microsoft.com/office/drawing/2014/main" id="{AC3C62C8-8D77-42CC-A382-4CED784CD960}"/>
              </a:ext>
            </a:extLst>
          </p:cNvPr>
          <p:cNvCxnSpPr>
            <a:cxnSpLocks/>
            <a:stCxn id="58" idx="0"/>
            <a:endCxn id="61" idx="2"/>
          </p:cNvCxnSpPr>
          <p:nvPr/>
        </p:nvCxnSpPr>
        <p:spPr>
          <a:xfrm flipV="1">
            <a:off x="3382415" y="2062777"/>
            <a:ext cx="383536" cy="406882"/>
          </a:xfrm>
          <a:prstGeom prst="straightConnector1">
            <a:avLst/>
          </a:prstGeom>
          <a:ln w="19050">
            <a:solidFill>
              <a:srgbClr val="005BAC"/>
            </a:solidFill>
            <a:prstDash val="sysDash"/>
            <a:tailEnd type="triangle"/>
          </a:ln>
        </p:spPr>
        <p:style>
          <a:lnRef idx="1">
            <a:schemeClr val="accent2"/>
          </a:lnRef>
          <a:fillRef idx="0">
            <a:schemeClr val="accent2"/>
          </a:fillRef>
          <a:effectRef idx="0">
            <a:schemeClr val="accent2"/>
          </a:effectRef>
          <a:fontRef idx="minor">
            <a:schemeClr val="tx1"/>
          </a:fontRef>
        </p:style>
      </p:cxnSp>
      <p:sp>
        <p:nvSpPr>
          <p:cNvPr id="69" name="圆角矩形 96">
            <a:extLst>
              <a:ext uri="{FF2B5EF4-FFF2-40B4-BE49-F238E27FC236}">
                <a16:creationId xmlns:a16="http://schemas.microsoft.com/office/drawing/2014/main" id="{B28DE995-E481-4B48-9C39-E714A5A04FE8}"/>
              </a:ext>
            </a:extLst>
          </p:cNvPr>
          <p:cNvSpPr/>
          <p:nvPr/>
        </p:nvSpPr>
        <p:spPr bwMode="auto">
          <a:xfrm>
            <a:off x="2271822" y="2859011"/>
            <a:ext cx="1725976" cy="360000"/>
          </a:xfrm>
          <a:prstGeom prst="roundRect">
            <a:avLst/>
          </a:prstGeom>
          <a:solidFill>
            <a:srgbClr val="DAE8FC"/>
          </a:solidFill>
          <a:ln w="19050" cap="flat">
            <a:solidFill>
              <a:srgbClr val="8BA8CE"/>
            </a:solidFill>
            <a:prstDash val="solid"/>
            <a:round/>
          </a:ln>
        </p:spPr>
        <p:txBody>
          <a:bodyPr vert="horz" wrap="square" lIns="91440" tIns="45720" rIns="91440" bIns="45720" numCol="1" rtlCol="0" anchor="ctr" anchorCtr="0" compatLnSpc="1"/>
          <a:lstStyle/>
          <a:p>
            <a:pPr algn="ctr"/>
            <a:r>
              <a:rPr lang="en-US" altLang="zh-CN" sz="1200" dirty="0"/>
              <a:t>TCP/IP</a:t>
            </a:r>
            <a:r>
              <a:rPr lang="zh-CN" altLang="en-US" sz="1200" dirty="0"/>
              <a:t>协议头部特征</a:t>
            </a:r>
          </a:p>
        </p:txBody>
      </p:sp>
      <p:sp>
        <p:nvSpPr>
          <p:cNvPr id="70" name="圆角矩形 97">
            <a:extLst>
              <a:ext uri="{FF2B5EF4-FFF2-40B4-BE49-F238E27FC236}">
                <a16:creationId xmlns:a16="http://schemas.microsoft.com/office/drawing/2014/main" id="{EC61B857-49D8-4F40-B65E-D75924A1B8BB}"/>
              </a:ext>
            </a:extLst>
          </p:cNvPr>
          <p:cNvSpPr/>
          <p:nvPr/>
        </p:nvSpPr>
        <p:spPr bwMode="auto">
          <a:xfrm>
            <a:off x="2271822" y="3314081"/>
            <a:ext cx="1725976" cy="360000"/>
          </a:xfrm>
          <a:prstGeom prst="roundRect">
            <a:avLst/>
          </a:prstGeom>
          <a:solidFill>
            <a:srgbClr val="D5E8D4"/>
          </a:solidFill>
          <a:ln w="19050" cap="flat">
            <a:solidFill>
              <a:srgbClr val="AFCFA0"/>
            </a:solidFill>
            <a:prstDash val="solid"/>
            <a:round/>
          </a:ln>
        </p:spPr>
        <p:txBody>
          <a:bodyPr vert="horz" wrap="square" lIns="91440" tIns="45720" rIns="91440" bIns="45720" numCol="1" rtlCol="0" anchor="ctr" anchorCtr="0" compatLnSpc="1"/>
          <a:lstStyle/>
          <a:p>
            <a:pPr algn="ctr"/>
            <a:r>
              <a:rPr lang="en-US" altLang="zh-CN" sz="1200" dirty="0"/>
              <a:t>TLS</a:t>
            </a:r>
            <a:r>
              <a:rPr lang="zh-CN" altLang="en-US" sz="1200" dirty="0"/>
              <a:t>协议头部特征</a:t>
            </a:r>
          </a:p>
        </p:txBody>
      </p:sp>
      <p:sp>
        <p:nvSpPr>
          <p:cNvPr id="71" name="圆角矩形 98">
            <a:extLst>
              <a:ext uri="{FF2B5EF4-FFF2-40B4-BE49-F238E27FC236}">
                <a16:creationId xmlns:a16="http://schemas.microsoft.com/office/drawing/2014/main" id="{19F1806C-9CA5-4598-8FBD-CD7342B9234D}"/>
              </a:ext>
            </a:extLst>
          </p:cNvPr>
          <p:cNvSpPr/>
          <p:nvPr/>
        </p:nvSpPr>
        <p:spPr bwMode="auto">
          <a:xfrm>
            <a:off x="2282058" y="3772635"/>
            <a:ext cx="1724735" cy="360000"/>
          </a:xfrm>
          <a:prstGeom prst="roundRect">
            <a:avLst/>
          </a:prstGeom>
          <a:solidFill>
            <a:srgbClr val="E1D5E7"/>
          </a:solidFill>
          <a:ln w="19050" cap="flat">
            <a:solidFill>
              <a:srgbClr val="C2AECC"/>
            </a:solidFill>
            <a:prstDash val="solid"/>
            <a:round/>
          </a:ln>
        </p:spPr>
        <p:txBody>
          <a:bodyPr vert="horz" wrap="square" lIns="91440" tIns="45720" rIns="91440" bIns="45720" numCol="1" rtlCol="0" anchor="ctr" anchorCtr="0" compatLnSpc="1"/>
          <a:lstStyle/>
          <a:p>
            <a:pPr algn="ctr"/>
            <a:r>
              <a:rPr lang="zh-CN" altLang="en-US" sz="1200" dirty="0"/>
              <a:t>流统计特征</a:t>
            </a:r>
          </a:p>
        </p:txBody>
      </p:sp>
      <p:sp>
        <p:nvSpPr>
          <p:cNvPr id="72" name="圆角矩形 99">
            <a:extLst>
              <a:ext uri="{FF2B5EF4-FFF2-40B4-BE49-F238E27FC236}">
                <a16:creationId xmlns:a16="http://schemas.microsoft.com/office/drawing/2014/main" id="{F12E3D4F-35AE-454A-97DB-C4501EF42169}"/>
              </a:ext>
            </a:extLst>
          </p:cNvPr>
          <p:cNvSpPr/>
          <p:nvPr/>
        </p:nvSpPr>
        <p:spPr bwMode="auto">
          <a:xfrm>
            <a:off x="4118737" y="2859011"/>
            <a:ext cx="396000" cy="1275734"/>
          </a:xfrm>
          <a:prstGeom prst="roundRect">
            <a:avLst/>
          </a:prstGeom>
          <a:solidFill>
            <a:srgbClr val="F8CECC"/>
          </a:solidFill>
          <a:ln w="19050" cap="flat">
            <a:solidFill>
              <a:srgbClr val="DC9592"/>
            </a:solidFill>
            <a:prstDash val="solid"/>
            <a:round/>
          </a:ln>
        </p:spPr>
        <p:txBody>
          <a:bodyPr vert="eaVert" wrap="square" lIns="91440" tIns="45720" rIns="91440" bIns="45720" numCol="1" rtlCol="0" anchor="ctr" anchorCtr="0" compatLnSpc="1"/>
          <a:lstStyle/>
          <a:p>
            <a:pPr algn="ctr"/>
            <a:r>
              <a:rPr lang="zh-CN" altLang="en-US" sz="1200" spc="300" dirty="0"/>
              <a:t>数据预处理</a:t>
            </a:r>
          </a:p>
        </p:txBody>
      </p:sp>
      <p:sp>
        <p:nvSpPr>
          <p:cNvPr id="73" name="圆角矩形 100">
            <a:extLst>
              <a:ext uri="{FF2B5EF4-FFF2-40B4-BE49-F238E27FC236}">
                <a16:creationId xmlns:a16="http://schemas.microsoft.com/office/drawing/2014/main" id="{A0E70F58-1964-466F-A325-63CDB95A8AA0}"/>
              </a:ext>
            </a:extLst>
          </p:cNvPr>
          <p:cNvSpPr/>
          <p:nvPr/>
        </p:nvSpPr>
        <p:spPr bwMode="auto">
          <a:xfrm>
            <a:off x="5073379" y="2851168"/>
            <a:ext cx="124878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algn="ctr"/>
            <a:r>
              <a:rPr lang="en-US" altLang="zh-CN" sz="1200" dirty="0" err="1"/>
              <a:t>LightGBM</a:t>
            </a:r>
            <a:r>
              <a:rPr lang="zh-CN" altLang="en-US" sz="1200" dirty="0"/>
              <a:t>模型</a:t>
            </a:r>
          </a:p>
        </p:txBody>
      </p:sp>
      <p:sp>
        <p:nvSpPr>
          <p:cNvPr id="74" name="圆角矩形 101">
            <a:extLst>
              <a:ext uri="{FF2B5EF4-FFF2-40B4-BE49-F238E27FC236}">
                <a16:creationId xmlns:a16="http://schemas.microsoft.com/office/drawing/2014/main" id="{D4F1AFDB-C4EA-4FA6-AC86-29743DE19226}"/>
              </a:ext>
            </a:extLst>
          </p:cNvPr>
          <p:cNvSpPr/>
          <p:nvPr/>
        </p:nvSpPr>
        <p:spPr bwMode="auto">
          <a:xfrm>
            <a:off x="6757094" y="4044366"/>
            <a:ext cx="102165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algn="ctr"/>
            <a:r>
              <a:rPr lang="zh-CN" altLang="en-US" sz="1200" dirty="0"/>
              <a:t>主机属性</a:t>
            </a:r>
          </a:p>
        </p:txBody>
      </p:sp>
      <p:sp>
        <p:nvSpPr>
          <p:cNvPr id="75" name="圆角矩形 92">
            <a:extLst>
              <a:ext uri="{FF2B5EF4-FFF2-40B4-BE49-F238E27FC236}">
                <a16:creationId xmlns:a16="http://schemas.microsoft.com/office/drawing/2014/main" id="{71321053-62DD-410F-BE4F-1CC36B12F95E}"/>
              </a:ext>
            </a:extLst>
          </p:cNvPr>
          <p:cNvSpPr/>
          <p:nvPr/>
        </p:nvSpPr>
        <p:spPr bwMode="auto">
          <a:xfrm>
            <a:off x="2276939" y="4788951"/>
            <a:ext cx="1715741" cy="362899"/>
          </a:xfrm>
          <a:prstGeom prst="roundRect">
            <a:avLst/>
          </a:prstGeom>
          <a:solidFill>
            <a:srgbClr val="DAE8FC"/>
          </a:solidFill>
          <a:ln w="19050" cap="flat">
            <a:solidFill>
              <a:srgbClr val="8BA8CE"/>
            </a:solidFill>
            <a:prstDash val="solid"/>
            <a:round/>
          </a:ln>
        </p:spPr>
        <p:txBody>
          <a:bodyPr vert="horz" wrap="square" lIns="91440" tIns="45720" rIns="91440" bIns="45720" numCol="1" rtlCol="0" anchor="ctr" anchorCtr="0" compatLnSpc="1"/>
          <a:lstStyle/>
          <a:p>
            <a:pPr algn="ctr"/>
            <a:r>
              <a:rPr lang="en-US" altLang="zh-CN" sz="1200" dirty="0"/>
              <a:t>TCP_SYN</a:t>
            </a:r>
            <a:r>
              <a:rPr lang="zh-CN" altLang="en-US" sz="1200" dirty="0"/>
              <a:t>包原始流</a:t>
            </a:r>
          </a:p>
        </p:txBody>
      </p:sp>
      <p:sp>
        <p:nvSpPr>
          <p:cNvPr id="76" name="圆角矩形 93">
            <a:extLst>
              <a:ext uri="{FF2B5EF4-FFF2-40B4-BE49-F238E27FC236}">
                <a16:creationId xmlns:a16="http://schemas.microsoft.com/office/drawing/2014/main" id="{86A2DBA3-CC39-4913-A6B3-C532CFFB9CF5}"/>
              </a:ext>
            </a:extLst>
          </p:cNvPr>
          <p:cNvSpPr/>
          <p:nvPr/>
        </p:nvSpPr>
        <p:spPr bwMode="auto">
          <a:xfrm>
            <a:off x="2286167" y="5308588"/>
            <a:ext cx="1724735" cy="360000"/>
          </a:xfrm>
          <a:prstGeom prst="roundRect">
            <a:avLst/>
          </a:prstGeom>
          <a:solidFill>
            <a:srgbClr val="D5E8D4"/>
          </a:solidFill>
          <a:ln w="19050" cap="flat">
            <a:solidFill>
              <a:srgbClr val="AFCFA0"/>
            </a:solidFill>
            <a:prstDash val="solid"/>
            <a:round/>
          </a:ln>
        </p:spPr>
        <p:txBody>
          <a:bodyPr vert="horz" wrap="square" lIns="91440" tIns="45720" rIns="91440" bIns="45720" numCol="1" rtlCol="0" anchor="ctr" anchorCtr="0" compatLnSpc="1"/>
          <a:lstStyle/>
          <a:p>
            <a:pPr algn="ctr"/>
            <a:r>
              <a:rPr lang="en-US" altLang="zh-CN" sz="1200" dirty="0" err="1"/>
              <a:t>Client_Hello</a:t>
            </a:r>
            <a:r>
              <a:rPr lang="zh-CN" altLang="en-US" sz="1200" dirty="0"/>
              <a:t>包原始流</a:t>
            </a:r>
          </a:p>
        </p:txBody>
      </p:sp>
      <p:sp>
        <p:nvSpPr>
          <p:cNvPr id="77" name="圆角矩形 95">
            <a:extLst>
              <a:ext uri="{FF2B5EF4-FFF2-40B4-BE49-F238E27FC236}">
                <a16:creationId xmlns:a16="http://schemas.microsoft.com/office/drawing/2014/main" id="{CAF9ECE3-90CA-4FA4-A7BE-B11248CB8949}"/>
              </a:ext>
            </a:extLst>
          </p:cNvPr>
          <p:cNvSpPr/>
          <p:nvPr/>
        </p:nvSpPr>
        <p:spPr bwMode="auto">
          <a:xfrm>
            <a:off x="5073379" y="5269420"/>
            <a:ext cx="124878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algn="ctr"/>
            <a:r>
              <a:rPr lang="zh-CN" altLang="en-US" sz="1200" dirty="0"/>
              <a:t>深度学习模型</a:t>
            </a:r>
          </a:p>
        </p:txBody>
      </p:sp>
      <p:sp>
        <p:nvSpPr>
          <p:cNvPr id="78" name="文本框 77">
            <a:extLst>
              <a:ext uri="{FF2B5EF4-FFF2-40B4-BE49-F238E27FC236}">
                <a16:creationId xmlns:a16="http://schemas.microsoft.com/office/drawing/2014/main" id="{438B726C-8DFB-46F5-B8E9-27D68F3798E2}"/>
              </a:ext>
            </a:extLst>
          </p:cNvPr>
          <p:cNvSpPr txBox="1"/>
          <p:nvPr/>
        </p:nvSpPr>
        <p:spPr>
          <a:xfrm>
            <a:off x="2572091" y="4445570"/>
            <a:ext cx="1609718" cy="307777"/>
          </a:xfrm>
          <a:prstGeom prst="rect">
            <a:avLst/>
          </a:prstGeom>
          <a:noFill/>
          <a:ln w="19050">
            <a:noFill/>
          </a:ln>
        </p:spPr>
        <p:txBody>
          <a:bodyPr wrap="square" rtlCol="0">
            <a:spAutoFit/>
          </a:bodyPr>
          <a:lstStyle/>
          <a:p>
            <a:pPr algn="ctr"/>
            <a:r>
              <a:rPr lang="zh-CN" altLang="en-US" sz="1400" dirty="0">
                <a:latin typeface="Helvetica" panose="020B0604020202020204" pitchFamily="34" charset="0"/>
                <a:cs typeface="Helvetica" panose="020B0604020202020204" pitchFamily="34" charset="0"/>
              </a:rPr>
              <a:t>原始流数据提取</a:t>
            </a:r>
          </a:p>
        </p:txBody>
      </p:sp>
      <p:sp>
        <p:nvSpPr>
          <p:cNvPr id="79" name="圆角矩形 99">
            <a:extLst>
              <a:ext uri="{FF2B5EF4-FFF2-40B4-BE49-F238E27FC236}">
                <a16:creationId xmlns:a16="http://schemas.microsoft.com/office/drawing/2014/main" id="{B428B822-D868-43FF-AF63-50C966C84F76}"/>
              </a:ext>
            </a:extLst>
          </p:cNvPr>
          <p:cNvSpPr/>
          <p:nvPr/>
        </p:nvSpPr>
        <p:spPr bwMode="auto">
          <a:xfrm>
            <a:off x="1153467" y="3667983"/>
            <a:ext cx="396000" cy="1275734"/>
          </a:xfrm>
          <a:prstGeom prst="roundRect">
            <a:avLst/>
          </a:prstGeom>
          <a:solidFill>
            <a:srgbClr val="F8CECC"/>
          </a:solidFill>
          <a:ln w="19050" cap="flat">
            <a:solidFill>
              <a:srgbClr val="DC9592"/>
            </a:solidFill>
            <a:prstDash val="solid"/>
            <a:round/>
          </a:ln>
        </p:spPr>
        <p:txBody>
          <a:bodyPr vert="eaVert" wrap="square" lIns="91440" tIns="45720" rIns="91440" bIns="45720" numCol="1" rtlCol="0" anchor="ctr" anchorCtr="0" compatLnSpc="1"/>
          <a:lstStyle/>
          <a:p>
            <a:pPr algn="ctr"/>
            <a:r>
              <a:rPr lang="zh-CN" altLang="en-US" sz="1200" spc="300" dirty="0"/>
              <a:t>协议识别模块</a:t>
            </a:r>
          </a:p>
        </p:txBody>
      </p:sp>
      <p:cxnSp>
        <p:nvCxnSpPr>
          <p:cNvPr id="80" name="连接符: 肘形 79">
            <a:extLst>
              <a:ext uri="{FF2B5EF4-FFF2-40B4-BE49-F238E27FC236}">
                <a16:creationId xmlns:a16="http://schemas.microsoft.com/office/drawing/2014/main" id="{00C6005F-9AE0-4A90-B93D-FCB95FC406C2}"/>
              </a:ext>
            </a:extLst>
          </p:cNvPr>
          <p:cNvCxnSpPr>
            <a:cxnSpLocks/>
            <a:stCxn id="79" idx="3"/>
            <a:endCxn id="58" idx="1"/>
          </p:cNvCxnSpPr>
          <p:nvPr/>
        </p:nvCxnSpPr>
        <p:spPr>
          <a:xfrm flipV="1">
            <a:off x="1549467" y="3355053"/>
            <a:ext cx="602902" cy="950797"/>
          </a:xfrm>
          <a:prstGeom prst="bentConnector3">
            <a:avLst/>
          </a:prstGeom>
          <a:ln w="19050">
            <a:tailEnd type="triangle"/>
          </a:ln>
        </p:spPr>
        <p:style>
          <a:lnRef idx="1">
            <a:schemeClr val="dk1"/>
          </a:lnRef>
          <a:fillRef idx="0">
            <a:schemeClr val="dk1"/>
          </a:fillRef>
          <a:effectRef idx="0">
            <a:schemeClr val="dk1"/>
          </a:effectRef>
          <a:fontRef idx="minor">
            <a:schemeClr val="tx1"/>
          </a:fontRef>
        </p:style>
      </p:cxnSp>
      <p:cxnSp>
        <p:nvCxnSpPr>
          <p:cNvPr id="81" name="连接符: 肘形 80">
            <a:extLst>
              <a:ext uri="{FF2B5EF4-FFF2-40B4-BE49-F238E27FC236}">
                <a16:creationId xmlns:a16="http://schemas.microsoft.com/office/drawing/2014/main" id="{A41B3CF3-D2FF-4DDA-ABCB-AF3B74B18A25}"/>
              </a:ext>
            </a:extLst>
          </p:cNvPr>
          <p:cNvCxnSpPr>
            <a:cxnSpLocks/>
            <a:stCxn id="79" idx="3"/>
            <a:endCxn id="57" idx="1"/>
          </p:cNvCxnSpPr>
          <p:nvPr/>
        </p:nvCxnSpPr>
        <p:spPr>
          <a:xfrm>
            <a:off x="1549467" y="4305850"/>
            <a:ext cx="611445" cy="803171"/>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82" name="连接符: 肘形 81">
            <a:extLst>
              <a:ext uri="{FF2B5EF4-FFF2-40B4-BE49-F238E27FC236}">
                <a16:creationId xmlns:a16="http://schemas.microsoft.com/office/drawing/2014/main" id="{385506C0-6C4A-4E81-8C97-5FCF28C9EC2F}"/>
              </a:ext>
            </a:extLst>
          </p:cNvPr>
          <p:cNvCxnSpPr>
            <a:cxnSpLocks/>
            <a:stCxn id="56" idx="6"/>
            <a:endCxn id="77" idx="1"/>
          </p:cNvCxnSpPr>
          <p:nvPr/>
        </p:nvCxnSpPr>
        <p:spPr>
          <a:xfrm>
            <a:off x="4617391" y="4921735"/>
            <a:ext cx="455988" cy="545685"/>
          </a:xfrm>
          <a:prstGeom prst="bentConnector3">
            <a:avLst>
              <a:gd name="adj1" fmla="val 50000"/>
            </a:avLst>
          </a:prstGeom>
          <a:ln w="1905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A953E282-3085-48BA-AAB3-1F87EA28A307}"/>
              </a:ext>
            </a:extLst>
          </p:cNvPr>
          <p:cNvCxnSpPr>
            <a:cxnSpLocks/>
            <a:stCxn id="74" idx="3"/>
          </p:cNvCxnSpPr>
          <p:nvPr/>
        </p:nvCxnSpPr>
        <p:spPr>
          <a:xfrm flipV="1">
            <a:off x="7778751" y="4237365"/>
            <a:ext cx="384067" cy="50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4" name="圆角矩形 99">
            <a:extLst>
              <a:ext uri="{FF2B5EF4-FFF2-40B4-BE49-F238E27FC236}">
                <a16:creationId xmlns:a16="http://schemas.microsoft.com/office/drawing/2014/main" id="{7A106D9D-8894-4117-8FC4-DD22A3DC58FE}"/>
              </a:ext>
            </a:extLst>
          </p:cNvPr>
          <p:cNvSpPr/>
          <p:nvPr/>
        </p:nvSpPr>
        <p:spPr bwMode="auto">
          <a:xfrm>
            <a:off x="4118737" y="4749814"/>
            <a:ext cx="390746" cy="947231"/>
          </a:xfrm>
          <a:prstGeom prst="roundRect">
            <a:avLst/>
          </a:prstGeom>
          <a:solidFill>
            <a:srgbClr val="E1D5E7"/>
          </a:solidFill>
          <a:ln w="19050" cap="flat">
            <a:solidFill>
              <a:srgbClr val="C2AECC"/>
            </a:solidFill>
            <a:prstDash val="solid"/>
            <a:round/>
          </a:ln>
        </p:spPr>
        <p:txBody>
          <a:bodyPr vert="horz" wrap="square" lIns="91440" tIns="45720" rIns="91440" bIns="45720" numCol="1" rtlCol="0" anchor="ctr" anchorCtr="0" compatLnSpc="1"/>
          <a:lstStyle/>
          <a:p>
            <a:pPr algn="ctr"/>
            <a:r>
              <a:rPr lang="zh-CN" altLang="en-US" sz="1150" dirty="0"/>
              <a:t>数据预处理</a:t>
            </a:r>
          </a:p>
        </p:txBody>
      </p:sp>
      <p:cxnSp>
        <p:nvCxnSpPr>
          <p:cNvPr id="85" name="连接符: 肘形 84">
            <a:extLst>
              <a:ext uri="{FF2B5EF4-FFF2-40B4-BE49-F238E27FC236}">
                <a16:creationId xmlns:a16="http://schemas.microsoft.com/office/drawing/2014/main" id="{FE4FB1B4-E0CC-4F93-92B4-B3C742539DB6}"/>
              </a:ext>
            </a:extLst>
          </p:cNvPr>
          <p:cNvCxnSpPr>
            <a:cxnSpLocks/>
            <a:stCxn id="56" idx="6"/>
            <a:endCxn id="96" idx="1"/>
          </p:cNvCxnSpPr>
          <p:nvPr/>
        </p:nvCxnSpPr>
        <p:spPr>
          <a:xfrm flipV="1">
            <a:off x="4617391" y="4283208"/>
            <a:ext cx="462273" cy="638527"/>
          </a:xfrm>
          <a:prstGeom prst="bentConnector3">
            <a:avLst>
              <a:gd name="adj1" fmla="val 50000"/>
            </a:avLst>
          </a:prstGeom>
          <a:ln w="19050">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86" name="圆角矩形 95">
            <a:extLst>
              <a:ext uri="{FF2B5EF4-FFF2-40B4-BE49-F238E27FC236}">
                <a16:creationId xmlns:a16="http://schemas.microsoft.com/office/drawing/2014/main" id="{F9365862-BD29-41CD-BADB-EE6B65C220FC}"/>
              </a:ext>
            </a:extLst>
          </p:cNvPr>
          <p:cNvSpPr/>
          <p:nvPr/>
        </p:nvSpPr>
        <p:spPr bwMode="auto">
          <a:xfrm>
            <a:off x="5081423" y="4039365"/>
            <a:ext cx="124878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algn="ctr"/>
            <a:r>
              <a:rPr lang="zh-CN" altLang="en-US" sz="1200" dirty="0"/>
              <a:t>实时集成模型</a:t>
            </a:r>
          </a:p>
        </p:txBody>
      </p:sp>
      <p:cxnSp>
        <p:nvCxnSpPr>
          <p:cNvPr id="87" name="连接符: 肘形 86">
            <a:extLst>
              <a:ext uri="{FF2B5EF4-FFF2-40B4-BE49-F238E27FC236}">
                <a16:creationId xmlns:a16="http://schemas.microsoft.com/office/drawing/2014/main" id="{8BCDB725-6205-456D-AF80-444129A1084A}"/>
              </a:ext>
            </a:extLst>
          </p:cNvPr>
          <p:cNvCxnSpPr>
            <a:cxnSpLocks/>
            <a:stCxn id="29" idx="6"/>
            <a:endCxn id="97" idx="1"/>
          </p:cNvCxnSpPr>
          <p:nvPr/>
        </p:nvCxnSpPr>
        <p:spPr>
          <a:xfrm>
            <a:off x="4605257" y="3668602"/>
            <a:ext cx="474407" cy="525867"/>
          </a:xfrm>
          <a:prstGeom prst="bentConnector3">
            <a:avLst>
              <a:gd name="adj1" fmla="val 50000"/>
            </a:avLst>
          </a:prstGeom>
          <a:ln w="19050">
            <a:solidFill>
              <a:schemeClr val="accent5">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88" name="直接箭头连接符 87">
            <a:extLst>
              <a:ext uri="{FF2B5EF4-FFF2-40B4-BE49-F238E27FC236}">
                <a16:creationId xmlns:a16="http://schemas.microsoft.com/office/drawing/2014/main" id="{4A142EEC-06D8-4F4B-B30F-F198B54A305B}"/>
              </a:ext>
            </a:extLst>
          </p:cNvPr>
          <p:cNvCxnSpPr>
            <a:cxnSpLocks/>
            <a:stCxn id="77" idx="0"/>
            <a:endCxn id="86" idx="2"/>
          </p:cNvCxnSpPr>
          <p:nvPr/>
        </p:nvCxnSpPr>
        <p:spPr>
          <a:xfrm flipV="1">
            <a:off x="5697773" y="4435365"/>
            <a:ext cx="8044" cy="83405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9" name="直接箭头连接符 88">
            <a:extLst>
              <a:ext uri="{FF2B5EF4-FFF2-40B4-BE49-F238E27FC236}">
                <a16:creationId xmlns:a16="http://schemas.microsoft.com/office/drawing/2014/main" id="{D0184947-7661-4787-BEF7-46D048B18397}"/>
              </a:ext>
            </a:extLst>
          </p:cNvPr>
          <p:cNvCxnSpPr>
            <a:cxnSpLocks/>
            <a:stCxn id="73" idx="2"/>
            <a:endCxn id="86" idx="0"/>
          </p:cNvCxnSpPr>
          <p:nvPr/>
        </p:nvCxnSpPr>
        <p:spPr>
          <a:xfrm>
            <a:off x="5697773" y="3247168"/>
            <a:ext cx="8044" cy="79219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0" name="直接箭头连接符 89">
            <a:extLst>
              <a:ext uri="{FF2B5EF4-FFF2-40B4-BE49-F238E27FC236}">
                <a16:creationId xmlns:a16="http://schemas.microsoft.com/office/drawing/2014/main" id="{8175948C-62EC-4CA5-B366-C2DCDC64268D}"/>
              </a:ext>
            </a:extLst>
          </p:cNvPr>
          <p:cNvCxnSpPr>
            <a:cxnSpLocks/>
            <a:stCxn id="86" idx="3"/>
            <a:endCxn id="74" idx="1"/>
          </p:cNvCxnSpPr>
          <p:nvPr/>
        </p:nvCxnSpPr>
        <p:spPr>
          <a:xfrm>
            <a:off x="6330210" y="4237365"/>
            <a:ext cx="426884" cy="50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1" name="连接符: 肘形 90">
            <a:extLst>
              <a:ext uri="{FF2B5EF4-FFF2-40B4-BE49-F238E27FC236}">
                <a16:creationId xmlns:a16="http://schemas.microsoft.com/office/drawing/2014/main" id="{9F782093-243B-4C90-A7E9-49B9F65B9B55}"/>
              </a:ext>
            </a:extLst>
          </p:cNvPr>
          <p:cNvCxnSpPr>
            <a:cxnSpLocks/>
            <a:stCxn id="29" idx="6"/>
            <a:endCxn id="73" idx="1"/>
          </p:cNvCxnSpPr>
          <p:nvPr/>
        </p:nvCxnSpPr>
        <p:spPr>
          <a:xfrm flipV="1">
            <a:off x="4605257" y="3049168"/>
            <a:ext cx="468122" cy="619434"/>
          </a:xfrm>
          <a:prstGeom prst="bentConnector3">
            <a:avLst>
              <a:gd name="adj1" fmla="val 50000"/>
            </a:avLst>
          </a:prstGeom>
          <a:ln w="19050">
            <a:solidFill>
              <a:schemeClr val="accent5">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92" name="文本框 91">
            <a:extLst>
              <a:ext uri="{FF2B5EF4-FFF2-40B4-BE49-F238E27FC236}">
                <a16:creationId xmlns:a16="http://schemas.microsoft.com/office/drawing/2014/main" id="{709F932A-8576-4653-8BAC-093BAD316418}"/>
              </a:ext>
            </a:extLst>
          </p:cNvPr>
          <p:cNvSpPr txBox="1"/>
          <p:nvPr/>
        </p:nvSpPr>
        <p:spPr>
          <a:xfrm>
            <a:off x="5619465" y="4795226"/>
            <a:ext cx="890848" cy="230832"/>
          </a:xfrm>
          <a:prstGeom prst="rect">
            <a:avLst/>
          </a:prstGeom>
          <a:noFill/>
        </p:spPr>
        <p:txBody>
          <a:bodyPr wrap="square" rtlCol="0">
            <a:spAutoFit/>
          </a:bodyPr>
          <a:lstStyle/>
          <a:p>
            <a:r>
              <a:rPr lang="zh-CN" altLang="en-US" sz="900" dirty="0"/>
              <a:t>更新</a:t>
            </a:r>
          </a:p>
        </p:txBody>
      </p:sp>
      <p:sp>
        <p:nvSpPr>
          <p:cNvPr id="93" name="文本框 92">
            <a:extLst>
              <a:ext uri="{FF2B5EF4-FFF2-40B4-BE49-F238E27FC236}">
                <a16:creationId xmlns:a16="http://schemas.microsoft.com/office/drawing/2014/main" id="{C578B5B8-6EDB-42C4-BD3A-3503AC91DD6C}"/>
              </a:ext>
            </a:extLst>
          </p:cNvPr>
          <p:cNvSpPr txBox="1"/>
          <p:nvPr/>
        </p:nvSpPr>
        <p:spPr>
          <a:xfrm>
            <a:off x="5619465" y="3522169"/>
            <a:ext cx="890848" cy="230832"/>
          </a:xfrm>
          <a:prstGeom prst="rect">
            <a:avLst/>
          </a:prstGeom>
          <a:noFill/>
        </p:spPr>
        <p:txBody>
          <a:bodyPr wrap="square" rtlCol="0">
            <a:spAutoFit/>
          </a:bodyPr>
          <a:lstStyle/>
          <a:p>
            <a:r>
              <a:rPr lang="zh-CN" altLang="en-US" sz="900" dirty="0"/>
              <a:t>更新</a:t>
            </a:r>
          </a:p>
        </p:txBody>
      </p:sp>
      <p:sp>
        <p:nvSpPr>
          <p:cNvPr id="94" name="文本框 93">
            <a:extLst>
              <a:ext uri="{FF2B5EF4-FFF2-40B4-BE49-F238E27FC236}">
                <a16:creationId xmlns:a16="http://schemas.microsoft.com/office/drawing/2014/main" id="{5449F4AE-E0FD-4DE0-B12A-3A2513D3F51E}"/>
              </a:ext>
            </a:extLst>
          </p:cNvPr>
          <p:cNvSpPr txBox="1"/>
          <p:nvPr/>
        </p:nvSpPr>
        <p:spPr>
          <a:xfrm>
            <a:off x="4836687" y="5002219"/>
            <a:ext cx="890848" cy="230832"/>
          </a:xfrm>
          <a:prstGeom prst="rect">
            <a:avLst/>
          </a:prstGeom>
          <a:noFill/>
        </p:spPr>
        <p:txBody>
          <a:bodyPr wrap="square" rtlCol="0">
            <a:spAutoFit/>
          </a:bodyPr>
          <a:lstStyle/>
          <a:p>
            <a:r>
              <a:rPr lang="zh-CN" altLang="en-US" sz="900" dirty="0"/>
              <a:t>离线学习</a:t>
            </a:r>
          </a:p>
        </p:txBody>
      </p:sp>
      <p:sp>
        <p:nvSpPr>
          <p:cNvPr id="95" name="文本框 94">
            <a:extLst>
              <a:ext uri="{FF2B5EF4-FFF2-40B4-BE49-F238E27FC236}">
                <a16:creationId xmlns:a16="http://schemas.microsoft.com/office/drawing/2014/main" id="{DB46F8AF-0810-4585-9166-352CEED7E968}"/>
              </a:ext>
            </a:extLst>
          </p:cNvPr>
          <p:cNvSpPr txBox="1"/>
          <p:nvPr/>
        </p:nvSpPr>
        <p:spPr>
          <a:xfrm>
            <a:off x="4825127" y="3269053"/>
            <a:ext cx="890848" cy="230832"/>
          </a:xfrm>
          <a:prstGeom prst="rect">
            <a:avLst/>
          </a:prstGeom>
          <a:noFill/>
        </p:spPr>
        <p:txBody>
          <a:bodyPr wrap="square" rtlCol="0">
            <a:spAutoFit/>
          </a:bodyPr>
          <a:lstStyle/>
          <a:p>
            <a:r>
              <a:rPr lang="zh-CN" altLang="en-US" sz="900" dirty="0"/>
              <a:t>离线学习</a:t>
            </a:r>
          </a:p>
        </p:txBody>
      </p:sp>
      <p:sp>
        <p:nvSpPr>
          <p:cNvPr id="96" name="矩形 95">
            <a:extLst>
              <a:ext uri="{FF2B5EF4-FFF2-40B4-BE49-F238E27FC236}">
                <a16:creationId xmlns:a16="http://schemas.microsoft.com/office/drawing/2014/main" id="{C0949B5E-A6B1-4549-9451-C764D85EC5FC}"/>
              </a:ext>
            </a:extLst>
          </p:cNvPr>
          <p:cNvSpPr/>
          <p:nvPr/>
        </p:nvSpPr>
        <p:spPr bwMode="auto">
          <a:xfrm>
            <a:off x="5079664" y="4128104"/>
            <a:ext cx="906622" cy="310208"/>
          </a:xfrm>
          <a:prstGeom prst="rect">
            <a:avLst/>
          </a:prstGeom>
          <a:noFill/>
          <a:ln w="0" cap="flat">
            <a:noFill/>
            <a:prstDash val="solid"/>
            <a:round/>
          </a:ln>
        </p:spPr>
        <p:txBody>
          <a:bodyPr vert="horz" wrap="square" lIns="91440" tIns="45720" rIns="91440" bIns="45720" numCol="1" rtlCol="0" anchor="t" anchorCtr="0" compatLnSpc="1"/>
          <a:lstStyle/>
          <a:p>
            <a:pPr algn="ctr"/>
            <a:endParaRPr lang="zh-CN" altLang="en-US"/>
          </a:p>
        </p:txBody>
      </p:sp>
      <p:sp>
        <p:nvSpPr>
          <p:cNvPr id="97" name="矩形 96">
            <a:extLst>
              <a:ext uri="{FF2B5EF4-FFF2-40B4-BE49-F238E27FC236}">
                <a16:creationId xmlns:a16="http://schemas.microsoft.com/office/drawing/2014/main" id="{654AAD24-D12D-4152-B4C6-7EB292328263}"/>
              </a:ext>
            </a:extLst>
          </p:cNvPr>
          <p:cNvSpPr/>
          <p:nvPr/>
        </p:nvSpPr>
        <p:spPr bwMode="auto">
          <a:xfrm>
            <a:off x="5079664" y="4039365"/>
            <a:ext cx="906622" cy="310208"/>
          </a:xfrm>
          <a:prstGeom prst="rect">
            <a:avLst/>
          </a:prstGeom>
          <a:noFill/>
          <a:ln w="0" cap="flat">
            <a:noFill/>
            <a:prstDash val="solid"/>
            <a:round/>
          </a:ln>
        </p:spPr>
        <p:txBody>
          <a:bodyPr vert="horz" wrap="square" lIns="91440" tIns="45720" rIns="91440" bIns="45720" numCol="1" rtlCol="0" anchor="t" anchorCtr="0" compatLnSpc="1"/>
          <a:lstStyle/>
          <a:p>
            <a:pPr algn="ctr"/>
            <a:endParaRPr lang="zh-CN" altLang="en-US"/>
          </a:p>
        </p:txBody>
      </p:sp>
      <p:sp>
        <p:nvSpPr>
          <p:cNvPr id="98" name="文本框 97">
            <a:extLst>
              <a:ext uri="{FF2B5EF4-FFF2-40B4-BE49-F238E27FC236}">
                <a16:creationId xmlns:a16="http://schemas.microsoft.com/office/drawing/2014/main" id="{053E33C4-EFA2-4872-B314-93EA9A1498B3}"/>
              </a:ext>
            </a:extLst>
          </p:cNvPr>
          <p:cNvSpPr txBox="1"/>
          <p:nvPr/>
        </p:nvSpPr>
        <p:spPr>
          <a:xfrm>
            <a:off x="6304968" y="4033585"/>
            <a:ext cx="478454" cy="230832"/>
          </a:xfrm>
          <a:prstGeom prst="rect">
            <a:avLst/>
          </a:prstGeom>
          <a:noFill/>
        </p:spPr>
        <p:txBody>
          <a:bodyPr wrap="square" rtlCol="0">
            <a:spAutoFit/>
          </a:bodyPr>
          <a:lstStyle/>
          <a:p>
            <a:r>
              <a:rPr lang="zh-CN" altLang="en-US" sz="900" dirty="0"/>
              <a:t>发现</a:t>
            </a:r>
          </a:p>
        </p:txBody>
      </p:sp>
      <p:sp>
        <p:nvSpPr>
          <p:cNvPr id="100" name="文本框 99">
            <a:extLst>
              <a:ext uri="{FF2B5EF4-FFF2-40B4-BE49-F238E27FC236}">
                <a16:creationId xmlns:a16="http://schemas.microsoft.com/office/drawing/2014/main" id="{2B3D5198-D38E-4994-8BA4-A2FD41E5653A}"/>
              </a:ext>
            </a:extLst>
          </p:cNvPr>
          <p:cNvSpPr txBox="1"/>
          <p:nvPr/>
        </p:nvSpPr>
        <p:spPr>
          <a:xfrm>
            <a:off x="117098" y="4538509"/>
            <a:ext cx="686347" cy="230832"/>
          </a:xfrm>
          <a:prstGeom prst="rect">
            <a:avLst/>
          </a:prstGeom>
          <a:noFill/>
        </p:spPr>
        <p:txBody>
          <a:bodyPr wrap="square" rtlCol="0">
            <a:spAutoFit/>
          </a:bodyPr>
          <a:lstStyle/>
          <a:p>
            <a:pPr algn="ctr"/>
            <a:r>
              <a:rPr lang="en-US" altLang="zh-CN" sz="900" dirty="0"/>
              <a:t>Internet</a:t>
            </a:r>
            <a:endParaRPr lang="zh-CN" altLang="en-US" sz="900" dirty="0"/>
          </a:p>
        </p:txBody>
      </p:sp>
      <p:cxnSp>
        <p:nvCxnSpPr>
          <p:cNvPr id="102" name="直接箭头连接符 101">
            <a:extLst>
              <a:ext uri="{FF2B5EF4-FFF2-40B4-BE49-F238E27FC236}">
                <a16:creationId xmlns:a16="http://schemas.microsoft.com/office/drawing/2014/main" id="{140AF07A-F276-405A-8348-69350C6D90DE}"/>
              </a:ext>
            </a:extLst>
          </p:cNvPr>
          <p:cNvCxnSpPr>
            <a:cxnSpLocks/>
            <a:stCxn id="73" idx="0"/>
            <a:endCxn id="61" idx="2"/>
          </p:cNvCxnSpPr>
          <p:nvPr/>
        </p:nvCxnSpPr>
        <p:spPr>
          <a:xfrm flipH="1" flipV="1">
            <a:off x="3765951" y="2062777"/>
            <a:ext cx="1931822" cy="788391"/>
          </a:xfrm>
          <a:prstGeom prst="straightConnector1">
            <a:avLst/>
          </a:prstGeom>
          <a:ln w="19050">
            <a:solidFill>
              <a:srgbClr val="005BAC"/>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104" name="直接箭头连接符 103">
            <a:extLst>
              <a:ext uri="{FF2B5EF4-FFF2-40B4-BE49-F238E27FC236}">
                <a16:creationId xmlns:a16="http://schemas.microsoft.com/office/drawing/2014/main" id="{78F47574-3AA2-4548-A232-63A417C77871}"/>
              </a:ext>
            </a:extLst>
          </p:cNvPr>
          <p:cNvCxnSpPr>
            <a:cxnSpLocks/>
            <a:endCxn id="63" idx="2"/>
          </p:cNvCxnSpPr>
          <p:nvPr/>
        </p:nvCxnSpPr>
        <p:spPr>
          <a:xfrm flipV="1">
            <a:off x="8405343" y="3667983"/>
            <a:ext cx="2" cy="2846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9" name="文本框 98">
            <a:extLst>
              <a:ext uri="{FF2B5EF4-FFF2-40B4-BE49-F238E27FC236}">
                <a16:creationId xmlns:a16="http://schemas.microsoft.com/office/drawing/2014/main" id="{078B4135-8811-4FEB-BAF7-2305F329D83F}"/>
              </a:ext>
            </a:extLst>
          </p:cNvPr>
          <p:cNvSpPr txBox="1"/>
          <p:nvPr/>
        </p:nvSpPr>
        <p:spPr>
          <a:xfrm>
            <a:off x="8098477" y="4466294"/>
            <a:ext cx="613735" cy="230832"/>
          </a:xfrm>
          <a:prstGeom prst="rect">
            <a:avLst/>
          </a:prstGeom>
          <a:noFill/>
        </p:spPr>
        <p:txBody>
          <a:bodyPr wrap="square" rtlCol="0">
            <a:spAutoFit/>
          </a:bodyPr>
          <a:lstStyle/>
          <a:p>
            <a:pPr algn="ctr"/>
            <a:r>
              <a:rPr lang="zh-CN" altLang="en-US" sz="900" dirty="0"/>
              <a:t>数据库</a:t>
            </a:r>
          </a:p>
        </p:txBody>
      </p:sp>
      <p:sp>
        <p:nvSpPr>
          <p:cNvPr id="63" name="文本框 62">
            <a:extLst>
              <a:ext uri="{FF2B5EF4-FFF2-40B4-BE49-F238E27FC236}">
                <a16:creationId xmlns:a16="http://schemas.microsoft.com/office/drawing/2014/main" id="{078B4135-8811-4FEB-BAF7-2305F329D83F}"/>
              </a:ext>
            </a:extLst>
          </p:cNvPr>
          <p:cNvSpPr txBox="1"/>
          <p:nvPr/>
        </p:nvSpPr>
        <p:spPr>
          <a:xfrm>
            <a:off x="8098477" y="3437151"/>
            <a:ext cx="613735" cy="230832"/>
          </a:xfrm>
          <a:prstGeom prst="rect">
            <a:avLst/>
          </a:prstGeom>
          <a:noFill/>
        </p:spPr>
        <p:txBody>
          <a:bodyPr wrap="square" rtlCol="0">
            <a:spAutoFit/>
          </a:bodyPr>
          <a:lstStyle/>
          <a:p>
            <a:pPr algn="ctr"/>
            <a:r>
              <a:rPr lang="zh-CN" altLang="en-US" sz="900" dirty="0"/>
              <a:t>可视化</a:t>
            </a:r>
          </a:p>
        </p:txBody>
      </p:sp>
      <p:pic>
        <p:nvPicPr>
          <p:cNvPr id="101" name="图片 1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3153" y="3027647"/>
            <a:ext cx="527023" cy="458904"/>
          </a:xfrm>
          <a:prstGeom prst="rect">
            <a:avLst/>
          </a:prstGeom>
        </p:spPr>
      </p:pic>
      <p:pic>
        <p:nvPicPr>
          <p:cNvPr id="105" name="图片 10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7344" y="3883071"/>
            <a:ext cx="698639" cy="698639"/>
          </a:xfrm>
          <a:prstGeom prst="rect">
            <a:avLst/>
          </a:prstGeom>
        </p:spPr>
      </p:pic>
      <p:pic>
        <p:nvPicPr>
          <p:cNvPr id="106" name="图片 10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157" y="3971137"/>
            <a:ext cx="689288" cy="689288"/>
          </a:xfrm>
          <a:prstGeom prst="rect">
            <a:avLst/>
          </a:prstGeom>
        </p:spPr>
      </p:pic>
    </p:spTree>
    <p:extLst>
      <p:ext uri="{BB962C8B-B14F-4D97-AF65-F5344CB8AC3E}">
        <p14:creationId xmlns:p14="http://schemas.microsoft.com/office/powerpoint/2010/main" val="413328768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ac">
      <a:majorFont>
        <a:latin typeface="Helvetica"/>
        <a:ea typeface="微软雅黑"/>
        <a:cs typeface=""/>
      </a:majorFont>
      <a:minorFont>
        <a:latin typeface="Helvetica"/>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ac">
      <a:majorFont>
        <a:latin typeface="Helvetica"/>
        <a:ea typeface="微软雅黑"/>
        <a:cs typeface=""/>
      </a:majorFont>
      <a:minorFont>
        <a:latin typeface="Helvetica"/>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ac">
      <a:majorFont>
        <a:latin typeface="Helvetica"/>
        <a:ea typeface="微软雅黑"/>
        <a:cs typeface=""/>
      </a:majorFont>
      <a:minorFont>
        <a:latin typeface="Helvetic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00"/>
        </a:solidFill>
        <a:ln w="0" cap="flat">
          <a:solidFill>
            <a:srgbClr val="000000"/>
          </a:solidFill>
          <a:prstDash val="solid"/>
          <a:round/>
        </a:ln>
      </a:spPr>
      <a:bodyPr vert="horz" wrap="square" lIns="91440" tIns="45720" rIns="91440" bIns="45720" numCol="1" rtlCol="0" anchor="t" anchorCtr="0" compatLnSpc="1"/>
      <a:lstStyle>
        <a:defPPr algn="ctr">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8249</TotalTime>
  <Words>6244</Words>
  <Application>Microsoft Office PowerPoint</Application>
  <PresentationFormat>全屏显示(4:3)</PresentationFormat>
  <Paragraphs>782</Paragraphs>
  <Slides>44</Slides>
  <Notes>44</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44</vt:i4>
      </vt:variant>
    </vt:vector>
  </HeadingPairs>
  <TitlesOfParts>
    <vt:vector size="56" baseType="lpstr">
      <vt:lpstr>等线</vt:lpstr>
      <vt:lpstr>黑体</vt:lpstr>
      <vt:lpstr>微软雅黑</vt:lpstr>
      <vt:lpstr>Arial</vt:lpstr>
      <vt:lpstr>Calibri</vt:lpstr>
      <vt:lpstr>Cambria Math</vt:lpstr>
      <vt:lpstr>Helvetica</vt:lpstr>
      <vt:lpstr>Wingdings</vt:lpstr>
      <vt:lpstr>Wingdings 2</vt:lpstr>
      <vt:lpstr>Office 主题​​</vt:lpstr>
      <vt:lpstr>Office 主题</vt:lpstr>
      <vt:lpstr>1_Office 主题</vt:lpstr>
      <vt:lpstr>PowerPoint 演示文稿</vt:lpstr>
      <vt:lpstr>目录</vt:lpstr>
      <vt:lpstr>目录</vt:lpstr>
      <vt:lpstr>研究背景</vt:lpstr>
      <vt:lpstr>研究意义</vt:lpstr>
      <vt:lpstr>研究现状</vt:lpstr>
      <vt:lpstr>研究进展</vt:lpstr>
      <vt:lpstr>目录</vt:lpstr>
      <vt:lpstr>已完成内容和取得的阶段性成果</vt:lpstr>
      <vt:lpstr>已完成内容和取得的阶段性成果</vt:lpstr>
      <vt:lpstr>已完成内容和取得的阶段性成果</vt:lpstr>
      <vt:lpstr>已完成内容和取得的阶段性成果</vt:lpstr>
      <vt:lpstr>已完成内容和取得的阶段性成果</vt:lpstr>
      <vt:lpstr>已完成内容和取得的阶段性成果</vt:lpstr>
      <vt:lpstr>已完成内容和取得的阶段性成果</vt:lpstr>
      <vt:lpstr>已完成内容和取得的阶段性成果</vt:lpstr>
      <vt:lpstr>已完成内容和取得的阶段性成果</vt:lpstr>
      <vt:lpstr>已完成内容和取得的阶段性成果</vt:lpstr>
      <vt:lpstr>已完成内容和取得的阶段性成果</vt:lpstr>
      <vt:lpstr>已完成内容和取得的阶段性成果</vt:lpstr>
      <vt:lpstr>已完成内容和取得的阶段性成果</vt:lpstr>
      <vt:lpstr>已完成内容和取得的阶段性成果</vt:lpstr>
      <vt:lpstr>已完成内容和取得的阶段性成果</vt:lpstr>
      <vt:lpstr>已完成内容和取得的阶段性成果</vt:lpstr>
      <vt:lpstr>PowerPoint 演示文稿</vt:lpstr>
      <vt:lpstr>已完成内容和取得的阶段性成果</vt:lpstr>
      <vt:lpstr>已完成内容和取得的阶段性成果</vt:lpstr>
      <vt:lpstr>已完成内容和取得的阶段性成果</vt:lpstr>
      <vt:lpstr>已完成内容和取得的阶段性成果</vt:lpstr>
      <vt:lpstr>已完成内容和取得的阶段性成果</vt:lpstr>
      <vt:lpstr>已完成内容和取得的阶段性成果</vt:lpstr>
      <vt:lpstr>已完成内容和取得的阶段性成果</vt:lpstr>
      <vt:lpstr>已完成内容和取得的阶段性成果</vt:lpstr>
      <vt:lpstr>已完成内容和取得的阶段性成果</vt:lpstr>
      <vt:lpstr>已完成内容和取得的阶段性成果</vt:lpstr>
      <vt:lpstr>已完成内容和取得的阶段性成果</vt:lpstr>
      <vt:lpstr>已完成内容和取得的阶段性成果</vt:lpstr>
      <vt:lpstr>目录</vt:lpstr>
      <vt:lpstr>与开题报告不符之处</vt:lpstr>
      <vt:lpstr>目录</vt:lpstr>
      <vt:lpstr>下一步研究工作计划</vt:lpstr>
      <vt:lpstr>目录</vt:lpstr>
      <vt:lpstr>完成项目及发表论文情况</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Architotle</dc:creator>
  <cp:lastModifiedBy>胡 伟业</cp:lastModifiedBy>
  <cp:revision>200</cp:revision>
  <dcterms:created xsi:type="dcterms:W3CDTF">2019-12-19T02:48:26Z</dcterms:created>
  <dcterms:modified xsi:type="dcterms:W3CDTF">2022-03-07T13:02:53Z</dcterms:modified>
</cp:coreProperties>
</file>